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3" r:id="rId8"/>
    <p:sldId id="264" r:id="rId9"/>
    <p:sldId id="266" r:id="rId10"/>
    <p:sldId id="262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90" autoAdjust="0"/>
    <p:restoredTop sz="94609" autoAdjust="0"/>
  </p:normalViewPr>
  <p:slideViewPr>
    <p:cSldViewPr>
      <p:cViewPr>
        <p:scale>
          <a:sx n="81" d="100"/>
          <a:sy n="81" d="100"/>
        </p:scale>
        <p:origin x="-1430" y="-28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2E6832-F273-40A3-93E9-1AA2B6F7B75D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8FB6A6-23FE-44AA-87E0-E2EE4A4B13D7}">
      <dgm:prSet phldrT="[Текст]"/>
      <dgm:spPr/>
      <dgm:t>
        <a:bodyPr/>
        <a:lstStyle/>
        <a:p>
          <a:r>
            <a:rPr lang="ru-RU" dirty="0" smtClean="0"/>
            <a:t>Психологической комфортности-снятие стрессовых факторов</a:t>
          </a:r>
          <a:endParaRPr lang="ru-RU" dirty="0"/>
        </a:p>
      </dgm:t>
    </dgm:pt>
    <dgm:pt modelId="{333D5153-1691-468E-B666-B11868D242C7}" type="parTrans" cxnId="{A0640F9A-F840-4BAE-B23A-8A6EB36E3FC5}">
      <dgm:prSet/>
      <dgm:spPr/>
      <dgm:t>
        <a:bodyPr/>
        <a:lstStyle/>
        <a:p>
          <a:endParaRPr lang="ru-RU"/>
        </a:p>
      </dgm:t>
    </dgm:pt>
    <dgm:pt modelId="{93E9C289-9C43-4FDF-9206-9ABF2BD0F5D8}" type="sibTrans" cxnId="{A0640F9A-F840-4BAE-B23A-8A6EB36E3FC5}">
      <dgm:prSet/>
      <dgm:spPr/>
      <dgm:t>
        <a:bodyPr/>
        <a:lstStyle/>
        <a:p>
          <a:endParaRPr lang="ru-RU"/>
        </a:p>
      </dgm:t>
    </dgm:pt>
    <dgm:pt modelId="{3BABF280-DDCC-43CF-BFF3-F3CCD46C6DDD}">
      <dgm:prSet phldrT="[Текст]"/>
      <dgm:spPr/>
      <dgm:t>
        <a:bodyPr/>
        <a:lstStyle/>
        <a:p>
          <a:r>
            <a:rPr lang="ru-RU" dirty="0" smtClean="0"/>
            <a:t>Природосообразности-в соответствии со здоровьем, его способностями, склонностями</a:t>
          </a:r>
          <a:endParaRPr lang="ru-RU" dirty="0"/>
        </a:p>
      </dgm:t>
    </dgm:pt>
    <dgm:pt modelId="{2F2F04C0-89A1-4AF2-B99D-9D210DFB825B}" type="parTrans" cxnId="{F190CFF0-8C1A-4D20-87C9-9337A256A823}">
      <dgm:prSet/>
      <dgm:spPr/>
      <dgm:t>
        <a:bodyPr/>
        <a:lstStyle/>
        <a:p>
          <a:endParaRPr lang="ru-RU"/>
        </a:p>
      </dgm:t>
    </dgm:pt>
    <dgm:pt modelId="{C8113EDD-CC69-4B0A-94F1-1F5F79B8B6FA}" type="sibTrans" cxnId="{F190CFF0-8C1A-4D20-87C9-9337A256A823}">
      <dgm:prSet/>
      <dgm:spPr/>
      <dgm:t>
        <a:bodyPr/>
        <a:lstStyle/>
        <a:p>
          <a:endParaRPr lang="ru-RU"/>
        </a:p>
      </dgm:t>
    </dgm:pt>
    <dgm:pt modelId="{61199718-453E-4D98-9AC1-170BD8DC975E}">
      <dgm:prSet phldrT="[Текст]"/>
      <dgm:spPr/>
      <dgm:t>
        <a:bodyPr/>
        <a:lstStyle/>
        <a:p>
          <a:r>
            <a:rPr lang="ru-RU" dirty="0" smtClean="0"/>
            <a:t>Дифференцированного подхода - решаются задачи эффективной психологической помощи воспитанникам в совершенствовании их личности</a:t>
          </a:r>
          <a:endParaRPr lang="ru-RU" dirty="0"/>
        </a:p>
      </dgm:t>
    </dgm:pt>
    <dgm:pt modelId="{A7781213-F72F-4546-B1B6-A4EAF3C7C82F}" type="parTrans" cxnId="{E65C8FDF-86C6-411F-8548-518D6FABAED1}">
      <dgm:prSet/>
      <dgm:spPr/>
      <dgm:t>
        <a:bodyPr/>
        <a:lstStyle/>
        <a:p>
          <a:endParaRPr lang="ru-RU"/>
        </a:p>
      </dgm:t>
    </dgm:pt>
    <dgm:pt modelId="{815E0FE1-D76C-44E0-A117-361352CCA5C5}" type="sibTrans" cxnId="{E65C8FDF-86C6-411F-8548-518D6FABAED1}">
      <dgm:prSet/>
      <dgm:spPr/>
      <dgm:t>
        <a:bodyPr/>
        <a:lstStyle/>
        <a:p>
          <a:endParaRPr lang="ru-RU"/>
        </a:p>
      </dgm:t>
    </dgm:pt>
    <dgm:pt modelId="{7819E339-3F6B-4E07-AFB3-EFE897317D0D}" type="pres">
      <dgm:prSet presAssocID="{7F2E6832-F273-40A3-93E9-1AA2B6F7B7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864074-76C3-4772-B0AC-C45DD25B1B84}" type="pres">
      <dgm:prSet presAssocID="{368FB6A6-23FE-44AA-87E0-E2EE4A4B13D7}" presName="node" presStyleLbl="node1" presStyleIdx="0" presStyleCnt="3" custScaleX="92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F27A05-3397-4514-9ECF-8C69DD436CBE}" type="pres">
      <dgm:prSet presAssocID="{93E9C289-9C43-4FDF-9206-9ABF2BD0F5D8}" presName="sibTrans" presStyleCnt="0"/>
      <dgm:spPr/>
    </dgm:pt>
    <dgm:pt modelId="{996E5F14-30DD-4541-A8C5-4D7A2E1B7362}" type="pres">
      <dgm:prSet presAssocID="{3BABF280-DDCC-43CF-BFF3-F3CCD46C6DD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DE434D-1F04-49B2-AAE9-9EEC4ABC9A53}" type="pres">
      <dgm:prSet presAssocID="{C8113EDD-CC69-4B0A-94F1-1F5F79B8B6FA}" presName="sibTrans" presStyleCnt="0"/>
      <dgm:spPr/>
    </dgm:pt>
    <dgm:pt modelId="{F25CCB98-8783-4048-A10D-9F746050D6AE}" type="pres">
      <dgm:prSet presAssocID="{61199718-453E-4D98-9AC1-170BD8DC975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16826C-E5CD-4916-AC4A-F753A0D95FDA}" type="presOf" srcId="{7F2E6832-F273-40A3-93E9-1AA2B6F7B75D}" destId="{7819E339-3F6B-4E07-AFB3-EFE897317D0D}" srcOrd="0" destOrd="0" presId="urn:microsoft.com/office/officeart/2005/8/layout/hList6"/>
    <dgm:cxn modelId="{1F013F36-BD85-42D1-91F9-24820318F1E5}" type="presOf" srcId="{368FB6A6-23FE-44AA-87E0-E2EE4A4B13D7}" destId="{E0864074-76C3-4772-B0AC-C45DD25B1B84}" srcOrd="0" destOrd="0" presId="urn:microsoft.com/office/officeart/2005/8/layout/hList6"/>
    <dgm:cxn modelId="{A0640F9A-F840-4BAE-B23A-8A6EB36E3FC5}" srcId="{7F2E6832-F273-40A3-93E9-1AA2B6F7B75D}" destId="{368FB6A6-23FE-44AA-87E0-E2EE4A4B13D7}" srcOrd="0" destOrd="0" parTransId="{333D5153-1691-468E-B666-B11868D242C7}" sibTransId="{93E9C289-9C43-4FDF-9206-9ABF2BD0F5D8}"/>
    <dgm:cxn modelId="{F763E5D3-7F88-4BAE-8F5F-CE5D0296B912}" type="presOf" srcId="{3BABF280-DDCC-43CF-BFF3-F3CCD46C6DDD}" destId="{996E5F14-30DD-4541-A8C5-4D7A2E1B7362}" srcOrd="0" destOrd="0" presId="urn:microsoft.com/office/officeart/2005/8/layout/hList6"/>
    <dgm:cxn modelId="{DB9C4E52-0B60-41B2-863C-43899EDAEB94}" type="presOf" srcId="{61199718-453E-4D98-9AC1-170BD8DC975E}" destId="{F25CCB98-8783-4048-A10D-9F746050D6AE}" srcOrd="0" destOrd="0" presId="urn:microsoft.com/office/officeart/2005/8/layout/hList6"/>
    <dgm:cxn modelId="{F190CFF0-8C1A-4D20-87C9-9337A256A823}" srcId="{7F2E6832-F273-40A3-93E9-1AA2B6F7B75D}" destId="{3BABF280-DDCC-43CF-BFF3-F3CCD46C6DDD}" srcOrd="1" destOrd="0" parTransId="{2F2F04C0-89A1-4AF2-B99D-9D210DFB825B}" sibTransId="{C8113EDD-CC69-4B0A-94F1-1F5F79B8B6FA}"/>
    <dgm:cxn modelId="{E65C8FDF-86C6-411F-8548-518D6FABAED1}" srcId="{7F2E6832-F273-40A3-93E9-1AA2B6F7B75D}" destId="{61199718-453E-4D98-9AC1-170BD8DC975E}" srcOrd="2" destOrd="0" parTransId="{A7781213-F72F-4546-B1B6-A4EAF3C7C82F}" sibTransId="{815E0FE1-D76C-44E0-A117-361352CCA5C5}"/>
    <dgm:cxn modelId="{7C7601B7-3193-4F26-953E-51C3B09C9592}" type="presParOf" srcId="{7819E339-3F6B-4E07-AFB3-EFE897317D0D}" destId="{E0864074-76C3-4772-B0AC-C45DD25B1B84}" srcOrd="0" destOrd="0" presId="urn:microsoft.com/office/officeart/2005/8/layout/hList6"/>
    <dgm:cxn modelId="{6E8291E2-8DA1-4094-A00E-1CCF3EC357F4}" type="presParOf" srcId="{7819E339-3F6B-4E07-AFB3-EFE897317D0D}" destId="{E8F27A05-3397-4514-9ECF-8C69DD436CBE}" srcOrd="1" destOrd="0" presId="urn:microsoft.com/office/officeart/2005/8/layout/hList6"/>
    <dgm:cxn modelId="{21861CC2-73D0-4A40-83CE-773437BCA974}" type="presParOf" srcId="{7819E339-3F6B-4E07-AFB3-EFE897317D0D}" destId="{996E5F14-30DD-4541-A8C5-4D7A2E1B7362}" srcOrd="2" destOrd="0" presId="urn:microsoft.com/office/officeart/2005/8/layout/hList6"/>
    <dgm:cxn modelId="{0EE17641-5FA6-47EB-BEC0-D7165F46EF2F}" type="presParOf" srcId="{7819E339-3F6B-4E07-AFB3-EFE897317D0D}" destId="{73DE434D-1F04-49B2-AAE9-9EEC4ABC9A53}" srcOrd="3" destOrd="0" presId="urn:microsoft.com/office/officeart/2005/8/layout/hList6"/>
    <dgm:cxn modelId="{2CE3B369-AFE3-4990-88CF-EDFCAB2406AE}" type="presParOf" srcId="{7819E339-3F6B-4E07-AFB3-EFE897317D0D}" destId="{F25CCB98-8783-4048-A10D-9F746050D6AE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083902-4377-49FB-BDBC-EF56D331DE4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5C0D57-D934-4E9C-A5E6-831913172C22}">
      <dgm:prSet phldrT="[Текст]"/>
      <dgm:spPr/>
      <dgm:t>
        <a:bodyPr/>
        <a:lstStyle/>
        <a:p>
          <a:r>
            <a:rPr lang="ru-RU" dirty="0" smtClean="0"/>
            <a:t>Принцип деятельности – включение ребенка в игровую, познавательную, поисковую деятельность с целью стимулирования активной жизненной позиции</a:t>
          </a:r>
          <a:endParaRPr lang="ru-RU" dirty="0"/>
        </a:p>
      </dgm:t>
    </dgm:pt>
    <dgm:pt modelId="{81316F33-84B7-471C-9FDE-DA2E40CA6CFA}" type="parTrans" cxnId="{0A4B1380-7A83-4369-AACA-0672C2766AF8}">
      <dgm:prSet/>
      <dgm:spPr/>
      <dgm:t>
        <a:bodyPr/>
        <a:lstStyle/>
        <a:p>
          <a:endParaRPr lang="ru-RU"/>
        </a:p>
      </dgm:t>
    </dgm:pt>
    <dgm:pt modelId="{B634A0F2-264C-48BA-9AC6-F9562ABED97E}" type="sibTrans" cxnId="{0A4B1380-7A83-4369-AACA-0672C2766AF8}">
      <dgm:prSet/>
      <dgm:spPr/>
      <dgm:t>
        <a:bodyPr/>
        <a:lstStyle/>
        <a:p>
          <a:endParaRPr lang="ru-RU"/>
        </a:p>
      </dgm:t>
    </dgm:pt>
    <dgm:pt modelId="{C004C9DE-3573-4038-AE26-12760133E909}">
      <dgm:prSet phldrT="[Текст]"/>
      <dgm:spPr/>
      <dgm:t>
        <a:bodyPr/>
        <a:lstStyle/>
        <a:p>
          <a:endParaRPr lang="ru-RU" dirty="0"/>
        </a:p>
      </dgm:t>
    </dgm:pt>
    <dgm:pt modelId="{51689EE5-25C8-4A4E-AB84-F05C5C62BB83}" type="parTrans" cxnId="{AEAEF77C-0835-481F-99DD-E80CCCA13F45}">
      <dgm:prSet/>
      <dgm:spPr/>
      <dgm:t>
        <a:bodyPr/>
        <a:lstStyle/>
        <a:p>
          <a:endParaRPr lang="ru-RU"/>
        </a:p>
      </dgm:t>
    </dgm:pt>
    <dgm:pt modelId="{D94450A6-269B-43CB-A6B3-241708E6B1AD}" type="sibTrans" cxnId="{AEAEF77C-0835-481F-99DD-E80CCCA13F45}">
      <dgm:prSet/>
      <dgm:spPr/>
      <dgm:t>
        <a:bodyPr/>
        <a:lstStyle/>
        <a:p>
          <a:endParaRPr lang="ru-RU"/>
        </a:p>
      </dgm:t>
    </dgm:pt>
    <dgm:pt modelId="{284CFD09-2A21-48A6-A980-2D5BBA718059}">
      <dgm:prSet phldrT="[Текст]"/>
      <dgm:spPr/>
      <dgm:t>
        <a:bodyPr/>
        <a:lstStyle/>
        <a:p>
          <a:r>
            <a:rPr lang="ru-RU" dirty="0" smtClean="0"/>
            <a:t>Принцип творчества -максимальная ориентация на творческое начало в игровой и продуктивной деятельности дошкольника, приобретение им собственного опыта</a:t>
          </a:r>
          <a:endParaRPr lang="ru-RU" dirty="0"/>
        </a:p>
      </dgm:t>
    </dgm:pt>
    <dgm:pt modelId="{F9124533-0762-40F4-A6D3-0BB155D4CA72}" type="parTrans" cxnId="{2B8B6DC4-FAE2-4A94-8E6B-A9E4BFA2CF55}">
      <dgm:prSet/>
      <dgm:spPr/>
      <dgm:t>
        <a:bodyPr/>
        <a:lstStyle/>
        <a:p>
          <a:endParaRPr lang="ru-RU"/>
        </a:p>
      </dgm:t>
    </dgm:pt>
    <dgm:pt modelId="{845654F8-718B-4033-85D6-BB656F6A095C}" type="sibTrans" cxnId="{2B8B6DC4-FAE2-4A94-8E6B-A9E4BFA2CF55}">
      <dgm:prSet/>
      <dgm:spPr/>
      <dgm:t>
        <a:bodyPr/>
        <a:lstStyle/>
        <a:p>
          <a:endParaRPr lang="ru-RU"/>
        </a:p>
      </dgm:t>
    </dgm:pt>
    <dgm:pt modelId="{D5077639-76D0-4F3D-AC10-A2E27AE0D95A}">
      <dgm:prSet phldrT="[Текст]"/>
      <dgm:spPr/>
      <dgm:t>
        <a:bodyPr/>
        <a:lstStyle/>
        <a:p>
          <a:r>
            <a:rPr lang="ru-RU" dirty="0" smtClean="0"/>
            <a:t>Принцип интеграции – интегративность всех процессов, реализующихся в образовательном пространстве( обучение и воспитание, развитие и саморазвитие, природная и социальная сфера ребенка.)</a:t>
          </a:r>
          <a:endParaRPr lang="ru-RU" dirty="0"/>
        </a:p>
      </dgm:t>
    </dgm:pt>
    <dgm:pt modelId="{96F84EAA-8778-4C8C-8991-5E30274E7696}" type="parTrans" cxnId="{C32B01F9-0779-4255-9F54-55059A1FBFC7}">
      <dgm:prSet/>
      <dgm:spPr/>
      <dgm:t>
        <a:bodyPr/>
        <a:lstStyle/>
        <a:p>
          <a:endParaRPr lang="ru-RU"/>
        </a:p>
      </dgm:t>
    </dgm:pt>
    <dgm:pt modelId="{46770224-57D1-4C6A-A603-16500FE2E201}" type="sibTrans" cxnId="{C32B01F9-0779-4255-9F54-55059A1FBFC7}">
      <dgm:prSet/>
      <dgm:spPr/>
      <dgm:t>
        <a:bodyPr/>
        <a:lstStyle/>
        <a:p>
          <a:endParaRPr lang="ru-RU"/>
        </a:p>
      </dgm:t>
    </dgm:pt>
    <dgm:pt modelId="{7B8115F0-FE19-42B3-A94A-6C391B014F4E}">
      <dgm:prSet phldrT="[Текст]" phldr="1"/>
      <dgm:spPr/>
      <dgm:t>
        <a:bodyPr/>
        <a:lstStyle/>
        <a:p>
          <a:endParaRPr lang="ru-RU" dirty="0"/>
        </a:p>
      </dgm:t>
    </dgm:pt>
    <dgm:pt modelId="{407F868B-9A3B-436F-92F4-0AC8E92EB76B}" type="parTrans" cxnId="{0CFCD3ED-F4A8-4564-9FAB-AA25E4EB690B}">
      <dgm:prSet/>
      <dgm:spPr/>
      <dgm:t>
        <a:bodyPr/>
        <a:lstStyle/>
        <a:p>
          <a:endParaRPr lang="ru-RU"/>
        </a:p>
      </dgm:t>
    </dgm:pt>
    <dgm:pt modelId="{DC531C40-63B5-47C0-A8FA-61BD3C1DE2D3}" type="sibTrans" cxnId="{0CFCD3ED-F4A8-4564-9FAB-AA25E4EB690B}">
      <dgm:prSet/>
      <dgm:spPr/>
      <dgm:t>
        <a:bodyPr/>
        <a:lstStyle/>
        <a:p>
          <a:endParaRPr lang="ru-RU"/>
        </a:p>
      </dgm:t>
    </dgm:pt>
    <dgm:pt modelId="{6CA4656E-3279-4F87-A287-13EF496F121C}" type="pres">
      <dgm:prSet presAssocID="{57083902-4377-49FB-BDBC-EF56D331DE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2339D9-2868-436B-8A7C-91AE60350A87}" type="pres">
      <dgm:prSet presAssocID="{FC5C0D57-D934-4E9C-A5E6-831913172C2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47456-4572-491F-AE40-ADA6EDB77022}" type="pres">
      <dgm:prSet presAssocID="{B634A0F2-264C-48BA-9AC6-F9562ABED97E}" presName="sibTrans" presStyleCnt="0"/>
      <dgm:spPr/>
    </dgm:pt>
    <dgm:pt modelId="{078FC67E-92CC-4139-96CB-767978B514C2}" type="pres">
      <dgm:prSet presAssocID="{284CFD09-2A21-48A6-A980-2D5BBA71805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45BE6-77A0-4A4F-8DCE-189A4DFCFE47}" type="pres">
      <dgm:prSet presAssocID="{845654F8-718B-4033-85D6-BB656F6A095C}" presName="sibTrans" presStyleCnt="0"/>
      <dgm:spPr/>
    </dgm:pt>
    <dgm:pt modelId="{55A55331-0023-4D68-8C6B-C3D2F67B7B89}" type="pres">
      <dgm:prSet presAssocID="{D5077639-76D0-4F3D-AC10-A2E27AE0D95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4B1380-7A83-4369-AACA-0672C2766AF8}" srcId="{57083902-4377-49FB-BDBC-EF56D331DE4A}" destId="{FC5C0D57-D934-4E9C-A5E6-831913172C22}" srcOrd="0" destOrd="0" parTransId="{81316F33-84B7-471C-9FDE-DA2E40CA6CFA}" sibTransId="{B634A0F2-264C-48BA-9AC6-F9562ABED97E}"/>
    <dgm:cxn modelId="{AEAEF77C-0835-481F-99DD-E80CCCA13F45}" srcId="{FC5C0D57-D934-4E9C-A5E6-831913172C22}" destId="{C004C9DE-3573-4038-AE26-12760133E909}" srcOrd="0" destOrd="0" parTransId="{51689EE5-25C8-4A4E-AB84-F05C5C62BB83}" sibTransId="{D94450A6-269B-43CB-A6B3-241708E6B1AD}"/>
    <dgm:cxn modelId="{2B8B6DC4-FAE2-4A94-8E6B-A9E4BFA2CF55}" srcId="{57083902-4377-49FB-BDBC-EF56D331DE4A}" destId="{284CFD09-2A21-48A6-A980-2D5BBA718059}" srcOrd="1" destOrd="0" parTransId="{F9124533-0762-40F4-A6D3-0BB155D4CA72}" sibTransId="{845654F8-718B-4033-85D6-BB656F6A095C}"/>
    <dgm:cxn modelId="{742DD31D-0442-4CCB-82D8-6207374886E5}" type="presOf" srcId="{7B8115F0-FE19-42B3-A94A-6C391B014F4E}" destId="{55A55331-0023-4D68-8C6B-C3D2F67B7B89}" srcOrd="0" destOrd="1" presId="urn:microsoft.com/office/officeart/2005/8/layout/hList6"/>
    <dgm:cxn modelId="{C32B01F9-0779-4255-9F54-55059A1FBFC7}" srcId="{57083902-4377-49FB-BDBC-EF56D331DE4A}" destId="{D5077639-76D0-4F3D-AC10-A2E27AE0D95A}" srcOrd="2" destOrd="0" parTransId="{96F84EAA-8778-4C8C-8991-5E30274E7696}" sibTransId="{46770224-57D1-4C6A-A603-16500FE2E201}"/>
    <dgm:cxn modelId="{17C4C6F7-4D1A-4E15-B1F6-53D4A596A9EF}" type="presOf" srcId="{FC5C0D57-D934-4E9C-A5E6-831913172C22}" destId="{DA2339D9-2868-436B-8A7C-91AE60350A87}" srcOrd="0" destOrd="0" presId="urn:microsoft.com/office/officeart/2005/8/layout/hList6"/>
    <dgm:cxn modelId="{91A22206-2928-4452-8E07-A937AB203A3C}" type="presOf" srcId="{284CFD09-2A21-48A6-A980-2D5BBA718059}" destId="{078FC67E-92CC-4139-96CB-767978B514C2}" srcOrd="0" destOrd="0" presId="urn:microsoft.com/office/officeart/2005/8/layout/hList6"/>
    <dgm:cxn modelId="{BE515441-41CA-40F9-BA3F-E37BAE6BD5CE}" type="presOf" srcId="{D5077639-76D0-4F3D-AC10-A2E27AE0D95A}" destId="{55A55331-0023-4D68-8C6B-C3D2F67B7B89}" srcOrd="0" destOrd="0" presId="urn:microsoft.com/office/officeart/2005/8/layout/hList6"/>
    <dgm:cxn modelId="{524D2B7E-0844-4782-8B03-450BA20B1FF6}" type="presOf" srcId="{57083902-4377-49FB-BDBC-EF56D331DE4A}" destId="{6CA4656E-3279-4F87-A287-13EF496F121C}" srcOrd="0" destOrd="0" presId="urn:microsoft.com/office/officeart/2005/8/layout/hList6"/>
    <dgm:cxn modelId="{0CFCD3ED-F4A8-4564-9FAB-AA25E4EB690B}" srcId="{D5077639-76D0-4F3D-AC10-A2E27AE0D95A}" destId="{7B8115F0-FE19-42B3-A94A-6C391B014F4E}" srcOrd="0" destOrd="0" parTransId="{407F868B-9A3B-436F-92F4-0AC8E92EB76B}" sibTransId="{DC531C40-63B5-47C0-A8FA-61BD3C1DE2D3}"/>
    <dgm:cxn modelId="{93786EE0-9BDC-412D-B6B8-BCE7513F0BC1}" type="presOf" srcId="{C004C9DE-3573-4038-AE26-12760133E909}" destId="{DA2339D9-2868-436B-8A7C-91AE60350A87}" srcOrd="0" destOrd="1" presId="urn:microsoft.com/office/officeart/2005/8/layout/hList6"/>
    <dgm:cxn modelId="{43332A42-17F3-4FA1-938B-AC195BF9AD95}" type="presParOf" srcId="{6CA4656E-3279-4F87-A287-13EF496F121C}" destId="{DA2339D9-2868-436B-8A7C-91AE60350A87}" srcOrd="0" destOrd="0" presId="urn:microsoft.com/office/officeart/2005/8/layout/hList6"/>
    <dgm:cxn modelId="{7D1BF0E8-C2FD-4848-B6B3-7F13E1140093}" type="presParOf" srcId="{6CA4656E-3279-4F87-A287-13EF496F121C}" destId="{3D547456-4572-491F-AE40-ADA6EDB77022}" srcOrd="1" destOrd="0" presId="urn:microsoft.com/office/officeart/2005/8/layout/hList6"/>
    <dgm:cxn modelId="{9951D9C9-97CA-453B-B616-875067BE474C}" type="presParOf" srcId="{6CA4656E-3279-4F87-A287-13EF496F121C}" destId="{078FC67E-92CC-4139-96CB-767978B514C2}" srcOrd="2" destOrd="0" presId="urn:microsoft.com/office/officeart/2005/8/layout/hList6"/>
    <dgm:cxn modelId="{A27E5B2A-098E-4AB8-9277-44405E08C0B7}" type="presParOf" srcId="{6CA4656E-3279-4F87-A287-13EF496F121C}" destId="{ADB45BE6-77A0-4A4F-8DCE-189A4DFCFE47}" srcOrd="3" destOrd="0" presId="urn:microsoft.com/office/officeart/2005/8/layout/hList6"/>
    <dgm:cxn modelId="{92D2C89B-E4D9-459B-9860-0199F7A3EF7E}" type="presParOf" srcId="{6CA4656E-3279-4F87-A287-13EF496F121C}" destId="{55A55331-0023-4D68-8C6B-C3D2F67B7B8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E98D67-6BAB-4590-AF27-BA921BC22841}" type="doc">
      <dgm:prSet loTypeId="urn:microsoft.com/office/officeart/2005/8/layout/gear1" loCatId="process" qsTypeId="urn:microsoft.com/office/officeart/2005/8/quickstyle/3d2" qsCatId="3D" csTypeId="urn:microsoft.com/office/officeart/2005/8/colors/colorful2" csCatId="colorful" phldr="1"/>
      <dgm:spPr/>
    </dgm:pt>
    <dgm:pt modelId="{D176C8BD-27B1-4D30-B827-03DF5E7AF635}">
      <dgm:prSet phldrT="[Текст]"/>
      <dgm:spPr/>
      <dgm:t>
        <a:bodyPr/>
        <a:lstStyle/>
        <a:p>
          <a:r>
            <a:rPr lang="ru-RU" dirty="0" smtClean="0"/>
            <a:t>С.Н.  Николаева  «Воспитание экологической культуры в дошкольном детстве». </a:t>
          </a:r>
          <a:endParaRPr lang="ru-RU" dirty="0"/>
        </a:p>
      </dgm:t>
    </dgm:pt>
    <dgm:pt modelId="{6927D50F-D490-42AB-86A8-D8D021A54170}" type="parTrans" cxnId="{B2EDA54D-8A3E-441C-8867-9A469A610873}">
      <dgm:prSet/>
      <dgm:spPr/>
      <dgm:t>
        <a:bodyPr/>
        <a:lstStyle/>
        <a:p>
          <a:endParaRPr lang="ru-RU"/>
        </a:p>
      </dgm:t>
    </dgm:pt>
    <dgm:pt modelId="{0395558B-47E8-4AEB-AAD6-C83D4996CD35}" type="sibTrans" cxnId="{B2EDA54D-8A3E-441C-8867-9A469A610873}">
      <dgm:prSet/>
      <dgm:spPr/>
      <dgm:t>
        <a:bodyPr/>
        <a:lstStyle/>
        <a:p>
          <a:endParaRPr lang="ru-RU" dirty="0"/>
        </a:p>
      </dgm:t>
    </dgm:pt>
    <dgm:pt modelId="{157A3999-B0D4-4DBE-8BCE-C635928E15E9}">
      <dgm:prSet phldrT="[Текст]"/>
      <dgm:spPr/>
      <dgm:t>
        <a:bodyPr/>
        <a:lstStyle/>
        <a:p>
          <a:r>
            <a:rPr lang="ru-RU" dirty="0" smtClean="0"/>
            <a:t>Н.А. Рыжова «Наш дом- природа».</a:t>
          </a:r>
          <a:endParaRPr lang="ru-RU" dirty="0"/>
        </a:p>
      </dgm:t>
    </dgm:pt>
    <dgm:pt modelId="{5D5FEDAE-F35E-4910-8E6C-8DB3DE69B765}" type="parTrans" cxnId="{8D958C73-0B71-4C68-8396-39C86A059052}">
      <dgm:prSet/>
      <dgm:spPr/>
      <dgm:t>
        <a:bodyPr/>
        <a:lstStyle/>
        <a:p>
          <a:endParaRPr lang="ru-RU"/>
        </a:p>
      </dgm:t>
    </dgm:pt>
    <dgm:pt modelId="{CACE4FAD-83A0-4C23-84BF-A9E3DD29EDCE}" type="sibTrans" cxnId="{8D958C73-0B71-4C68-8396-39C86A059052}">
      <dgm:prSet/>
      <dgm:spPr/>
      <dgm:t>
        <a:bodyPr/>
        <a:lstStyle/>
        <a:p>
          <a:endParaRPr lang="ru-RU" dirty="0"/>
        </a:p>
      </dgm:t>
    </dgm:pt>
    <dgm:pt modelId="{0AAAB331-D5C2-4AF4-AE39-3C52B2D51685}">
      <dgm:prSet phldrT="[Текст]" custT="1"/>
      <dgm:spPr/>
      <dgm:t>
        <a:bodyPr/>
        <a:lstStyle/>
        <a:p>
          <a:r>
            <a:rPr lang="ru-RU" sz="1200" dirty="0" smtClean="0"/>
            <a:t>Программа М.А.Васильевой.</a:t>
          </a:r>
          <a:endParaRPr lang="ru-RU" sz="1200" dirty="0"/>
        </a:p>
      </dgm:t>
    </dgm:pt>
    <dgm:pt modelId="{225FEBC6-DF5B-4558-9C2D-6BAA58D138AF}" type="parTrans" cxnId="{9F0CCFD3-C301-4F68-A3E5-14C2497DFCA9}">
      <dgm:prSet/>
      <dgm:spPr/>
      <dgm:t>
        <a:bodyPr/>
        <a:lstStyle/>
        <a:p>
          <a:endParaRPr lang="ru-RU"/>
        </a:p>
      </dgm:t>
    </dgm:pt>
    <dgm:pt modelId="{3ECAD054-EC0E-4364-A0B4-35EC42F8126A}" type="sibTrans" cxnId="{9F0CCFD3-C301-4F68-A3E5-14C2497DFCA9}">
      <dgm:prSet/>
      <dgm:spPr/>
      <dgm:t>
        <a:bodyPr/>
        <a:lstStyle/>
        <a:p>
          <a:endParaRPr lang="ru-RU" dirty="0"/>
        </a:p>
      </dgm:t>
    </dgm:pt>
    <dgm:pt modelId="{F229540D-66E9-4637-8D90-1D2C84D770C0}" type="pres">
      <dgm:prSet presAssocID="{98E98D67-6BAB-4590-AF27-BA921BC2284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28A9207-8BAF-42AF-A135-BE1E9782C659}" type="pres">
      <dgm:prSet presAssocID="{D176C8BD-27B1-4D30-B827-03DF5E7AF635}" presName="gear1" presStyleLbl="node1" presStyleIdx="0" presStyleCnt="3" custLinFactNeighborX="481" custLinFactNeighborY="-6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9BEC7-AAF7-4D3A-B858-78595D77E6FD}" type="pres">
      <dgm:prSet presAssocID="{D176C8BD-27B1-4D30-B827-03DF5E7AF635}" presName="gear1srcNode" presStyleLbl="node1" presStyleIdx="0" presStyleCnt="3"/>
      <dgm:spPr/>
      <dgm:t>
        <a:bodyPr/>
        <a:lstStyle/>
        <a:p>
          <a:endParaRPr lang="ru-RU"/>
        </a:p>
      </dgm:t>
    </dgm:pt>
    <dgm:pt modelId="{D2659737-D40C-4720-95CA-8588BE44031B}" type="pres">
      <dgm:prSet presAssocID="{D176C8BD-27B1-4D30-B827-03DF5E7AF635}" presName="gear1dstNode" presStyleLbl="node1" presStyleIdx="0" presStyleCnt="3"/>
      <dgm:spPr/>
      <dgm:t>
        <a:bodyPr/>
        <a:lstStyle/>
        <a:p>
          <a:endParaRPr lang="ru-RU"/>
        </a:p>
      </dgm:t>
    </dgm:pt>
    <dgm:pt modelId="{77B16803-E045-415B-8564-C5A082317E1B}" type="pres">
      <dgm:prSet presAssocID="{157A3999-B0D4-4DBE-8BCE-C635928E15E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E5B48-628A-4021-8B50-B785EAED23A8}" type="pres">
      <dgm:prSet presAssocID="{157A3999-B0D4-4DBE-8BCE-C635928E15E9}" presName="gear2srcNode" presStyleLbl="node1" presStyleIdx="1" presStyleCnt="3"/>
      <dgm:spPr/>
      <dgm:t>
        <a:bodyPr/>
        <a:lstStyle/>
        <a:p>
          <a:endParaRPr lang="ru-RU"/>
        </a:p>
      </dgm:t>
    </dgm:pt>
    <dgm:pt modelId="{F80D032B-6DF8-4D1D-AF38-05A9A0CCCB75}" type="pres">
      <dgm:prSet presAssocID="{157A3999-B0D4-4DBE-8BCE-C635928E15E9}" presName="gear2dstNode" presStyleLbl="node1" presStyleIdx="1" presStyleCnt="3"/>
      <dgm:spPr/>
      <dgm:t>
        <a:bodyPr/>
        <a:lstStyle/>
        <a:p>
          <a:endParaRPr lang="ru-RU"/>
        </a:p>
      </dgm:t>
    </dgm:pt>
    <dgm:pt modelId="{A658D3CC-81F1-4DB7-A7FB-CA6EB935CB08}" type="pres">
      <dgm:prSet presAssocID="{0AAAB331-D5C2-4AF4-AE39-3C52B2D51685}" presName="gear3" presStyleLbl="node1" presStyleIdx="2" presStyleCnt="3"/>
      <dgm:spPr/>
      <dgm:t>
        <a:bodyPr/>
        <a:lstStyle/>
        <a:p>
          <a:endParaRPr lang="ru-RU"/>
        </a:p>
      </dgm:t>
    </dgm:pt>
    <dgm:pt modelId="{F094D399-F57D-4DBF-9FC2-C9B47B3638A3}" type="pres">
      <dgm:prSet presAssocID="{0AAAB331-D5C2-4AF4-AE39-3C52B2D5168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DD2817-6842-445B-8BB6-C0E115B5D866}" type="pres">
      <dgm:prSet presAssocID="{0AAAB331-D5C2-4AF4-AE39-3C52B2D51685}" presName="gear3srcNode" presStyleLbl="node1" presStyleIdx="2" presStyleCnt="3"/>
      <dgm:spPr/>
      <dgm:t>
        <a:bodyPr/>
        <a:lstStyle/>
        <a:p>
          <a:endParaRPr lang="ru-RU"/>
        </a:p>
      </dgm:t>
    </dgm:pt>
    <dgm:pt modelId="{3A7095BE-CF02-444F-B1FF-A5BE5830969F}" type="pres">
      <dgm:prSet presAssocID="{0AAAB331-D5C2-4AF4-AE39-3C52B2D51685}" presName="gear3dstNode" presStyleLbl="node1" presStyleIdx="2" presStyleCnt="3"/>
      <dgm:spPr/>
      <dgm:t>
        <a:bodyPr/>
        <a:lstStyle/>
        <a:p>
          <a:endParaRPr lang="ru-RU"/>
        </a:p>
      </dgm:t>
    </dgm:pt>
    <dgm:pt modelId="{24CCBFA9-D8A0-4B0E-A96E-5D97F4008716}" type="pres">
      <dgm:prSet presAssocID="{0395558B-47E8-4AEB-AAD6-C83D4996CD35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5EED9F3C-8609-420F-BAC8-AD820207F273}" type="pres">
      <dgm:prSet presAssocID="{CACE4FAD-83A0-4C23-84BF-A9E3DD29EDCE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89569836-9529-41EF-B69A-542567C46B80}" type="pres">
      <dgm:prSet presAssocID="{3ECAD054-EC0E-4364-A0B4-35EC42F8126A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BEE3A049-E7FD-4925-9D05-7509CA665C6C}" type="presOf" srcId="{0AAAB331-D5C2-4AF4-AE39-3C52B2D51685}" destId="{3A7095BE-CF02-444F-B1FF-A5BE5830969F}" srcOrd="3" destOrd="0" presId="urn:microsoft.com/office/officeart/2005/8/layout/gear1"/>
    <dgm:cxn modelId="{B2EDA54D-8A3E-441C-8867-9A469A610873}" srcId="{98E98D67-6BAB-4590-AF27-BA921BC22841}" destId="{D176C8BD-27B1-4D30-B827-03DF5E7AF635}" srcOrd="0" destOrd="0" parTransId="{6927D50F-D490-42AB-86A8-D8D021A54170}" sibTransId="{0395558B-47E8-4AEB-AAD6-C83D4996CD35}"/>
    <dgm:cxn modelId="{40F42FC4-29E4-4325-B895-CAE8063101FD}" type="presOf" srcId="{3ECAD054-EC0E-4364-A0B4-35EC42F8126A}" destId="{89569836-9529-41EF-B69A-542567C46B80}" srcOrd="0" destOrd="0" presId="urn:microsoft.com/office/officeart/2005/8/layout/gear1"/>
    <dgm:cxn modelId="{A099BEF1-94BF-4342-A9F1-B0EA239C0763}" type="presOf" srcId="{0AAAB331-D5C2-4AF4-AE39-3C52B2D51685}" destId="{F094D399-F57D-4DBF-9FC2-C9B47B3638A3}" srcOrd="1" destOrd="0" presId="urn:microsoft.com/office/officeart/2005/8/layout/gear1"/>
    <dgm:cxn modelId="{C0D4DCEE-FB6F-4622-8F9D-EC7135AFF7F2}" type="presOf" srcId="{D176C8BD-27B1-4D30-B827-03DF5E7AF635}" destId="{C1B9BEC7-AAF7-4D3A-B858-78595D77E6FD}" srcOrd="1" destOrd="0" presId="urn:microsoft.com/office/officeart/2005/8/layout/gear1"/>
    <dgm:cxn modelId="{BFA55C24-1D7E-47DB-8BB5-5DDD1566D1F1}" type="presOf" srcId="{D176C8BD-27B1-4D30-B827-03DF5E7AF635}" destId="{D2659737-D40C-4720-95CA-8588BE44031B}" srcOrd="2" destOrd="0" presId="urn:microsoft.com/office/officeart/2005/8/layout/gear1"/>
    <dgm:cxn modelId="{80DCD59D-9003-4D55-B9C0-14DAAD40311C}" type="presOf" srcId="{157A3999-B0D4-4DBE-8BCE-C635928E15E9}" destId="{77B16803-E045-415B-8564-C5A082317E1B}" srcOrd="0" destOrd="0" presId="urn:microsoft.com/office/officeart/2005/8/layout/gear1"/>
    <dgm:cxn modelId="{C40F2660-BE02-4554-A583-AD982BBBACFF}" type="presOf" srcId="{0395558B-47E8-4AEB-AAD6-C83D4996CD35}" destId="{24CCBFA9-D8A0-4B0E-A96E-5D97F4008716}" srcOrd="0" destOrd="0" presId="urn:microsoft.com/office/officeart/2005/8/layout/gear1"/>
    <dgm:cxn modelId="{F5D2F4D1-2651-4868-9E4F-D294C09E2E24}" type="presOf" srcId="{0AAAB331-D5C2-4AF4-AE39-3C52B2D51685}" destId="{A658D3CC-81F1-4DB7-A7FB-CA6EB935CB08}" srcOrd="0" destOrd="0" presId="urn:microsoft.com/office/officeart/2005/8/layout/gear1"/>
    <dgm:cxn modelId="{6383C120-3EF9-4306-8402-7F9787F5B519}" type="presOf" srcId="{98E98D67-6BAB-4590-AF27-BA921BC22841}" destId="{F229540D-66E9-4637-8D90-1D2C84D770C0}" srcOrd="0" destOrd="0" presId="urn:microsoft.com/office/officeart/2005/8/layout/gear1"/>
    <dgm:cxn modelId="{0087B493-C7DB-4DD0-8020-4C108802B609}" type="presOf" srcId="{157A3999-B0D4-4DBE-8BCE-C635928E15E9}" destId="{F80D032B-6DF8-4D1D-AF38-05A9A0CCCB75}" srcOrd="2" destOrd="0" presId="urn:microsoft.com/office/officeart/2005/8/layout/gear1"/>
    <dgm:cxn modelId="{23C6C11E-840E-4DB1-9447-6143F9190D33}" type="presOf" srcId="{D176C8BD-27B1-4D30-B827-03DF5E7AF635}" destId="{928A9207-8BAF-42AF-A135-BE1E9782C659}" srcOrd="0" destOrd="0" presId="urn:microsoft.com/office/officeart/2005/8/layout/gear1"/>
    <dgm:cxn modelId="{C97E6123-A43C-4D32-87C8-C9A1C9E52E30}" type="presOf" srcId="{0AAAB331-D5C2-4AF4-AE39-3C52B2D51685}" destId="{6DDD2817-6842-445B-8BB6-C0E115B5D866}" srcOrd="2" destOrd="0" presId="urn:microsoft.com/office/officeart/2005/8/layout/gear1"/>
    <dgm:cxn modelId="{8D958C73-0B71-4C68-8396-39C86A059052}" srcId="{98E98D67-6BAB-4590-AF27-BA921BC22841}" destId="{157A3999-B0D4-4DBE-8BCE-C635928E15E9}" srcOrd="1" destOrd="0" parTransId="{5D5FEDAE-F35E-4910-8E6C-8DB3DE69B765}" sibTransId="{CACE4FAD-83A0-4C23-84BF-A9E3DD29EDCE}"/>
    <dgm:cxn modelId="{9F0CCFD3-C301-4F68-A3E5-14C2497DFCA9}" srcId="{98E98D67-6BAB-4590-AF27-BA921BC22841}" destId="{0AAAB331-D5C2-4AF4-AE39-3C52B2D51685}" srcOrd="2" destOrd="0" parTransId="{225FEBC6-DF5B-4558-9C2D-6BAA58D138AF}" sibTransId="{3ECAD054-EC0E-4364-A0B4-35EC42F8126A}"/>
    <dgm:cxn modelId="{E72A3262-F6E1-441E-B0B0-86048A3BC75E}" type="presOf" srcId="{CACE4FAD-83A0-4C23-84BF-A9E3DD29EDCE}" destId="{5EED9F3C-8609-420F-BAC8-AD820207F273}" srcOrd="0" destOrd="0" presId="urn:microsoft.com/office/officeart/2005/8/layout/gear1"/>
    <dgm:cxn modelId="{5A4F2A8F-042F-49DD-8897-A924CCC2907F}" type="presOf" srcId="{157A3999-B0D4-4DBE-8BCE-C635928E15E9}" destId="{160E5B48-628A-4021-8B50-B785EAED23A8}" srcOrd="1" destOrd="0" presId="urn:microsoft.com/office/officeart/2005/8/layout/gear1"/>
    <dgm:cxn modelId="{88D7CCAF-AA27-4205-B570-28D9C174001F}" type="presParOf" srcId="{F229540D-66E9-4637-8D90-1D2C84D770C0}" destId="{928A9207-8BAF-42AF-A135-BE1E9782C659}" srcOrd="0" destOrd="0" presId="urn:microsoft.com/office/officeart/2005/8/layout/gear1"/>
    <dgm:cxn modelId="{0A05BD93-1C5A-48FF-B960-18E9C18006A4}" type="presParOf" srcId="{F229540D-66E9-4637-8D90-1D2C84D770C0}" destId="{C1B9BEC7-AAF7-4D3A-B858-78595D77E6FD}" srcOrd="1" destOrd="0" presId="urn:microsoft.com/office/officeart/2005/8/layout/gear1"/>
    <dgm:cxn modelId="{551BE733-A60F-4D98-9546-23BB9FB75B4C}" type="presParOf" srcId="{F229540D-66E9-4637-8D90-1D2C84D770C0}" destId="{D2659737-D40C-4720-95CA-8588BE44031B}" srcOrd="2" destOrd="0" presId="urn:microsoft.com/office/officeart/2005/8/layout/gear1"/>
    <dgm:cxn modelId="{1CA49D7B-BEB4-4F13-8717-2659FA7AFCA4}" type="presParOf" srcId="{F229540D-66E9-4637-8D90-1D2C84D770C0}" destId="{77B16803-E045-415B-8564-C5A082317E1B}" srcOrd="3" destOrd="0" presId="urn:microsoft.com/office/officeart/2005/8/layout/gear1"/>
    <dgm:cxn modelId="{3D30BF68-0E86-4CE4-9D95-D566452C7D7B}" type="presParOf" srcId="{F229540D-66E9-4637-8D90-1D2C84D770C0}" destId="{160E5B48-628A-4021-8B50-B785EAED23A8}" srcOrd="4" destOrd="0" presId="urn:microsoft.com/office/officeart/2005/8/layout/gear1"/>
    <dgm:cxn modelId="{FB636C4B-D9CC-4332-AA8B-5FDFF2657B93}" type="presParOf" srcId="{F229540D-66E9-4637-8D90-1D2C84D770C0}" destId="{F80D032B-6DF8-4D1D-AF38-05A9A0CCCB75}" srcOrd="5" destOrd="0" presId="urn:microsoft.com/office/officeart/2005/8/layout/gear1"/>
    <dgm:cxn modelId="{484278F5-5A0A-480D-9C7A-9E79A3093E77}" type="presParOf" srcId="{F229540D-66E9-4637-8D90-1D2C84D770C0}" destId="{A658D3CC-81F1-4DB7-A7FB-CA6EB935CB08}" srcOrd="6" destOrd="0" presId="urn:microsoft.com/office/officeart/2005/8/layout/gear1"/>
    <dgm:cxn modelId="{4BA9F572-65A5-46DA-950C-9C7786B89F3E}" type="presParOf" srcId="{F229540D-66E9-4637-8D90-1D2C84D770C0}" destId="{F094D399-F57D-4DBF-9FC2-C9B47B3638A3}" srcOrd="7" destOrd="0" presId="urn:microsoft.com/office/officeart/2005/8/layout/gear1"/>
    <dgm:cxn modelId="{0F22C153-9756-4A94-8B8F-2E3431E71935}" type="presParOf" srcId="{F229540D-66E9-4637-8D90-1D2C84D770C0}" destId="{6DDD2817-6842-445B-8BB6-C0E115B5D866}" srcOrd="8" destOrd="0" presId="urn:microsoft.com/office/officeart/2005/8/layout/gear1"/>
    <dgm:cxn modelId="{7BA29187-1E53-41FB-A32A-6245A16F50E6}" type="presParOf" srcId="{F229540D-66E9-4637-8D90-1D2C84D770C0}" destId="{3A7095BE-CF02-444F-B1FF-A5BE5830969F}" srcOrd="9" destOrd="0" presId="urn:microsoft.com/office/officeart/2005/8/layout/gear1"/>
    <dgm:cxn modelId="{B55789C2-B1A6-4353-AA89-D36498E092C1}" type="presParOf" srcId="{F229540D-66E9-4637-8D90-1D2C84D770C0}" destId="{24CCBFA9-D8A0-4B0E-A96E-5D97F4008716}" srcOrd="10" destOrd="0" presId="urn:microsoft.com/office/officeart/2005/8/layout/gear1"/>
    <dgm:cxn modelId="{57F5C13B-5E6A-41CE-AE41-3AD398CFE4B2}" type="presParOf" srcId="{F229540D-66E9-4637-8D90-1D2C84D770C0}" destId="{5EED9F3C-8609-420F-BAC8-AD820207F273}" srcOrd="11" destOrd="0" presId="urn:microsoft.com/office/officeart/2005/8/layout/gear1"/>
    <dgm:cxn modelId="{8E1F1567-9AEB-478E-9827-A589A6A9D26F}" type="presParOf" srcId="{F229540D-66E9-4637-8D90-1D2C84D770C0}" destId="{89569836-9529-41EF-B69A-542567C46B8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864074-76C3-4772-B0AC-C45DD25B1B84}">
      <dsp:nvSpPr>
        <dsp:cNvPr id="0" name=""/>
        <dsp:cNvSpPr/>
      </dsp:nvSpPr>
      <dsp:spPr>
        <a:xfrm rot="16200000">
          <a:off x="-1025125" y="1026791"/>
          <a:ext cx="4525962" cy="247237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9953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Психологической комфортности-снятие стрессовых факторов</a:t>
          </a:r>
          <a:endParaRPr lang="ru-RU" sz="1600" kern="1200" dirty="0"/>
        </a:p>
      </dsp:txBody>
      <dsp:txXfrm rot="5400000">
        <a:off x="1666" y="905192"/>
        <a:ext cx="2472379" cy="2715578"/>
      </dsp:txXfrm>
    </dsp:sp>
    <dsp:sp modelId="{996E5F14-30DD-4541-A8C5-4D7A2E1B7362}">
      <dsp:nvSpPr>
        <dsp:cNvPr id="0" name=""/>
        <dsp:cNvSpPr/>
      </dsp:nvSpPr>
      <dsp:spPr>
        <a:xfrm rot="16200000">
          <a:off x="1749894" y="924867"/>
          <a:ext cx="4525962" cy="267622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9953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Природосообразности-в соответствии со здоровьем, его способностями, склонностями</a:t>
          </a:r>
          <a:endParaRPr lang="ru-RU" sz="1600" kern="1200" dirty="0"/>
        </a:p>
      </dsp:txBody>
      <dsp:txXfrm rot="5400000">
        <a:off x="2674761" y="905192"/>
        <a:ext cx="2676227" cy="2715578"/>
      </dsp:txXfrm>
    </dsp:sp>
    <dsp:sp modelId="{F25CCB98-8783-4048-A10D-9F746050D6AE}">
      <dsp:nvSpPr>
        <dsp:cNvPr id="0" name=""/>
        <dsp:cNvSpPr/>
      </dsp:nvSpPr>
      <dsp:spPr>
        <a:xfrm rot="16200000">
          <a:off x="4626839" y="924867"/>
          <a:ext cx="4525962" cy="267622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9953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Дифференцированного подхода - решаются задачи эффективной психологической помощи воспитанникам в совершенствовании их личности</a:t>
          </a:r>
          <a:endParaRPr lang="ru-RU" sz="1600" kern="1200" dirty="0"/>
        </a:p>
      </dsp:txBody>
      <dsp:txXfrm rot="5400000">
        <a:off x="5551706" y="905192"/>
        <a:ext cx="2676227" cy="2715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339D9-2868-436B-8A7C-91AE60350A87}">
      <dsp:nvSpPr>
        <dsp:cNvPr id="0" name=""/>
        <dsp:cNvSpPr/>
      </dsp:nvSpPr>
      <dsp:spPr>
        <a:xfrm rot="16200000">
          <a:off x="-1482276" y="1483281"/>
          <a:ext cx="5578496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7676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Принцип деятельности – включение ребенка в игровую, познавательную, поисковую деятельность с целью стимулирования активной жизненной позиции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 rot="5400000">
        <a:off x="1005" y="1115699"/>
        <a:ext cx="2611933" cy="3347098"/>
      </dsp:txXfrm>
    </dsp:sp>
    <dsp:sp modelId="{078FC67E-92CC-4139-96CB-767978B514C2}">
      <dsp:nvSpPr>
        <dsp:cNvPr id="0" name=""/>
        <dsp:cNvSpPr/>
      </dsp:nvSpPr>
      <dsp:spPr>
        <a:xfrm rot="16200000">
          <a:off x="1325551" y="1483281"/>
          <a:ext cx="5578496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7676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Принцип творчества -максимальная ориентация на творческое начало в игровой и продуктивной деятельности дошкольника, приобретение им собственного опыта</a:t>
          </a:r>
          <a:endParaRPr lang="ru-RU" sz="1500" kern="1200" dirty="0"/>
        </a:p>
      </dsp:txBody>
      <dsp:txXfrm rot="5400000">
        <a:off x="2808832" y="1115699"/>
        <a:ext cx="2611933" cy="3347098"/>
      </dsp:txXfrm>
    </dsp:sp>
    <dsp:sp modelId="{55A55331-0023-4D68-8C6B-C3D2F67B7B89}">
      <dsp:nvSpPr>
        <dsp:cNvPr id="0" name=""/>
        <dsp:cNvSpPr/>
      </dsp:nvSpPr>
      <dsp:spPr>
        <a:xfrm rot="16200000">
          <a:off x="4133380" y="1483281"/>
          <a:ext cx="5578496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7676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Принцип интеграции – интегративность всех процессов, реализующихся в образовательном пространстве( обучение и воспитание, развитие и саморазвитие, природная и социальная сфера ребенка.)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 rot="5400000">
        <a:off x="5616661" y="1115699"/>
        <a:ext cx="2611933" cy="33470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A9207-8BAF-42AF-A135-BE1E9782C659}">
      <dsp:nvSpPr>
        <dsp:cNvPr id="0" name=""/>
        <dsp:cNvSpPr/>
      </dsp:nvSpPr>
      <dsp:spPr>
        <a:xfrm>
          <a:off x="3900475" y="2019307"/>
          <a:ext cx="2489279" cy="2489279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С.Н.  Николаева  «Воспитание экологической культуры в дошкольном детстве». </a:t>
          </a:r>
          <a:endParaRPr lang="ru-RU" sz="1100" kern="1200" dirty="0"/>
        </a:p>
      </dsp:txBody>
      <dsp:txXfrm>
        <a:off x="4400931" y="2602409"/>
        <a:ext cx="1488367" cy="1279541"/>
      </dsp:txXfrm>
    </dsp:sp>
    <dsp:sp modelId="{77B16803-E045-415B-8564-C5A082317E1B}">
      <dsp:nvSpPr>
        <dsp:cNvPr id="0" name=""/>
        <dsp:cNvSpPr/>
      </dsp:nvSpPr>
      <dsp:spPr>
        <a:xfrm>
          <a:off x="2440194" y="1448307"/>
          <a:ext cx="1810384" cy="1810384"/>
        </a:xfrm>
        <a:prstGeom prst="gear6">
          <a:avLst/>
        </a:prstGeom>
        <a:gradFill rotWithShape="0">
          <a:gsLst>
            <a:gs pos="0">
              <a:schemeClr val="accent2">
                <a:hueOff val="-10081594"/>
                <a:satOff val="4384"/>
                <a:lumOff val="1275"/>
                <a:alphaOff val="0"/>
                <a:shade val="15000"/>
                <a:satMod val="180000"/>
              </a:schemeClr>
            </a:gs>
            <a:gs pos="50000">
              <a:schemeClr val="accent2">
                <a:hueOff val="-10081594"/>
                <a:satOff val="4384"/>
                <a:lumOff val="1275"/>
                <a:alphaOff val="0"/>
                <a:shade val="45000"/>
                <a:satMod val="170000"/>
              </a:schemeClr>
            </a:gs>
            <a:gs pos="70000">
              <a:schemeClr val="accent2">
                <a:hueOff val="-10081594"/>
                <a:satOff val="4384"/>
                <a:lumOff val="127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10081594"/>
                <a:satOff val="4384"/>
                <a:lumOff val="127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Н.А. Рыжова «Наш дом- природа».</a:t>
          </a:r>
          <a:endParaRPr lang="ru-RU" sz="1100" kern="1200" dirty="0"/>
        </a:p>
      </dsp:txBody>
      <dsp:txXfrm>
        <a:off x="2895964" y="1906831"/>
        <a:ext cx="898844" cy="893336"/>
      </dsp:txXfrm>
    </dsp:sp>
    <dsp:sp modelId="{A658D3CC-81F1-4DB7-A7FB-CA6EB935CB08}">
      <dsp:nvSpPr>
        <dsp:cNvPr id="0" name=""/>
        <dsp:cNvSpPr/>
      </dsp:nvSpPr>
      <dsp:spPr>
        <a:xfrm rot="20700000">
          <a:off x="3454194" y="199327"/>
          <a:ext cx="1773807" cy="1773807"/>
        </a:xfrm>
        <a:prstGeom prst="gear6">
          <a:avLst/>
        </a:prstGeom>
        <a:gradFill rotWithShape="0">
          <a:gsLst>
            <a:gs pos="0">
              <a:schemeClr val="accent2">
                <a:hueOff val="-20163188"/>
                <a:satOff val="8769"/>
                <a:lumOff val="2550"/>
                <a:alphaOff val="0"/>
                <a:shade val="15000"/>
                <a:satMod val="180000"/>
              </a:schemeClr>
            </a:gs>
            <a:gs pos="50000">
              <a:schemeClr val="accent2">
                <a:hueOff val="-20163188"/>
                <a:satOff val="8769"/>
                <a:lumOff val="2550"/>
                <a:alphaOff val="0"/>
                <a:shade val="45000"/>
                <a:satMod val="170000"/>
              </a:schemeClr>
            </a:gs>
            <a:gs pos="70000">
              <a:schemeClr val="accent2">
                <a:hueOff val="-20163188"/>
                <a:satOff val="8769"/>
                <a:lumOff val="25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20163188"/>
                <a:satOff val="8769"/>
                <a:lumOff val="25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Программа М.А.Васильевой.</a:t>
          </a:r>
          <a:endParaRPr lang="ru-RU" sz="1200" kern="1200" dirty="0"/>
        </a:p>
      </dsp:txBody>
      <dsp:txXfrm rot="-20700000">
        <a:off x="3843242" y="588375"/>
        <a:ext cx="995711" cy="995711"/>
      </dsp:txXfrm>
    </dsp:sp>
    <dsp:sp modelId="{24CCBFA9-D8A0-4B0E-A96E-5D97F4008716}">
      <dsp:nvSpPr>
        <dsp:cNvPr id="0" name=""/>
        <dsp:cNvSpPr/>
      </dsp:nvSpPr>
      <dsp:spPr>
        <a:xfrm>
          <a:off x="3700747" y="1658974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ED9F3C-8609-420F-BAC8-AD820207F273}">
      <dsp:nvSpPr>
        <dsp:cNvPr id="0" name=""/>
        <dsp:cNvSpPr/>
      </dsp:nvSpPr>
      <dsp:spPr>
        <a:xfrm>
          <a:off x="2119578" y="1046314"/>
          <a:ext cx="2315029" cy="231502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569836-9529-41EF-B69A-542567C46B80}">
      <dsp:nvSpPr>
        <dsp:cNvPr id="0" name=""/>
        <dsp:cNvSpPr/>
      </dsp:nvSpPr>
      <dsp:spPr>
        <a:xfrm>
          <a:off x="3043894" y="-19062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3B234A1-EE8C-43E1-8A85-24570526EB5E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C46ED45-8044-40E8-BDF9-2161871771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85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AFCC-9223-410E-B523-7168ED6AD0B6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8D035-26A0-4544-BB34-EDCEA7AE20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60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0A37C-C425-4FF0-8D34-634F2FD91327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AE1D5-A059-4377-9DAA-31C7773C12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9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8EC70-631A-4688-9952-3D49C7243D2D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C4CD4-A8CC-40F0-B18D-043457CC63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15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772694-22C4-4781-A174-48228DB22D39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01F595-1625-44C7-885D-4B4FCD2E93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015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D3A606-4C31-4EB0-9BE0-D5D6A7B46269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3AC705-43E3-4B68-8A00-D387B82B9C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453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9A0784-5BBD-42A9-8F14-398D2A11AA20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6931A0-6F97-46A7-8B14-E9111D9D60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199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0BE7EA-CBA5-4FFA-90FB-0B24047151B1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9C6C80-EDD9-41DC-BFA1-43AB8DDAA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816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34DC2-F793-4C96-B1F4-239F84FBFECC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7AA51-8FB5-4991-AF7F-7FD1134C9A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615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F02C5A-9C4F-4D0C-BCFE-FE59C5A2AF7E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A73D24-17E3-4657-88B3-2DB3981F1E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974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D2F91A-212C-41A7-B44C-4E54404DD94C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1964CAC-5098-4562-9648-94CB8262FB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893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A0389F9-95F9-4A7E-8FD0-8DF08EF4CA7D}" type="datetimeFigureOut">
              <a:rPr lang="ru-RU"/>
              <a:pPr>
                <a:defRPr/>
              </a:pPr>
              <a:t>13.04.2013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B59E227-FAA9-4E0D-B64E-FC4792707C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1" r:id="rId2"/>
    <p:sldLayoutId id="2147483756" r:id="rId3"/>
    <p:sldLayoutId id="2147483757" r:id="rId4"/>
    <p:sldLayoutId id="2147483758" r:id="rId5"/>
    <p:sldLayoutId id="2147483759" r:id="rId6"/>
    <p:sldLayoutId id="2147483752" r:id="rId7"/>
    <p:sldLayoutId id="2147483760" r:id="rId8"/>
    <p:sldLayoutId id="2147483761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124743"/>
            <a:ext cx="7772400" cy="245761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  <a:latin typeface="a_ModernoBrk" pitchFamily="82" charset="-52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a_ModernoBrk" pitchFamily="82" charset="-52"/>
              </a:rPr>
            </a:br>
            <a:r>
              <a:rPr lang="ru-RU" dirty="0">
                <a:solidFill>
                  <a:srgbClr val="00B0F0"/>
                </a:solidFill>
                <a:latin typeface="a_ModernoBrk" pitchFamily="82" charset="-52"/>
              </a:rPr>
              <a:t/>
            </a:r>
            <a:br>
              <a:rPr lang="ru-RU" dirty="0">
                <a:solidFill>
                  <a:srgbClr val="00B0F0"/>
                </a:solidFill>
                <a:latin typeface="a_ModernoBrk" pitchFamily="82" charset="-52"/>
              </a:rPr>
            </a:br>
            <a:r>
              <a:rPr lang="ru-RU" dirty="0" smtClean="0">
                <a:solidFill>
                  <a:srgbClr val="00B0F0"/>
                </a:solidFill>
                <a:latin typeface="a_ModernoBrk" pitchFamily="82" charset="-52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a_ModernoBrk" pitchFamily="82" charset="-52"/>
              </a:rPr>
            </a:br>
            <a:r>
              <a:rPr lang="ru-RU" dirty="0">
                <a:solidFill>
                  <a:srgbClr val="00B0F0"/>
                </a:solidFill>
                <a:latin typeface="a_ModernoBrk" pitchFamily="82" charset="-52"/>
              </a:rPr>
              <a:t/>
            </a:r>
            <a:br>
              <a:rPr lang="ru-RU" dirty="0">
                <a:solidFill>
                  <a:srgbClr val="00B0F0"/>
                </a:solidFill>
                <a:latin typeface="a_ModernoBrk" pitchFamily="82" charset="-52"/>
              </a:rPr>
            </a:br>
            <a:r>
              <a:rPr lang="ru-RU" dirty="0" smtClean="0">
                <a:solidFill>
                  <a:srgbClr val="00B0F0"/>
                </a:solidFill>
                <a:latin typeface="a_ModernoBrk" pitchFamily="82" charset="-52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a_ModernoBrk" pitchFamily="82" charset="-52"/>
              </a:rPr>
            </a:br>
            <a:r>
              <a:rPr lang="ru-RU" sz="4000" dirty="0" smtClean="0">
                <a:solidFill>
                  <a:srgbClr val="00B0F0"/>
                </a:solidFill>
                <a:latin typeface="Arbat-Bold" pitchFamily="2" charset="0"/>
              </a:rPr>
              <a:t>Использование </a:t>
            </a:r>
            <a:br>
              <a:rPr lang="ru-RU" sz="4000" dirty="0" smtClean="0">
                <a:solidFill>
                  <a:srgbClr val="00B0F0"/>
                </a:solidFill>
                <a:latin typeface="Arbat-Bold" pitchFamily="2" charset="0"/>
              </a:rPr>
            </a:br>
            <a:r>
              <a:rPr lang="ru-RU" sz="4000" dirty="0" smtClean="0">
                <a:solidFill>
                  <a:srgbClr val="00B0F0"/>
                </a:solidFill>
                <a:latin typeface="Arbat-Bold" pitchFamily="2" charset="0"/>
              </a:rPr>
              <a:t>проблемно-поисковой деятельности в развитии познавательного интереса </a:t>
            </a:r>
            <a:br>
              <a:rPr lang="ru-RU" sz="4000" dirty="0" smtClean="0">
                <a:solidFill>
                  <a:srgbClr val="00B0F0"/>
                </a:solidFill>
                <a:latin typeface="Arbat-Bold" pitchFamily="2" charset="0"/>
              </a:rPr>
            </a:br>
            <a:r>
              <a:rPr lang="ru-RU" sz="4000" dirty="0" smtClean="0">
                <a:solidFill>
                  <a:srgbClr val="00B0F0"/>
                </a:solidFill>
                <a:latin typeface="Arbat-Bold" pitchFamily="2" charset="0"/>
              </a:rPr>
              <a:t>у ребенка</a:t>
            </a:r>
            <a:r>
              <a:rPr lang="ru-RU" dirty="0" smtClean="0">
                <a:solidFill>
                  <a:srgbClr val="00B0F0"/>
                </a:solidFill>
                <a:latin typeface="Arbat-Bold" pitchFamily="2" charset="0"/>
              </a:rPr>
              <a:t>.</a:t>
            </a:r>
            <a:endParaRPr lang="ru-RU" dirty="0">
              <a:solidFill>
                <a:srgbClr val="00B0F0"/>
              </a:solidFill>
              <a:latin typeface="Arbat-Bold" pitchFamily="2" charset="0"/>
            </a:endParaRPr>
          </a:p>
        </p:txBody>
      </p:sp>
      <p:sp>
        <p:nvSpPr>
          <p:cNvPr id="9219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772400" cy="22860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ru-RU" sz="2100" smtClean="0"/>
          </a:p>
          <a:p>
            <a:pPr marR="0" eaLnBrk="1" hangingPunct="1">
              <a:lnSpc>
                <a:spcPct val="80000"/>
              </a:lnSpc>
            </a:pPr>
            <a:endParaRPr lang="ru-RU" sz="2100" smtClean="0">
              <a:solidFill>
                <a:schemeClr val="bg1"/>
              </a:solidFill>
            </a:endParaRPr>
          </a:p>
          <a:p>
            <a:pPr marR="0" eaLnBrk="1" hangingPunct="1">
              <a:lnSpc>
                <a:spcPct val="80000"/>
              </a:lnSpc>
            </a:pPr>
            <a:r>
              <a:rPr lang="ru-RU" sz="2100" smtClean="0">
                <a:solidFill>
                  <a:schemeClr val="bg1"/>
                </a:solidFill>
              </a:rPr>
              <a:t>Выполнили: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100" smtClean="0">
                <a:solidFill>
                  <a:schemeClr val="bg1"/>
                </a:solidFill>
              </a:rPr>
              <a:t>Воспитатели </a:t>
            </a:r>
            <a:r>
              <a:rPr lang="en-US" sz="2100" smtClean="0">
                <a:solidFill>
                  <a:schemeClr val="bg1"/>
                </a:solidFill>
              </a:rPr>
              <a:t>I</a:t>
            </a:r>
            <a:r>
              <a:rPr lang="ru-RU" sz="2100" smtClean="0">
                <a:solidFill>
                  <a:schemeClr val="bg1"/>
                </a:solidFill>
              </a:rPr>
              <a:t> категории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100" smtClean="0">
                <a:solidFill>
                  <a:schemeClr val="bg1"/>
                </a:solidFill>
              </a:rPr>
              <a:t>МДОУ № 16 г. Новотроицк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100" smtClean="0">
                <a:solidFill>
                  <a:schemeClr val="bg1"/>
                </a:solidFill>
              </a:rPr>
              <a:t>Л.В. Юшинева.</a:t>
            </a:r>
          </a:p>
          <a:p>
            <a:pPr marR="0" eaLnBrk="1" hangingPunct="1">
              <a:lnSpc>
                <a:spcPct val="80000"/>
              </a:lnSpc>
            </a:pPr>
            <a:endParaRPr lang="ru-RU" sz="2100" smtClean="0">
              <a:solidFill>
                <a:schemeClr val="bg1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z="2100" smtClean="0">
              <a:solidFill>
                <a:schemeClr val="bg1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z="2100" smtClean="0">
              <a:solidFill>
                <a:schemeClr val="bg1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z="2100" smtClean="0">
              <a:solidFill>
                <a:schemeClr val="bg1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z="2100" smtClean="0"/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005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0"/>
            <a:ext cx="9144000" cy="6858000"/>
          </a:xfrm>
          <a:prstGeom prst="irregularSeal2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  <a:sp3d>
            <a:bevelT prst="angle"/>
          </a:sp3d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88"/>
            <a:ext cx="3971925" cy="5786437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Тема должна быть интересна ребенку, увлекать его.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Тема должна быть выполнима, решение её должно принести реальную пользу участникам исследования (педагог должен точно сформулировать вопросы, задачи, последовательность действий так, чтобы ребенок мог действовать осмысленно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0" i="1" dirty="0" smtClean="0">
                <a:solidFill>
                  <a:srgbClr val="FF0000"/>
                </a:solidFill>
              </a:rPr>
              <a:t>Правила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0" i="1" dirty="0" smtClean="0">
                <a:solidFill>
                  <a:srgbClr val="FF0000"/>
                </a:solidFill>
              </a:rPr>
              <a:t>при выборе темы:</a:t>
            </a:r>
            <a:br>
              <a:rPr lang="ru-RU" b="0" i="1" dirty="0" smtClean="0">
                <a:solidFill>
                  <a:srgbClr val="FF0000"/>
                </a:solidFill>
              </a:rPr>
            </a:br>
            <a:endParaRPr lang="ru-RU" b="0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P10005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2786062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Содержимое 1"/>
          <p:cNvSpPr>
            <a:spLocks noGrp="1"/>
          </p:cNvSpPr>
          <p:nvPr>
            <p:ph idx="1"/>
          </p:nvPr>
        </p:nvSpPr>
        <p:spPr>
          <a:xfrm>
            <a:off x="179388" y="692150"/>
            <a:ext cx="8821737" cy="5786438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r>
              <a:rPr lang="ru-RU" dirty="0" smtClean="0">
                <a:solidFill>
                  <a:schemeClr val="accent5"/>
                </a:solidFill>
              </a:rPr>
              <a:t>Не</a:t>
            </a:r>
            <a:r>
              <a:rPr lang="ru-RU" dirty="0" smtClean="0">
                <a:solidFill>
                  <a:srgbClr val="7030A0"/>
                </a:solidFill>
              </a:rPr>
              <a:t>посредственный опыт </a:t>
            </a:r>
          </a:p>
          <a:p>
            <a:pPr marL="109537" indent="0" algn="r" eaLnBrk="1" hangingPunct="1">
              <a:buFont typeface="Wingdings 3" pitchFamily="18" charset="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воспитателя с ребенком.</a:t>
            </a:r>
          </a:p>
          <a:p>
            <a:pPr algn="r"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7030A0"/>
                </a:solidFill>
              </a:rPr>
              <a:t>Самостоятельная деятельность</a:t>
            </a:r>
          </a:p>
          <a:p>
            <a:pPr marL="109537" indent="0" algn="ctr" eaLnBrk="1" hangingPunct="1">
              <a:buFont typeface="Wingdings 3" pitchFamily="18" charset="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 детей.</a:t>
            </a:r>
          </a:p>
          <a:p>
            <a:pPr algn="r"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7030A0"/>
                </a:solidFill>
              </a:rPr>
              <a:t>Фронтальные занятия.</a:t>
            </a:r>
            <a:endParaRPr lang="ru-RU" dirty="0" smtClean="0"/>
          </a:p>
          <a:p>
            <a:pPr algn="r"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FF0000"/>
                </a:solidFill>
              </a:rPr>
              <a:t>Наблюдения в природе.</a:t>
            </a:r>
          </a:p>
          <a:p>
            <a:pPr algn="r"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FF0000"/>
                </a:solidFill>
              </a:rPr>
              <a:t>Рассматривание фотографий</a:t>
            </a:r>
          </a:p>
          <a:p>
            <a:pPr algn="r"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FF0000"/>
                </a:solidFill>
              </a:rPr>
              <a:t>Беседы.</a:t>
            </a:r>
          </a:p>
          <a:p>
            <a:pPr algn="r"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FF0000"/>
                </a:solidFill>
              </a:rPr>
              <a:t>Прогулки.</a:t>
            </a:r>
          </a:p>
          <a:p>
            <a:pPr algn="r"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FF0000"/>
                </a:solidFill>
              </a:rPr>
              <a:t>Экскурсии.</a:t>
            </a:r>
          </a:p>
          <a:p>
            <a:pPr algn="r" eaLnBrk="1" hangingPunct="1">
              <a:buFont typeface="Wingdings 3" pitchFamily="18" charset="2"/>
              <a:buNone/>
              <a:defRPr/>
            </a:pPr>
            <a:endParaRPr lang="ru-RU" dirty="0" smtClean="0"/>
          </a:p>
          <a:p>
            <a:pPr algn="r" eaLnBrk="1" hangingPunct="1">
              <a:defRPr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4638"/>
            <a:ext cx="424847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0" i="1" dirty="0" smtClean="0">
                <a:solidFill>
                  <a:srgbClr val="7030A0"/>
                </a:solidFill>
              </a:rPr>
              <a:t>Виды</a:t>
            </a:r>
            <a:r>
              <a:rPr lang="ru-RU" dirty="0" smtClean="0"/>
              <a:t> </a:t>
            </a:r>
            <a:r>
              <a:rPr lang="ru-RU" b="0" i="1" dirty="0" smtClean="0">
                <a:solidFill>
                  <a:srgbClr val="7030A0"/>
                </a:solidFill>
              </a:rPr>
              <a:t>работы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Используемые программы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Систематизировать и расширять представления детей о свойствах воды.</a:t>
            </a:r>
          </a:p>
          <a:p>
            <a:pPr eaLnBrk="1" hangingPunct="1"/>
            <a:r>
              <a:rPr lang="ru-RU" smtClean="0"/>
              <a:t>Способствовать формированию позитивного отношения к воде.</a:t>
            </a:r>
          </a:p>
          <a:p>
            <a:pPr eaLnBrk="1" hangingPunct="1"/>
            <a:r>
              <a:rPr lang="ru-RU" smtClean="0"/>
              <a:t>Познакомить с понятием «жидкость- вязкость»</a:t>
            </a:r>
          </a:p>
          <a:p>
            <a:pPr eaLnBrk="1" hangingPunct="1"/>
            <a:r>
              <a:rPr lang="ru-RU" smtClean="0"/>
              <a:t>Развивать умение формулировать проблему, анализировать ситуации, продумывать ход деятельности, делать выводы на основе практического опыта</a:t>
            </a:r>
          </a:p>
          <a:p>
            <a:pPr eaLnBrk="1" hangingPunct="1"/>
            <a:r>
              <a:rPr lang="ru-RU" smtClean="0"/>
              <a:t>Активизировать словарь. 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Образовательные задачи старшего возраста.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«тонет- не тонет»</a:t>
            </a:r>
          </a:p>
          <a:p>
            <a:pPr eaLnBrk="1" hangingPunct="1"/>
            <a:r>
              <a:rPr lang="ru-RU" smtClean="0"/>
              <a:t>Опыт с соленой водой</a:t>
            </a:r>
          </a:p>
          <a:p>
            <a:pPr eaLnBrk="1" hangingPunct="1"/>
            <a:r>
              <a:rPr lang="ru-RU" smtClean="0"/>
              <a:t>Растворить -соль, сахар, марганец.</a:t>
            </a:r>
          </a:p>
          <a:p>
            <a:pPr eaLnBrk="1" hangingPunct="1"/>
            <a:r>
              <a:rPr lang="ru-RU" smtClean="0"/>
              <a:t>Сравнение вязкости воды и масла.</a:t>
            </a:r>
          </a:p>
          <a:p>
            <a:pPr eaLnBrk="1" hangingPunct="1"/>
            <a:r>
              <a:rPr lang="ru-RU" smtClean="0"/>
              <a:t>Что стало когда воду нагрели?</a:t>
            </a:r>
          </a:p>
          <a:p>
            <a:pPr eaLnBrk="1" hangingPunct="1"/>
            <a:r>
              <a:rPr lang="ru-RU" smtClean="0"/>
              <a:t>Предложить найти воду в разных предметах и состояниях.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Средства реализации.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Дыбина О.В. и др. Неизведанное рядом.</a:t>
            </a:r>
          </a:p>
          <a:p>
            <a:pPr eaLnBrk="1" hangingPunct="1"/>
            <a:r>
              <a:rPr lang="ru-RU" smtClean="0"/>
              <a:t>2.Иванова А.И.  Детское экспериментирование как метод обучения /ж-л Управление ДОУ №4-2004гг.</a:t>
            </a:r>
          </a:p>
          <a:p>
            <a:pPr eaLnBrk="1" hangingPunct="1"/>
            <a:r>
              <a:rPr lang="ru-RU" smtClean="0"/>
              <a:t>Короткова Н.А.  Познавательно - исследовательская деятельность старших дошкольников./Ж-л Ребенок в детском саду №3,№4,№5-2003гг .</a:t>
            </a:r>
          </a:p>
          <a:p>
            <a:pPr eaLnBrk="1" hangingPunct="1"/>
            <a:r>
              <a:rPr lang="ru-RU" smtClean="0"/>
              <a:t>Интернет сайты.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Используемая литература: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P100055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3571875"/>
            <a:ext cx="65722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421481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6600" dirty="0" smtClean="0">
                <a:solidFill>
                  <a:srgbClr val="7030A0"/>
                </a:solidFill>
                <a:latin typeface="DS Arabic" pitchFamily="82" charset="0"/>
              </a:rPr>
              <a:t>Расскажи- и я забуду,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6600" dirty="0" smtClean="0">
                <a:solidFill>
                  <a:srgbClr val="7030A0"/>
                </a:solidFill>
                <a:latin typeface="DS Arabic" pitchFamily="82" charset="0"/>
              </a:rPr>
              <a:t>Покажи- и я запомню,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6600" dirty="0" smtClean="0">
                <a:solidFill>
                  <a:srgbClr val="7030A0"/>
                </a:solidFill>
                <a:latin typeface="DS Arabic" pitchFamily="82" charset="0"/>
              </a:rPr>
              <a:t>Дай попробовать и я пойму!</a:t>
            </a: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ходе поисковой деятельности ребенок учится наблюдать, размышлять, сравнивать, устанавливать причинно- следственную связь. Ему необходимо ответить не только на вопрос </a:t>
            </a:r>
            <a:r>
              <a:rPr lang="ru-RU" b="1" i="1" smtClean="0">
                <a:solidFill>
                  <a:srgbClr val="00B0F0"/>
                </a:solidFill>
              </a:rPr>
              <a:t>как я это делаю</a:t>
            </a:r>
            <a:r>
              <a:rPr lang="ru-RU" smtClean="0"/>
              <a:t>, но и на вопросы</a:t>
            </a:r>
          </a:p>
          <a:p>
            <a:pPr eaLnBrk="1" hangingPunct="1"/>
            <a:r>
              <a:rPr lang="ru-RU" b="1" i="1" smtClean="0">
                <a:solidFill>
                  <a:srgbClr val="00B0F0"/>
                </a:solidFill>
              </a:rPr>
              <a:t>почему я это делаю?, </a:t>
            </a:r>
          </a:p>
          <a:p>
            <a:pPr eaLnBrk="1" hangingPunct="1"/>
            <a:r>
              <a:rPr lang="ru-RU" b="1" i="1" smtClean="0">
                <a:solidFill>
                  <a:srgbClr val="00B0F0"/>
                </a:solidFill>
              </a:rPr>
              <a:t>зачем я это делаю?,</a:t>
            </a:r>
          </a:p>
          <a:p>
            <a:pPr eaLnBrk="1" hangingPunct="1"/>
            <a:r>
              <a:rPr lang="ru-RU" b="1" i="1" smtClean="0">
                <a:solidFill>
                  <a:srgbClr val="00B0F0"/>
                </a:solidFill>
              </a:rPr>
              <a:t> что хочу узнать?,</a:t>
            </a:r>
          </a:p>
          <a:p>
            <a:pPr eaLnBrk="1" hangingPunct="1"/>
            <a:r>
              <a:rPr lang="ru-RU" b="1" i="1" smtClean="0">
                <a:solidFill>
                  <a:srgbClr val="00B0F0"/>
                </a:solidFill>
              </a:rPr>
              <a:t>что получить в результате?.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7030A0"/>
                </a:solidFill>
              </a:rPr>
              <a:t>Актуальность проблемы: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>
          <a:xfrm>
            <a:off x="428625" y="357188"/>
            <a:ext cx="8258175" cy="5649912"/>
          </a:xfrm>
        </p:spPr>
        <p:txBody>
          <a:bodyPr/>
          <a:lstStyle/>
          <a:p>
            <a:pPr eaLnBrk="1" hangingPunct="1"/>
            <a:r>
              <a:rPr lang="ru-RU" smtClean="0"/>
              <a:t>Ребенок познает мир опытным путем .Когда он еще не умеет ходить, говорить- он уже учится, познает и исследует. Трогая игрушку руками, он изучает её форму, структуру, размер. Беря ее в рот- ему становиться понятно, что это нельзя есть.</a:t>
            </a:r>
          </a:p>
          <a:p>
            <a:pPr eaLnBrk="1" hangingPunct="1"/>
            <a:r>
              <a:rPr lang="ru-RU" smtClean="0"/>
              <a:t>Психологами доказано, что для детей первых семи лет жизни характерны наглядно-действенное и наглядно-образное мышления. А что может быть нагляднее, чем когда сам ребенок становится субъектом учения и участвует в процессе познания, экспериментирует,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00054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1571612"/>
            <a:ext cx="6000760" cy="4429132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sp>
        <p:nvSpPr>
          <p:cNvPr id="13315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5072063" cy="5143500"/>
          </a:xfrm>
        </p:spPr>
        <p:txBody>
          <a:bodyPr/>
          <a:lstStyle/>
          <a:p>
            <a:pPr eaLnBrk="1" hangingPunct="1"/>
            <a:r>
              <a:rPr lang="ru-RU" smtClean="0"/>
              <a:t>Дети по природе своей исследователи. С большим интересом они участвуют в самой разной исследовательской работе. Жажда новых впечатлений, любознательность, постоянно проявляемое желание экспериментировать, самостоятельно искать истину.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005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852"/>
            <a:ext cx="3857634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  <p:sp>
        <p:nvSpPr>
          <p:cNvPr id="14339" name="Содержимое 1"/>
          <p:cNvSpPr>
            <a:spLocks noGrp="1"/>
          </p:cNvSpPr>
          <p:nvPr>
            <p:ph idx="1"/>
          </p:nvPr>
        </p:nvSpPr>
        <p:spPr>
          <a:xfrm>
            <a:off x="4000500" y="2214563"/>
            <a:ext cx="4857750" cy="4357687"/>
          </a:xfrm>
        </p:spPr>
        <p:txBody>
          <a:bodyPr/>
          <a:lstStyle/>
          <a:p>
            <a:pPr eaLnBrk="1" hangingPunct="1"/>
            <a:r>
              <a:rPr lang="ru-RU" smtClean="0"/>
              <a:t>-помочь детям  в проведении исследований, сделать их доступными, в сборе и обобщении материала.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8992" y="274638"/>
            <a:ext cx="5257808" cy="2011354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7030A0"/>
                </a:solidFill>
              </a:rPr>
              <a:t>Задача проблемно-поисковой деятельности 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/>
          <p:cNvSpPr>
            <a:spLocks noGrp="1"/>
          </p:cNvSpPr>
          <p:nvPr>
            <p:ph idx="1"/>
          </p:nvPr>
        </p:nvSpPr>
        <p:spPr>
          <a:xfrm>
            <a:off x="457200" y="214313"/>
            <a:ext cx="8258175" cy="2357437"/>
          </a:xfrm>
        </p:spPr>
        <p:txBody>
          <a:bodyPr/>
          <a:lstStyle/>
          <a:p>
            <a:pPr eaLnBrk="1" hangingPunct="1"/>
            <a:r>
              <a:rPr lang="ru-RU" smtClean="0"/>
              <a:t>Учить видеть и выделять проблему.</a:t>
            </a:r>
          </a:p>
          <a:p>
            <a:pPr eaLnBrk="1" hangingPunct="1"/>
            <a:r>
              <a:rPr lang="ru-RU" smtClean="0"/>
              <a:t>Принимать и ставить перед собой цель.</a:t>
            </a:r>
          </a:p>
          <a:p>
            <a:pPr eaLnBrk="1" hangingPunct="1"/>
            <a:r>
              <a:rPr lang="ru-RU" smtClean="0"/>
              <a:t>Развивать личностные свойства: целеустремленность, настойчивость, решительность.</a:t>
            </a:r>
          </a:p>
        </p:txBody>
      </p:sp>
      <p:pic>
        <p:nvPicPr>
          <p:cNvPr id="4" name="Рисунок 3" descr="P100055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2643182"/>
            <a:ext cx="3143272" cy="385762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glow" dir="t"/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Рисунок 4" descr="P10005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2571744"/>
            <a:ext cx="3143254" cy="400050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3175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Принципы развития познавательного интереса:</a:t>
            </a: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578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585</Words>
  <Application>Microsoft Office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Lucida Sans Unicode</vt:lpstr>
      <vt:lpstr>Wingdings 3</vt:lpstr>
      <vt:lpstr>Verdana</vt:lpstr>
      <vt:lpstr>Wingdings 2</vt:lpstr>
      <vt:lpstr>Calibri</vt:lpstr>
      <vt:lpstr>DS Arabic</vt:lpstr>
      <vt:lpstr>Wingdings</vt:lpstr>
      <vt:lpstr>Открытая</vt:lpstr>
      <vt:lpstr>     Использование  проблемно-поисковой деятельности в развитии познавательного интереса  у ребенка.</vt:lpstr>
      <vt:lpstr>Презентация PowerPoint</vt:lpstr>
      <vt:lpstr>Актуальность проблемы:</vt:lpstr>
      <vt:lpstr>Презентация PowerPoint</vt:lpstr>
      <vt:lpstr>Презентация PowerPoint</vt:lpstr>
      <vt:lpstr>Задача проблемно-поисковой деятельности </vt:lpstr>
      <vt:lpstr>Презентация PowerPoint</vt:lpstr>
      <vt:lpstr>Принципы развития познавательного интереса:</vt:lpstr>
      <vt:lpstr>Презентация PowerPoint</vt:lpstr>
      <vt:lpstr>Правила при выборе темы: </vt:lpstr>
      <vt:lpstr>Виды работы:</vt:lpstr>
      <vt:lpstr>Используемые программы</vt:lpstr>
      <vt:lpstr>Образовательные задачи старшего возраста.</vt:lpstr>
      <vt:lpstr>Средства реализации. </vt:lpstr>
      <vt:lpstr>Используемая литература: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проблемно-поисковой деятельности в развитии познавательного интереса  у ребенка.</dc:title>
  <dc:creator>Alex</dc:creator>
  <cp:lastModifiedBy>Alex77</cp:lastModifiedBy>
  <cp:revision>24</cp:revision>
  <dcterms:created xsi:type="dcterms:W3CDTF">2011-04-12T12:21:54Z</dcterms:created>
  <dcterms:modified xsi:type="dcterms:W3CDTF">2013-04-13T15:17:47Z</dcterms:modified>
</cp:coreProperties>
</file>