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29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74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EA764-5677-4DC8-A332-66856BC8E6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DFE8F-FBFB-4227-8C43-C1A93C10EFD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AF5C7-EC13-45EA-8795-19DFD499566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AF4F8-9E57-4B4C-B3D9-FC3191B6016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4C3A1-92DB-48EA-B429-CBD80A2E8DA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6913F-0E1A-4AF9-97B8-DEFAF8DF4A2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8880D-297C-4DAD-B7B4-529352B6D6E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4531F-224A-4770-8EDE-FD28C2B1D6F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E5D2D-2D98-489E-8A89-6B920770781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60211-7805-4FA1-9C82-88FB54A0487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108F3-2A8C-42F9-85FB-BB7C9C39E99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A9224C-B3DC-42CE-965E-B90881FBA1F3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4" name="Rectangle 26"/>
          <p:cNvSpPr>
            <a:spLocks noGrp="1" noChangeArrowheads="1"/>
          </p:cNvSpPr>
          <p:nvPr>
            <p:ph type="ctrTitle"/>
          </p:nvPr>
        </p:nvSpPr>
        <p:spPr>
          <a:xfrm>
            <a:off x="3563938" y="1916113"/>
            <a:ext cx="4968875" cy="1296987"/>
          </a:xfrm>
        </p:spPr>
        <p:txBody>
          <a:bodyPr/>
          <a:lstStyle/>
          <a:p>
            <a:r>
              <a:rPr lang="ru-RU" sz="5400" dirty="0" smtClean="0">
                <a:solidFill>
                  <a:schemeClr val="bg1"/>
                </a:solidFill>
                <a:latin typeface="Monotype Corsiva" pitchFamily="66" charset="0"/>
              </a:rPr>
              <a:t>«Весёлые задачи»</a:t>
            </a:r>
            <a:br>
              <a:rPr lang="ru-RU" sz="5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5400" dirty="0" smtClean="0">
                <a:solidFill>
                  <a:schemeClr val="bg1"/>
                </a:solidFill>
                <a:latin typeface="Monotype Corsiva" pitchFamily="66" charset="0"/>
              </a:rPr>
              <a:t>Григория </a:t>
            </a:r>
            <a:r>
              <a:rPr lang="ru-RU" sz="5400" dirty="0" err="1" smtClean="0">
                <a:solidFill>
                  <a:schemeClr val="bg1"/>
                </a:solidFill>
                <a:latin typeface="Monotype Corsiva" pitchFamily="66" charset="0"/>
              </a:rPr>
              <a:t>Остера</a:t>
            </a:r>
            <a:endParaRPr lang="es-ES" sz="5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8016" y="6357958"/>
            <a:ext cx="2285984" cy="500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4499992" y="4869160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5F2987"/>
                </a:solidFill>
                <a:latin typeface="Monotype Corsiva" pitchFamily="66" charset="0"/>
              </a:rPr>
              <a:t>Составила учитель математики </a:t>
            </a:r>
          </a:p>
          <a:p>
            <a:pPr algn="r"/>
            <a:r>
              <a:rPr lang="ru-RU" u="sng" dirty="0" err="1" smtClean="0">
                <a:solidFill>
                  <a:srgbClr val="5F2987"/>
                </a:solidFill>
                <a:latin typeface="Monotype Corsiva" pitchFamily="66" charset="0"/>
              </a:rPr>
              <a:t>Косягина</a:t>
            </a:r>
            <a:r>
              <a:rPr lang="ru-RU" u="sng" dirty="0" smtClean="0">
                <a:solidFill>
                  <a:srgbClr val="5F2987"/>
                </a:solidFill>
                <a:latin typeface="Monotype Corsiva" pitchFamily="66" charset="0"/>
              </a:rPr>
              <a:t> Мария Анатольевна</a:t>
            </a:r>
          </a:p>
          <a:p>
            <a:pPr algn="r"/>
            <a:r>
              <a:rPr lang="ru-RU" dirty="0" smtClean="0">
                <a:solidFill>
                  <a:srgbClr val="5F2987"/>
                </a:solidFill>
                <a:latin typeface="Monotype Corsiva" pitchFamily="66" charset="0"/>
              </a:rPr>
              <a:t>МКОУ ООШ с. Новая Сила Партизанского </a:t>
            </a:r>
          </a:p>
          <a:p>
            <a:pPr algn="r"/>
            <a:r>
              <a:rPr lang="ru-RU" dirty="0" smtClean="0">
                <a:solidFill>
                  <a:srgbClr val="5F2987"/>
                </a:solidFill>
                <a:latin typeface="Monotype Corsiva" pitchFamily="66" charset="0"/>
              </a:rPr>
              <a:t>муниципального района Приморского края</a:t>
            </a:r>
            <a:endParaRPr lang="ru-RU" dirty="0">
              <a:solidFill>
                <a:srgbClr val="5F2987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5937523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Три милиционера гнались за одним жуликом. Усатый милиционер бежал со скоростью 10 км/час, лысый милиционер - со скоростью 15 км/час, а пузатый - со скоростью 20 км/час. Жулик убегал со скоростью 100 км/час. Пробежав 2 часа, жулик залез на березу и притаился. А милиционеры, пробежав по 20 часов каждый, без завтрака, обеда и ужина, остановились и все трое подняли головы вверх. Один из милиционеров увидел жулика на березе, обрадовался и арестовал его, а два других милиционера вернулись в милицию грустные. Какой милиционер арестовал жулика? </a:t>
            </a:r>
            <a:endParaRPr lang="ru-RU" b="1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876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marL="0" indent="0">
              <a:buNone/>
            </a:pP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Решение: </a:t>
            </a:r>
          </a:p>
          <a:p>
            <a:pPr marL="514350" indent="-514350">
              <a:buAutoNum type="arabicParenR"/>
            </a:pP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10 * 20 = 200 (км) пробежал усатый</a:t>
            </a:r>
          </a:p>
          <a:p>
            <a:pPr marL="514350" indent="-514350">
              <a:buAutoNum type="arabicParenR"/>
            </a:pP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15 * 20 = 300 (км) пробежал лысый</a:t>
            </a:r>
          </a:p>
          <a:p>
            <a:pPr marL="514350" indent="-514350">
              <a:buAutoNum type="arabicParenR"/>
            </a:pP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20 * 20 = 400 (км) пробежал пузатый</a:t>
            </a:r>
          </a:p>
          <a:p>
            <a:pPr marL="514350" indent="-514350">
              <a:buAutoNum type="arabicParenR"/>
            </a:pP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100 * 2 = 200 (км) пробежал жулик</a:t>
            </a:r>
          </a:p>
          <a:p>
            <a:pPr marL="0" indent="0">
              <a:buNone/>
            </a:pPr>
            <a:r>
              <a:rPr lang="ru-RU" sz="4000" b="1" i="1" u="sng" dirty="0" smtClean="0">
                <a:solidFill>
                  <a:schemeClr val="bg1"/>
                </a:solidFill>
                <a:latin typeface="Monotype Corsiva" pitchFamily="66" charset="0"/>
              </a:rPr>
              <a:t>Ответ: жулика арестовал усатый милиционер.</a:t>
            </a:r>
            <a:endParaRPr lang="ru-RU" sz="4000" b="1" i="1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0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В красавца Васю безумно влюбились 50 девочек. 20 девочек побежали топиться в пруду, но их вытащили спасатели, и они влюбились в спасателей. 12 девочек пошли в аптеку покупать яд, но вместо яда им продали касторку, и они разочаровались в любви. 7 девочек разлюбили Васю и безумно влюбились в красавца Сережу. Остальные девочки твердо решили выйти замуж за красавца Васю, когда он вырастет. Сколько девочек мечтает, чтобы красавец Вася скорее вырос? 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319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>
              <a:buNone/>
            </a:pP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Решение: </a:t>
            </a:r>
          </a:p>
          <a:p>
            <a:pPr marL="0" indent="0">
              <a:buNone/>
            </a:pP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50 – 20 – 12 – 7 = 11 (девочек)</a:t>
            </a:r>
          </a:p>
          <a:p>
            <a:pPr marL="0" indent="0">
              <a:buNone/>
            </a:pPr>
            <a:r>
              <a:rPr lang="ru-RU" sz="4000" b="1" i="1" u="sng" dirty="0" smtClean="0">
                <a:solidFill>
                  <a:schemeClr val="bg1"/>
                </a:solidFill>
                <a:latin typeface="Monotype Corsiva" pitchFamily="66" charset="0"/>
              </a:rPr>
              <a:t>Ответ: 11 </a:t>
            </a:r>
            <a:r>
              <a:rPr lang="ru-RU" sz="4000" b="1" i="1" u="sng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девочек мечтает, чтобы красавец Вася скорее </a:t>
            </a:r>
            <a:r>
              <a:rPr lang="ru-RU" sz="4000" b="1" i="1" u="sng" dirty="0" smtClean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вырос.</a:t>
            </a:r>
            <a:endParaRPr lang="ru-RU" sz="4000" b="1" i="1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94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60649"/>
            <a:ext cx="7488832" cy="4464495"/>
          </a:xfrm>
        </p:spPr>
        <p:txBody>
          <a:bodyPr/>
          <a:lstStyle/>
          <a:p>
            <a:pPr marL="0" indent="0">
              <a:buNone/>
            </a:pP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В папиных часах 16 колесиков и 28 разных других мелких </a:t>
            </a:r>
            <a:r>
              <a:rPr lang="ru-RU" sz="4000" b="1" i="1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деталек</a:t>
            </a: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. После того, как Вовочка разобрал, а потом собрал папины часы, половина колесиков и четверть других мелких </a:t>
            </a:r>
            <a:r>
              <a:rPr lang="ru-RU" sz="4000" b="1" i="1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деталек</a:t>
            </a: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 в них не поместилась. Сколько теперь колесиков и сколько других мелких </a:t>
            </a:r>
            <a:r>
              <a:rPr lang="ru-RU" sz="4000" b="1" i="1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деталек</a:t>
            </a: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 в папиных часах? </a:t>
            </a:r>
            <a:endParaRPr lang="ru-RU" sz="4000" b="1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31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Решение: </a:t>
            </a:r>
          </a:p>
          <a:p>
            <a:pPr marL="514350" indent="-514350">
              <a:buAutoNum type="arabicParenR"/>
            </a:pP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16 : 2 = 8 (колёсиков)</a:t>
            </a:r>
          </a:p>
          <a:p>
            <a:pPr marL="514350" indent="-514350">
              <a:buAutoNum type="arabicParenR"/>
            </a:pP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28 : 4 = 7 (</a:t>
            </a:r>
            <a:r>
              <a:rPr lang="ru-RU" sz="4000" b="1" i="1" dirty="0" err="1" smtClean="0">
                <a:solidFill>
                  <a:schemeClr val="bg1"/>
                </a:solidFill>
                <a:latin typeface="Monotype Corsiva" pitchFamily="66" charset="0"/>
              </a:rPr>
              <a:t>деталек</a:t>
            </a: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)</a:t>
            </a:r>
          </a:p>
          <a:p>
            <a:pPr marL="514350" indent="-514350">
              <a:buAutoNum type="arabicParenR"/>
            </a:pP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(16 – 8) + (28 – 7) = 29 </a:t>
            </a:r>
          </a:p>
          <a:p>
            <a:pPr marL="0" lvl="0" indent="0">
              <a:buNone/>
            </a:pPr>
            <a:r>
              <a:rPr lang="ru-RU" sz="4000" b="1" i="1" u="sng" dirty="0" smtClean="0">
                <a:solidFill>
                  <a:schemeClr val="bg1"/>
                </a:solidFill>
                <a:latin typeface="Monotype Corsiva" pitchFamily="66" charset="0"/>
              </a:rPr>
              <a:t>Ответ: 29 </a:t>
            </a:r>
            <a:r>
              <a:rPr lang="ru-RU" sz="4000" b="1" i="1" u="sng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колесиков и </a:t>
            </a:r>
            <a:r>
              <a:rPr lang="ru-RU" sz="4000" b="1" i="1" u="sng" dirty="0" smtClean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других </a:t>
            </a:r>
            <a:r>
              <a:rPr lang="ru-RU" sz="4000" b="1" i="1" u="sng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мелких </a:t>
            </a:r>
            <a:r>
              <a:rPr lang="ru-RU" sz="4000" b="1" i="1" u="sng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деталек</a:t>
            </a:r>
            <a:r>
              <a:rPr lang="ru-RU" sz="4000" b="1" i="1" u="sng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 в папиных </a:t>
            </a:r>
            <a:r>
              <a:rPr lang="ru-RU" sz="4000" b="1" i="1" u="sng" dirty="0" smtClean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часах</a:t>
            </a:r>
            <a:r>
              <a:rPr lang="ru-RU" sz="4000" b="1" i="1" u="sng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.</a:t>
            </a:r>
            <a:endParaRPr lang="ru-RU" sz="4000" b="1" i="1" u="sng" dirty="0">
              <a:solidFill>
                <a:schemeClr val="bg1"/>
              </a:solidFill>
              <a:latin typeface="Monotype Corsiva" pitchFamily="66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913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r>
              <a:rPr lang="ru-RU" sz="9600" dirty="0" smtClean="0">
                <a:solidFill>
                  <a:schemeClr val="bg1"/>
                </a:solidFill>
                <a:latin typeface="Monotype Corsiva" pitchFamily="66" charset="0"/>
              </a:rPr>
              <a:t>Ваша оценка</a:t>
            </a:r>
            <a:endParaRPr lang="ru-RU" sz="96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4437111"/>
          </a:xfrm>
        </p:spPr>
        <p:txBody>
          <a:bodyPr/>
          <a:lstStyle/>
          <a:p>
            <a:pPr marL="0" indent="0" algn="ctr">
              <a:buNone/>
            </a:pPr>
            <a:r>
              <a:rPr lang="ru-RU" sz="9600" u="sng" dirty="0" smtClean="0">
                <a:solidFill>
                  <a:schemeClr val="bg1"/>
                </a:solidFill>
                <a:latin typeface="Monotype Corsiva" pitchFamily="66" charset="0"/>
              </a:rPr>
              <a:t>«МОЛОДЦЫ»</a:t>
            </a:r>
            <a:endParaRPr lang="ru-RU" sz="200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r>
              <a:rPr lang="ru-RU" sz="20000" dirty="0">
                <a:solidFill>
                  <a:srgbClr val="FF0000"/>
                </a:solidFill>
                <a:latin typeface="Monotype Corsiva" pitchFamily="66" charset="0"/>
              </a:rPr>
              <a:t>5</a:t>
            </a:r>
            <a:endParaRPr lang="ru-RU" sz="200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437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0727"/>
            <a:ext cx="8229600" cy="5389911"/>
          </a:xfrm>
        </p:spPr>
        <p:txBody>
          <a:bodyPr/>
          <a:lstStyle/>
          <a:p>
            <a:pPr marL="0" indent="0">
              <a:buNone/>
            </a:pPr>
            <a:r>
              <a:rPr lang="ru-RU" sz="4000" b="1" i="1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Отплякиваясь</a:t>
            </a: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 от </a:t>
            </a:r>
            <a:r>
              <a:rPr lang="ru-RU" sz="4000" b="1" i="1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сурых</a:t>
            </a: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 </a:t>
            </a:r>
            <a:r>
              <a:rPr lang="ru-RU" sz="4000" b="1" i="1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пляк</a:t>
            </a: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, каждый </a:t>
            </a:r>
            <a:r>
              <a:rPr lang="ru-RU" sz="4000" b="1" i="1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хамсик</a:t>
            </a: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 </a:t>
            </a:r>
            <a:r>
              <a:rPr lang="ru-RU" sz="4000" b="1" i="1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шмыряет</a:t>
            </a: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 на </a:t>
            </a:r>
            <a:r>
              <a:rPr lang="ru-RU" sz="4000" b="1" i="1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глын</a:t>
            </a: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 по 5 </a:t>
            </a:r>
            <a:r>
              <a:rPr lang="ru-RU" sz="4000" b="1" i="1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гнусиков</a:t>
            </a: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. Сколько </a:t>
            </a:r>
            <a:r>
              <a:rPr lang="ru-RU" sz="4000" b="1" i="1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гнусиков</a:t>
            </a: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 </a:t>
            </a:r>
            <a:r>
              <a:rPr lang="ru-RU" sz="4000" b="1" i="1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шмырнут</a:t>
            </a: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 на </a:t>
            </a:r>
            <a:r>
              <a:rPr lang="ru-RU" sz="4000" b="1" i="1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глын</a:t>
            </a: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 12 </a:t>
            </a:r>
            <a:r>
              <a:rPr lang="ru-RU" sz="4000" b="1" i="1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хамсиков</a:t>
            </a: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, </a:t>
            </a:r>
            <a:r>
              <a:rPr lang="ru-RU" sz="4000" b="1" i="1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отплякивающихся</a:t>
            </a: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 от </a:t>
            </a:r>
            <a:r>
              <a:rPr lang="ru-RU" sz="4000" b="1" i="1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сурых</a:t>
            </a: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 </a:t>
            </a:r>
            <a:r>
              <a:rPr lang="ru-RU" sz="4000" b="1" i="1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пляк</a:t>
            </a: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? </a:t>
            </a:r>
            <a:endParaRPr lang="es-ES" sz="4000" b="1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Решение:</a:t>
            </a:r>
          </a:p>
          <a:p>
            <a:pPr marL="0" indent="0">
              <a:buNone/>
            </a:pP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5 * 12 = 60 (</a:t>
            </a:r>
            <a:r>
              <a:rPr lang="ru-RU" sz="4000" b="1" i="1" dirty="0" err="1" smtClean="0">
                <a:solidFill>
                  <a:schemeClr val="bg1"/>
                </a:solidFill>
                <a:latin typeface="Monotype Corsiva" pitchFamily="66" charset="0"/>
              </a:rPr>
              <a:t>гнусиков</a:t>
            </a: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)</a:t>
            </a:r>
          </a:p>
          <a:p>
            <a:pPr marL="0" indent="0">
              <a:buNone/>
            </a:pPr>
            <a:r>
              <a:rPr lang="ru-RU" sz="4000" b="1" i="1" u="sng" dirty="0" smtClean="0">
                <a:solidFill>
                  <a:schemeClr val="bg1"/>
                </a:solidFill>
                <a:latin typeface="Monotype Corsiva" pitchFamily="66" charset="0"/>
              </a:rPr>
              <a:t>Ответ: 60 </a:t>
            </a:r>
            <a:r>
              <a:rPr lang="ru-RU" sz="4000" b="1" i="1" u="sng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гнусиков</a:t>
            </a:r>
            <a:r>
              <a:rPr lang="ru-RU" sz="4000" b="1" i="1" u="sng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 </a:t>
            </a:r>
            <a:r>
              <a:rPr lang="ru-RU" sz="4000" b="1" i="1" u="sng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шмырнут</a:t>
            </a:r>
            <a:r>
              <a:rPr lang="ru-RU" sz="4000" b="1" i="1" u="sng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 на </a:t>
            </a:r>
            <a:r>
              <a:rPr lang="ru-RU" sz="4000" b="1" i="1" u="sng" dirty="0" err="1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глын</a:t>
            </a:r>
            <a:r>
              <a:rPr lang="ru-RU" sz="4000" b="1" i="1" u="sng" dirty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 </a:t>
            </a:r>
            <a:r>
              <a:rPr lang="ru-RU" sz="4000" b="1" i="1" u="sng" dirty="0" smtClean="0">
                <a:solidFill>
                  <a:schemeClr val="bg1"/>
                </a:solidFill>
                <a:latin typeface="Monotype Corsiva" pitchFamily="66" charset="0"/>
                <a:ea typeface="Calibri"/>
                <a:cs typeface="Times New Roman"/>
              </a:rPr>
              <a:t>.</a:t>
            </a:r>
            <a:endParaRPr lang="ru-RU" sz="4000" b="1" i="1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24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 algn="just">
              <a:buNone/>
            </a:pP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Times New Roman"/>
              </a:rPr>
              <a:t>Ученый с мировым именем Иннокентий изобрел ботинки без подошв, чтобы от всех тайком ходить босиком. Сколько подошв сэкономит за месяц обувная фабрика, если, выпуская в год по 40000 пар ботинок, 3/4 этих ботинок выпустит без подошв?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1831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Решение:</a:t>
            </a:r>
          </a:p>
          <a:p>
            <a:pPr marL="0" indent="0">
              <a:buNone/>
            </a:pP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40000 : 4 * 3 = 30000 (подошв)</a:t>
            </a:r>
          </a:p>
          <a:p>
            <a:pPr marL="0" indent="0">
              <a:buNone/>
            </a:pPr>
            <a:r>
              <a:rPr lang="ru-RU" sz="4000" b="1" i="1" u="sng" dirty="0" smtClean="0">
                <a:solidFill>
                  <a:schemeClr val="bg1"/>
                </a:solidFill>
                <a:latin typeface="Monotype Corsiva" pitchFamily="66" charset="0"/>
              </a:rPr>
              <a:t>Ответ: 30000 подошв сэкономит за месяц обувная фабрика. </a:t>
            </a:r>
            <a:endParaRPr lang="ru-RU" sz="4000" b="1" i="1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559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 algn="just">
              <a:buNone/>
            </a:pP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Times New Roman"/>
              </a:rPr>
              <a:t>Хор, состоящий из 280 мальчиков и 105 девочек исполняет задушевную песню. К счастью, лишь четвертая часть мальчиков и третья часть девочек орет во все горло, остальные только открывают рот. Найди разность между мальчиками и девочками, орущими во все горло. </a:t>
            </a:r>
          </a:p>
          <a:p>
            <a:endParaRPr lang="ru-RU" sz="4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90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Решение: </a:t>
            </a:r>
          </a:p>
          <a:p>
            <a:pPr marL="514350" indent="-514350">
              <a:buAutoNum type="arabicParenR"/>
            </a:pP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280 : 4 = 70 (мальчиков)</a:t>
            </a:r>
          </a:p>
          <a:p>
            <a:pPr marL="514350" indent="-514350">
              <a:buAutoNum type="arabicParenR"/>
            </a:pP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105 : 3 = 35 (девочек)</a:t>
            </a:r>
          </a:p>
          <a:p>
            <a:pPr marL="514350" indent="-514350">
              <a:buAutoNum type="arabicParenR"/>
            </a:pP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70 – 35 = 35 (мальчиков)</a:t>
            </a:r>
          </a:p>
          <a:p>
            <a:pPr marL="0" indent="0">
              <a:buNone/>
            </a:pPr>
            <a:r>
              <a:rPr lang="ru-RU" sz="4000" b="1" i="1" u="sng" dirty="0" smtClean="0">
                <a:solidFill>
                  <a:schemeClr val="bg1"/>
                </a:solidFill>
                <a:latin typeface="Monotype Corsiva" pitchFamily="66" charset="0"/>
              </a:rPr>
              <a:t>Ответ: на 35 мальчиков больше орёт во всё горло.</a:t>
            </a:r>
            <a:endParaRPr lang="ru-RU" sz="4000" b="1" i="1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847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just">
              <a:buNone/>
            </a:pP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Times New Roman"/>
              </a:rPr>
              <a:t>Длина стороны зеркала квадратной формы 10 </a:t>
            </a:r>
            <a:r>
              <a:rPr lang="ru-RU" sz="4000" b="1" i="1" dirty="0" err="1">
                <a:solidFill>
                  <a:schemeClr val="bg1"/>
                </a:solidFill>
                <a:latin typeface="Monotype Corsiva" pitchFamily="66" charset="0"/>
                <a:ea typeface="Times New Roman"/>
              </a:rPr>
              <a:t>дм</a:t>
            </a: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Times New Roman"/>
              </a:rPr>
              <a:t>. Скольким квадратным метрам будет равна площадь отражения лица царевны </a:t>
            </a:r>
            <a:r>
              <a:rPr lang="ru-RU" sz="4000" b="1" i="1" dirty="0" err="1">
                <a:solidFill>
                  <a:schemeClr val="bg1"/>
                </a:solidFill>
                <a:latin typeface="Monotype Corsiva" pitchFamily="66" charset="0"/>
                <a:ea typeface="Times New Roman"/>
              </a:rPr>
              <a:t>Несмеяны</a:t>
            </a:r>
            <a:r>
              <a:rPr lang="ru-RU" sz="4000" b="1" i="1" dirty="0">
                <a:solidFill>
                  <a:schemeClr val="bg1"/>
                </a:solidFill>
                <a:latin typeface="Monotype Corsiva" pitchFamily="66" charset="0"/>
                <a:ea typeface="Times New Roman"/>
              </a:rPr>
              <a:t>, если, когда она любуется собой, это отражение занимает как раз всю площадь зеркала?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6459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Решение: </a:t>
            </a:r>
          </a:p>
          <a:p>
            <a:pPr marL="0" indent="0">
              <a:buNone/>
            </a:pP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10 *10 = 100 дм² = 1 м²</a:t>
            </a:r>
          </a:p>
          <a:p>
            <a:pPr marL="0" indent="0">
              <a:buNone/>
            </a:pP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Ответ: </a:t>
            </a:r>
            <a:r>
              <a:rPr lang="ru-RU" sz="4000" b="1" i="1" u="sng" dirty="0" smtClean="0">
                <a:solidFill>
                  <a:schemeClr val="bg1"/>
                </a:solidFill>
                <a:latin typeface="Monotype Corsiva" pitchFamily="66" charset="0"/>
              </a:rPr>
              <a:t>1 м² </a:t>
            </a:r>
            <a:r>
              <a:rPr lang="ru-RU" sz="4000" b="1" i="1" u="sng" dirty="0">
                <a:solidFill>
                  <a:schemeClr val="bg1"/>
                </a:solidFill>
                <a:latin typeface="Monotype Corsiva" pitchFamily="66" charset="0"/>
                <a:ea typeface="Times New Roman"/>
              </a:rPr>
              <a:t>будет равна площадь отражения лица царевны </a:t>
            </a:r>
            <a:r>
              <a:rPr lang="ru-RU" sz="4000" b="1" i="1" u="sng" dirty="0" err="1" smtClean="0">
                <a:solidFill>
                  <a:schemeClr val="bg1"/>
                </a:solidFill>
                <a:latin typeface="Monotype Corsiva" pitchFamily="66" charset="0"/>
                <a:ea typeface="Times New Roman"/>
              </a:rPr>
              <a:t>Несмеяны</a:t>
            </a:r>
            <a:r>
              <a:rPr lang="ru-RU" sz="4000" b="1" i="1" u="sng" dirty="0" smtClean="0">
                <a:solidFill>
                  <a:schemeClr val="bg1"/>
                </a:solidFill>
                <a:latin typeface="Monotype Corsiva" pitchFamily="66" charset="0"/>
                <a:ea typeface="Times New Roman"/>
              </a:rPr>
              <a:t>.</a:t>
            </a:r>
            <a:endParaRPr lang="ru-RU" sz="4000" b="1" i="1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97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880</TotalTime>
  <Words>634</Words>
  <Application>Microsoft Office PowerPoint</Application>
  <PresentationFormat>Экран (4:3)</PresentationFormat>
  <Paragraphs>44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Diseño predeterminado</vt:lpstr>
      <vt:lpstr>«Весёлые задачи» Григория Остера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Ваша оценка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DNA7 X64</cp:lastModifiedBy>
  <cp:revision>39</cp:revision>
  <dcterms:created xsi:type="dcterms:W3CDTF">2009-10-07T17:55:06Z</dcterms:created>
  <dcterms:modified xsi:type="dcterms:W3CDTF">2013-02-22T10:39:14Z</dcterms:modified>
</cp:coreProperties>
</file>