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71" r:id="rId12"/>
    <p:sldId id="266" r:id="rId13"/>
    <p:sldId id="267" r:id="rId14"/>
    <p:sldId id="268" r:id="rId15"/>
    <p:sldId id="274" r:id="rId16"/>
    <p:sldId id="275" r:id="rId17"/>
    <p:sldId id="269" r:id="rId18"/>
    <p:sldId id="270" r:id="rId19"/>
    <p:sldId id="272" r:id="rId20"/>
    <p:sldId id="273"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A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89" d="100"/>
          <a:sy n="89" d="100"/>
        </p:scale>
        <p:origin x="-66" y="-3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497520-00FA-48C6-94DF-575865B56C0F}" type="datetimeFigureOut">
              <a:rPr lang="ru-RU" smtClean="0"/>
              <a:pPr/>
              <a:t>20.05.2012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8E5077-50AC-493E-8AA2-CA443F0AFAF9}"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08E5077-50AC-493E-8AA2-CA443F0AFAF9}" type="slidenum">
              <a:rPr lang="ru-RU" smtClean="0"/>
              <a:pPr/>
              <a:t>13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AA06CBBD-8D7D-4BA5-B0E1-06833F47E97B}" type="datetimeFigureOut">
              <a:rPr lang="ru-RU" smtClean="0"/>
              <a:pPr/>
              <a:t>20.05.2012</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CB162B78-10B6-4877-A15B-AFE88678D99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A06CBBD-8D7D-4BA5-B0E1-06833F47E97B}" type="datetimeFigureOut">
              <a:rPr lang="ru-RU" smtClean="0"/>
              <a:pPr/>
              <a:t>20.05.2012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B162B78-10B6-4877-A15B-AFE88678D99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A06CBBD-8D7D-4BA5-B0E1-06833F47E97B}" type="datetimeFigureOut">
              <a:rPr lang="ru-RU" smtClean="0"/>
              <a:pPr/>
              <a:t>20.05.2012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B162B78-10B6-4877-A15B-AFE88678D99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AA06CBBD-8D7D-4BA5-B0E1-06833F47E97B}" type="datetimeFigureOut">
              <a:rPr lang="ru-RU" smtClean="0"/>
              <a:pPr/>
              <a:t>20.05.2012</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CB162B78-10B6-4877-A15B-AFE88678D99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AA06CBBD-8D7D-4BA5-B0E1-06833F47E97B}" type="datetimeFigureOut">
              <a:rPr lang="ru-RU" smtClean="0"/>
              <a:pPr/>
              <a:t>20.05.2012</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CB162B78-10B6-4877-A15B-AFE88678D990}"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AA06CBBD-8D7D-4BA5-B0E1-06833F47E97B}" type="datetimeFigureOut">
              <a:rPr lang="ru-RU" smtClean="0"/>
              <a:pPr/>
              <a:t>20.05.2012</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CB162B78-10B6-4877-A15B-AFE88678D99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AA06CBBD-8D7D-4BA5-B0E1-06833F47E97B}" type="datetimeFigureOut">
              <a:rPr lang="ru-RU" smtClean="0"/>
              <a:pPr/>
              <a:t>20.05.2012</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CB162B78-10B6-4877-A15B-AFE88678D99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AA06CBBD-8D7D-4BA5-B0E1-06833F47E97B}" type="datetimeFigureOut">
              <a:rPr lang="ru-RU" smtClean="0"/>
              <a:pPr/>
              <a:t>20.05.2012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B162B78-10B6-4877-A15B-AFE88678D99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AA06CBBD-8D7D-4BA5-B0E1-06833F47E97B}" type="datetimeFigureOut">
              <a:rPr lang="ru-RU" smtClean="0"/>
              <a:pPr/>
              <a:t>20.05.2012</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CB162B78-10B6-4877-A15B-AFE88678D99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AA06CBBD-8D7D-4BA5-B0E1-06833F47E97B}" type="datetimeFigureOut">
              <a:rPr lang="ru-RU" smtClean="0"/>
              <a:pPr/>
              <a:t>20.05.2012</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CB162B78-10B6-4877-A15B-AFE88678D99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AA06CBBD-8D7D-4BA5-B0E1-06833F47E97B}" type="datetimeFigureOut">
              <a:rPr lang="ru-RU" smtClean="0"/>
              <a:pPr/>
              <a:t>20.05.2012</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CB162B78-10B6-4877-A15B-AFE88678D99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AA06CBBD-8D7D-4BA5-B0E1-06833F47E97B}" type="datetimeFigureOut">
              <a:rPr lang="ru-RU" smtClean="0"/>
              <a:pPr/>
              <a:t>20.05.2012</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CB162B78-10B6-4877-A15B-AFE88678D990}"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 Id="rId5" Type="http://schemas.openxmlformats.org/officeDocument/2006/relationships/image" Target="../media/image28.jpeg"/><Relationship Id="rId4" Type="http://schemas.openxmlformats.org/officeDocument/2006/relationships/image" Target="../media/image27.jpeg"/></Relationships>
</file>

<file path=ppt/slides/_rels/slide1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Lewis_Carroll_en_Alice.jpg"/>
          <p:cNvPicPr>
            <a:picLocks noChangeAspect="1"/>
          </p:cNvPicPr>
          <p:nvPr/>
        </p:nvPicPr>
        <p:blipFill>
          <a:blip r:embed="rId2"/>
          <a:stretch>
            <a:fillRect/>
          </a:stretch>
        </p:blipFill>
        <p:spPr>
          <a:xfrm>
            <a:off x="4214810" y="0"/>
            <a:ext cx="4929190" cy="6858000"/>
          </a:xfrm>
          <a:prstGeom prst="rect">
            <a:avLst/>
          </a:prstGeom>
          <a:ln>
            <a:noFill/>
          </a:ln>
          <a:effectLst>
            <a:softEdge rad="112500"/>
          </a:effectLst>
        </p:spPr>
      </p:pic>
      <p:sp>
        <p:nvSpPr>
          <p:cNvPr id="6" name="Прямоугольник 5"/>
          <p:cNvSpPr/>
          <p:nvPr/>
        </p:nvSpPr>
        <p:spPr>
          <a:xfrm>
            <a:off x="0" y="571480"/>
            <a:ext cx="4786315" cy="4801314"/>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6600" b="1" cap="none" spc="0" dirty="0" smtClean="0">
                <a:ln w="11430">
                  <a:solidFill>
                    <a:schemeClr val="bg1"/>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James Matthew Barrie</a:t>
            </a:r>
          </a:p>
          <a:p>
            <a:pPr algn="ctr"/>
            <a:r>
              <a:rPr lang="en-US" sz="5400" b="1" dirty="0" smtClean="0">
                <a:ln w="11430">
                  <a:solidFill>
                    <a:schemeClr val="bg1"/>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(1860-1937)</a:t>
            </a:r>
            <a:endParaRPr lang="en-US" sz="5400" b="1" cap="none" spc="0" dirty="0" smtClean="0">
              <a:ln w="11430">
                <a:solidFill>
                  <a:schemeClr val="bg1"/>
                </a:solidFill>
              </a:ln>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pPr algn="ctr"/>
            <a:endParaRPr lang="ru-RU"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8" name="TextBox 7"/>
          <p:cNvSpPr txBox="1"/>
          <p:nvPr/>
        </p:nvSpPr>
        <p:spPr>
          <a:xfrm>
            <a:off x="5929322" y="5357826"/>
            <a:ext cx="335348" cy="369332"/>
          </a:xfrm>
          <a:prstGeom prst="rect">
            <a:avLst/>
          </a:prstGeom>
          <a:noFill/>
        </p:spPr>
        <p:txBody>
          <a:bodyPr wrap="square" rtlCol="0">
            <a:spAutoFit/>
          </a:bodyPr>
          <a:lstStyle/>
          <a:p>
            <a:r>
              <a:rPr lang="en-US" dirty="0" err="1" smtClean="0"/>
              <a:t>tf</a:t>
            </a:r>
            <a:endParaRPr lang="ru-RU"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ntr" presetSubtype="0" fill="hold" grpId="0" nodeType="clickEffect">
                                  <p:stCondLst>
                                    <p:cond delay="0"/>
                                  </p:stCondLst>
                                  <p:iterate type="lt">
                                    <p:tmPct val="50000"/>
                                  </p:iterate>
                                  <p:childTnLst>
                                    <p:set>
                                      <p:cBhvr>
                                        <p:cTn id="11" dur="1" fill="hold">
                                          <p:stCondLst>
                                            <p:cond delay="0"/>
                                          </p:stCondLst>
                                        </p:cTn>
                                        <p:tgtEl>
                                          <p:spTgt spid="6"/>
                                        </p:tgtEl>
                                        <p:attrNameLst>
                                          <p:attrName>style.visibility</p:attrName>
                                        </p:attrNameLst>
                                      </p:cBhvr>
                                      <p:to>
                                        <p:strVal val="visible"/>
                                      </p:to>
                                    </p:set>
                                    <p:anim calcmode="discrete" valueType="clr">
                                      <p:cBhvr override="childStyle">
                                        <p:cTn id="12"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6"/>
                                        </p:tgtEl>
                                        <p:attrNameLst>
                                          <p:attrName>fillcolor</p:attrName>
                                        </p:attrNameLst>
                                      </p:cBhvr>
                                      <p:tavLst>
                                        <p:tav tm="0">
                                          <p:val>
                                            <p:clrVal>
                                              <a:schemeClr val="accent2"/>
                                            </p:clrVal>
                                          </p:val>
                                        </p:tav>
                                        <p:tav tm="50000">
                                          <p:val>
                                            <p:clrVal>
                                              <a:schemeClr val="hlink"/>
                                            </p:clrVal>
                                          </p:val>
                                        </p:tav>
                                      </p:tavLst>
                                    </p:anim>
                                    <p:set>
                                      <p:cBhvr>
                                        <p:cTn id="14"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844" y="214290"/>
            <a:ext cx="9001156" cy="5632311"/>
          </a:xfrm>
          <a:prstGeom prst="rect">
            <a:avLst/>
          </a:prstGeom>
          <a:noFill/>
        </p:spPr>
        <p:txBody>
          <a:bodyPr wrap="square" rtlCol="0">
            <a:spAutoFit/>
          </a:bodyPr>
          <a:lstStyle/>
          <a:p>
            <a:r>
              <a:rPr lang="en-US" sz="3600" b="1" dirty="0" smtClean="0">
                <a:ln>
                  <a:solidFill>
                    <a:schemeClr val="bg1"/>
                  </a:solidFill>
                </a:ln>
              </a:rPr>
              <a:t>     Mr and Mrs Llewelyn-Davies died when their sons were still young, so Barrie looked after the boys. He loved all of them very much, and he hoped that the story of Peter Pan and the magical </a:t>
            </a:r>
            <a:r>
              <a:rPr lang="en-US" sz="3600" b="1" dirty="0" err="1" smtClean="0">
                <a:ln>
                  <a:solidFill>
                    <a:schemeClr val="bg1"/>
                  </a:solidFill>
                </a:ln>
              </a:rPr>
              <a:t>Neverland</a:t>
            </a:r>
            <a:endParaRPr lang="en-US" sz="3600" b="1" dirty="0" smtClean="0">
              <a:ln>
                <a:solidFill>
                  <a:schemeClr val="bg1"/>
                </a:solidFill>
              </a:ln>
            </a:endParaRPr>
          </a:p>
          <a:p>
            <a:r>
              <a:rPr lang="en-US" sz="3600" b="1" dirty="0" smtClean="0">
                <a:ln>
                  <a:solidFill>
                    <a:schemeClr val="bg1"/>
                  </a:solidFill>
                </a:ln>
              </a:rPr>
              <a:t> would help them</a:t>
            </a:r>
          </a:p>
          <a:p>
            <a:r>
              <a:rPr lang="en-US" sz="3600" b="1" dirty="0" smtClean="0">
                <a:ln>
                  <a:solidFill>
                    <a:schemeClr val="bg1"/>
                  </a:solidFill>
                </a:ln>
              </a:rPr>
              <a:t> recover from </a:t>
            </a:r>
          </a:p>
          <a:p>
            <a:r>
              <a:rPr lang="en-US" sz="3600" b="1" dirty="0" smtClean="0">
                <a:ln>
                  <a:solidFill>
                    <a:schemeClr val="bg1"/>
                  </a:solidFill>
                </a:ln>
              </a:rPr>
              <a:t>losing their </a:t>
            </a:r>
          </a:p>
          <a:p>
            <a:r>
              <a:rPr lang="en-US" sz="3600" b="1" dirty="0" smtClean="0">
                <a:ln>
                  <a:solidFill>
                    <a:schemeClr val="bg1"/>
                  </a:solidFill>
                </a:ln>
              </a:rPr>
              <a:t>parents.</a:t>
            </a:r>
            <a:endParaRPr lang="ru-RU" sz="3600" b="1" dirty="0">
              <a:ln>
                <a:solidFill>
                  <a:schemeClr val="bg1"/>
                </a:solidFill>
              </a:ln>
            </a:endParaRPr>
          </a:p>
        </p:txBody>
      </p:sp>
      <p:pic>
        <p:nvPicPr>
          <p:cNvPr id="5" name="Рисунок 4" descr="tumblr_l5dfojni7D1qcdavto1_250.gif"/>
          <p:cNvPicPr>
            <a:picLocks noChangeAspect="1"/>
          </p:cNvPicPr>
          <p:nvPr/>
        </p:nvPicPr>
        <p:blipFill>
          <a:blip r:embed="rId2"/>
          <a:stretch>
            <a:fillRect/>
          </a:stretch>
        </p:blipFill>
        <p:spPr>
          <a:xfrm>
            <a:off x="3714744" y="1857364"/>
            <a:ext cx="5162888" cy="578647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844" y="285728"/>
            <a:ext cx="8643998" cy="1754326"/>
          </a:xfrm>
          <a:prstGeom prst="rect">
            <a:avLst/>
          </a:prstGeom>
          <a:noFill/>
        </p:spPr>
        <p:txBody>
          <a:bodyPr wrap="square" rtlCol="0">
            <a:spAutoFit/>
          </a:bodyPr>
          <a:lstStyle/>
          <a:p>
            <a:pPr algn="just"/>
            <a:r>
              <a:rPr lang="en-US" sz="2800" b="1" dirty="0" smtClean="0">
                <a:solidFill>
                  <a:schemeClr val="tx1">
                    <a:lumMod val="95000"/>
                  </a:schemeClr>
                </a:solidFill>
              </a:rPr>
              <a:t>   </a:t>
            </a:r>
            <a:r>
              <a:rPr lang="en-US" sz="3600" b="1" dirty="0" smtClean="0">
                <a:ln w="19050">
                  <a:solidFill>
                    <a:schemeClr val="bg1"/>
                  </a:solidFill>
                </a:ln>
                <a:solidFill>
                  <a:schemeClr val="tx1">
                    <a:lumMod val="95000"/>
                  </a:schemeClr>
                </a:solidFill>
              </a:rPr>
              <a:t>The book was full of magic and was a huge success with people of all ages.</a:t>
            </a:r>
            <a:endParaRPr lang="ru-RU" sz="3600" b="1" dirty="0">
              <a:ln w="19050">
                <a:solidFill>
                  <a:schemeClr val="bg1"/>
                </a:solidFill>
              </a:ln>
              <a:solidFill>
                <a:schemeClr val="tx1">
                  <a:lumMod val="95000"/>
                </a:schemeClr>
              </a:solidFill>
            </a:endParaRPr>
          </a:p>
        </p:txBody>
      </p:sp>
      <p:pic>
        <p:nvPicPr>
          <p:cNvPr id="7" name="Рисунок 6" descr="87120_1280x720.jpg"/>
          <p:cNvPicPr>
            <a:picLocks noChangeAspect="1"/>
          </p:cNvPicPr>
          <p:nvPr/>
        </p:nvPicPr>
        <p:blipFill>
          <a:blip r:embed="rId2"/>
          <a:stretch>
            <a:fillRect/>
          </a:stretch>
        </p:blipFill>
        <p:spPr>
          <a:xfrm>
            <a:off x="1428728" y="1250488"/>
            <a:ext cx="7500990" cy="560751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4282" y="214290"/>
            <a:ext cx="8715436" cy="1754326"/>
          </a:xfrm>
          <a:prstGeom prst="rect">
            <a:avLst/>
          </a:prstGeom>
          <a:noFill/>
        </p:spPr>
        <p:txBody>
          <a:bodyPr wrap="square" rtlCol="0">
            <a:spAutoFit/>
          </a:bodyPr>
          <a:lstStyle/>
          <a:p>
            <a:pPr algn="just"/>
            <a:r>
              <a:rPr lang="en-US" sz="2800" b="1" dirty="0" smtClean="0">
                <a:ln>
                  <a:solidFill>
                    <a:schemeClr val="bg1"/>
                  </a:solidFill>
                </a:ln>
              </a:rPr>
              <a:t>   </a:t>
            </a:r>
            <a:r>
              <a:rPr lang="en-US" sz="3600" b="1" dirty="0" smtClean="0">
                <a:ln>
                  <a:solidFill>
                    <a:schemeClr val="bg1"/>
                  </a:solidFill>
                </a:ln>
              </a:rPr>
              <a:t>Barrie’s books were very popular, but none were ever quite as successful as Peter Pan.</a:t>
            </a:r>
            <a:endParaRPr lang="ru-RU" sz="3600" b="1" dirty="0">
              <a:ln>
                <a:solidFill>
                  <a:schemeClr val="bg1"/>
                </a:solidFill>
              </a:ln>
            </a:endParaRPr>
          </a:p>
        </p:txBody>
      </p:sp>
      <p:pic>
        <p:nvPicPr>
          <p:cNvPr id="3" name="Рисунок 2" descr="0_4611_d9602c47_orig.jpeg"/>
          <p:cNvPicPr>
            <a:picLocks noChangeAspect="1"/>
          </p:cNvPicPr>
          <p:nvPr/>
        </p:nvPicPr>
        <p:blipFill>
          <a:blip r:embed="rId2"/>
          <a:stretch>
            <a:fillRect/>
          </a:stretch>
        </p:blipFill>
        <p:spPr>
          <a:xfrm>
            <a:off x="4143372" y="1428736"/>
            <a:ext cx="4699789" cy="3357562"/>
          </a:xfrm>
          <a:prstGeom prst="rect">
            <a:avLst/>
          </a:prstGeom>
          <a:ln>
            <a:noFill/>
          </a:ln>
          <a:effectLst>
            <a:softEdge rad="127000"/>
          </a:effectLst>
        </p:spPr>
      </p:pic>
      <p:pic>
        <p:nvPicPr>
          <p:cNvPr id="5" name="Рисунок 4" descr="Horse_Bridge.jpg"/>
          <p:cNvPicPr>
            <a:picLocks noChangeAspect="1"/>
          </p:cNvPicPr>
          <p:nvPr/>
        </p:nvPicPr>
        <p:blipFill>
          <a:blip r:embed="rId3"/>
          <a:stretch>
            <a:fillRect/>
          </a:stretch>
        </p:blipFill>
        <p:spPr>
          <a:xfrm>
            <a:off x="142844" y="3000372"/>
            <a:ext cx="4491106" cy="3714752"/>
          </a:xfrm>
          <a:prstGeom prst="rect">
            <a:avLst/>
          </a:prstGeom>
          <a:ln>
            <a:noFill/>
          </a:ln>
          <a:effectLst>
            <a:softEdge rad="317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fade">
                                      <p:cBhvr>
                                        <p:cTn id="17" dur="2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1522.jpg"/>
          <p:cNvPicPr>
            <a:picLocks noChangeAspect="1"/>
          </p:cNvPicPr>
          <p:nvPr/>
        </p:nvPicPr>
        <p:blipFill>
          <a:blip r:embed="rId3"/>
          <a:stretch>
            <a:fillRect/>
          </a:stretch>
        </p:blipFill>
        <p:spPr>
          <a:xfrm>
            <a:off x="0" y="0"/>
            <a:ext cx="9144000" cy="6858000"/>
          </a:xfrm>
          <a:prstGeom prst="rect">
            <a:avLst/>
          </a:prstGeom>
          <a:ln>
            <a:noFill/>
          </a:ln>
          <a:effectLst>
            <a:softEdge rad="112500"/>
          </a:effectLst>
        </p:spPr>
      </p:pic>
      <p:sp>
        <p:nvSpPr>
          <p:cNvPr id="2" name="TextBox 1"/>
          <p:cNvSpPr txBox="1"/>
          <p:nvPr/>
        </p:nvSpPr>
        <p:spPr>
          <a:xfrm>
            <a:off x="357126" y="4572008"/>
            <a:ext cx="8786874" cy="1200329"/>
          </a:xfrm>
          <a:prstGeom prst="rect">
            <a:avLst/>
          </a:prstGeom>
          <a:noFill/>
        </p:spPr>
        <p:txBody>
          <a:bodyPr wrap="square" rtlCol="0">
            <a:spAutoFit/>
          </a:bodyPr>
          <a:lstStyle/>
          <a:p>
            <a:r>
              <a:rPr lang="en-US" sz="3600" b="1" dirty="0" smtClean="0">
                <a:ln>
                  <a:solidFill>
                    <a:schemeClr val="bg1"/>
                  </a:solidFill>
                </a:ln>
              </a:rPr>
              <a:t>  </a:t>
            </a:r>
            <a:r>
              <a:rPr lang="en-US" sz="3600" b="1" dirty="0" smtClean="0">
                <a:ln w="19050">
                  <a:solidFill>
                    <a:schemeClr val="bg1"/>
                  </a:solidFill>
                </a:ln>
              </a:rPr>
              <a:t>There are several plays, musicals and films based on the story of Peter Pan.</a:t>
            </a:r>
            <a:endParaRPr lang="ru-RU" sz="3600" b="1" dirty="0">
              <a:ln w="19050">
                <a:solidFill>
                  <a:schemeClr val="bg1"/>
                </a:solidFill>
              </a:l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14290"/>
            <a:ext cx="300082" cy="584775"/>
          </a:xfrm>
          <a:prstGeom prst="rect">
            <a:avLst/>
          </a:prstGeom>
          <a:noFill/>
        </p:spPr>
        <p:txBody>
          <a:bodyPr wrap="none" rtlCol="0">
            <a:spAutoFit/>
          </a:bodyPr>
          <a:lstStyle/>
          <a:p>
            <a:r>
              <a:rPr lang="en-US" sz="3200" b="1" dirty="0" smtClean="0">
                <a:ln>
                  <a:solidFill>
                    <a:schemeClr val="bg1"/>
                  </a:solidFill>
                </a:ln>
              </a:rPr>
              <a:t> </a:t>
            </a:r>
            <a:endParaRPr lang="ru-RU" sz="4800" b="1" dirty="0">
              <a:ln>
                <a:solidFill>
                  <a:schemeClr val="bg1"/>
                </a:solidFill>
              </a:ln>
              <a:solidFill>
                <a:srgbClr val="FFC000"/>
              </a:solidFill>
            </a:endParaRPr>
          </a:p>
        </p:txBody>
      </p:sp>
      <p:pic>
        <p:nvPicPr>
          <p:cNvPr id="3" name="Рисунок 2" descr="399px-TheJabberwocky.jpg"/>
          <p:cNvPicPr>
            <a:picLocks noChangeAspect="1"/>
          </p:cNvPicPr>
          <p:nvPr/>
        </p:nvPicPr>
        <p:blipFill>
          <a:blip r:embed="rId2"/>
          <a:stretch>
            <a:fillRect/>
          </a:stretch>
        </p:blipFill>
        <p:spPr>
          <a:xfrm>
            <a:off x="3713373" y="0"/>
            <a:ext cx="5430627" cy="6858000"/>
          </a:xfrm>
          <a:prstGeom prst="rect">
            <a:avLst/>
          </a:prstGeom>
          <a:ln>
            <a:noFill/>
          </a:ln>
          <a:effectLst>
            <a:softEdge rad="112500"/>
          </a:effectLst>
        </p:spPr>
      </p:pic>
      <p:sp>
        <p:nvSpPr>
          <p:cNvPr id="6" name="Прямоугольник 5"/>
          <p:cNvSpPr/>
          <p:nvPr/>
        </p:nvSpPr>
        <p:spPr>
          <a:xfrm>
            <a:off x="142844" y="2714620"/>
            <a:ext cx="3536546"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6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MUSICAL</a:t>
            </a:r>
            <a:endParaRPr lang="ru-RU" sz="6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0" fill="hold"/>
                                        <p:tgtEl>
                                          <p:spTgt spid="3"/>
                                        </p:tgtEl>
                                        <p:attrNameLst>
                                          <p:attrName>ppt_w</p:attrName>
                                        </p:attrNameLst>
                                      </p:cBhvr>
                                      <p:tavLst>
                                        <p:tav tm="0" fmla="#ppt_w*sin(2.5*pi*$)">
                                          <p:val>
                                            <p:fltVal val="0"/>
                                          </p:val>
                                        </p:tav>
                                        <p:tav tm="100000">
                                          <p:val>
                                            <p:fltVal val="1"/>
                                          </p:val>
                                        </p:tav>
                                      </p:tavLst>
                                    </p:anim>
                                    <p:anim calcmode="lin" valueType="num">
                                      <p:cBhvr>
                                        <p:cTn id="8" dur="5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38" presetClass="entr" presetSubtype="0" accel="50000" fill="hold" grpId="0" nodeType="clickEffect">
                                  <p:stCondLst>
                                    <p:cond delay="0"/>
                                  </p:stCondLst>
                                  <p:iterate type="lt">
                                    <p:tmPct val="50000"/>
                                  </p:iterate>
                                  <p:childTnLst>
                                    <p:set>
                                      <p:cBhvr>
                                        <p:cTn id="12" dur="1" fill="hold">
                                          <p:stCondLst>
                                            <p:cond delay="0"/>
                                          </p:stCondLst>
                                        </p:cTn>
                                        <p:tgtEl>
                                          <p:spTgt spid="6"/>
                                        </p:tgtEl>
                                        <p:attrNameLst>
                                          <p:attrName>style.visibility</p:attrName>
                                        </p:attrNameLst>
                                      </p:cBhvr>
                                      <p:to>
                                        <p:strVal val="visible"/>
                                      </p:to>
                                    </p:set>
                                    <p:set>
                                      <p:cBhvr>
                                        <p:cTn id="13" dur="455" fill="hold">
                                          <p:stCondLst>
                                            <p:cond delay="0"/>
                                          </p:stCondLst>
                                        </p:cTn>
                                        <p:tgtEl>
                                          <p:spTgt spid="6"/>
                                        </p:tgtEl>
                                        <p:attrNameLst>
                                          <p:attrName>style.rotation</p:attrName>
                                        </p:attrNameLst>
                                      </p:cBhvr>
                                      <p:to>
                                        <p:strVal val="-45.0"/>
                                      </p:to>
                                    </p:set>
                                    <p:anim calcmode="lin" valueType="num">
                                      <p:cBhvr>
                                        <p:cTn id="14" dur="455" fill="hold">
                                          <p:stCondLst>
                                            <p:cond delay="455"/>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15" dur="455"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16" dur="156" decel="50000" autoRev="1" fill="hold">
                                          <p:stCondLst>
                                            <p:cond delay="455"/>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17" dur="136" fill="hold">
                                          <p:stCondLst>
                                            <p:cond delay="864"/>
                                          </p:stCondLst>
                                        </p:cTn>
                                        <p:tgtEl>
                                          <p:spTgt spid="6"/>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14290"/>
            <a:ext cx="300082" cy="584775"/>
          </a:xfrm>
          <a:prstGeom prst="rect">
            <a:avLst/>
          </a:prstGeom>
          <a:noFill/>
        </p:spPr>
        <p:txBody>
          <a:bodyPr wrap="none" rtlCol="0">
            <a:spAutoFit/>
          </a:bodyPr>
          <a:lstStyle/>
          <a:p>
            <a:r>
              <a:rPr lang="en-US" sz="3200" b="1" dirty="0" smtClean="0">
                <a:ln>
                  <a:solidFill>
                    <a:schemeClr val="bg1"/>
                  </a:solidFill>
                </a:ln>
              </a:rPr>
              <a:t> </a:t>
            </a:r>
            <a:endParaRPr lang="ru-RU" sz="4800" b="1" dirty="0">
              <a:ln>
                <a:solidFill>
                  <a:schemeClr val="bg1"/>
                </a:solidFill>
              </a:ln>
              <a:solidFill>
                <a:srgbClr val="FFC000"/>
              </a:solidFill>
            </a:endParaRPr>
          </a:p>
        </p:txBody>
      </p:sp>
      <p:pic>
        <p:nvPicPr>
          <p:cNvPr id="3" name="Рисунок 2" descr="399px-TheJabberwocky.jpg"/>
          <p:cNvPicPr>
            <a:picLocks noChangeAspect="1"/>
          </p:cNvPicPr>
          <p:nvPr/>
        </p:nvPicPr>
        <p:blipFill>
          <a:blip r:embed="rId2"/>
          <a:srcRect l="5030" t="6061" r="6435" b="5367"/>
          <a:stretch>
            <a:fillRect/>
          </a:stretch>
        </p:blipFill>
        <p:spPr>
          <a:xfrm>
            <a:off x="0" y="2143092"/>
            <a:ext cx="6286544" cy="4714908"/>
          </a:xfrm>
          <a:prstGeom prst="rect">
            <a:avLst/>
          </a:prstGeom>
          <a:ln>
            <a:noFill/>
          </a:ln>
          <a:effectLst>
            <a:softEdge rad="317500"/>
          </a:effectLst>
        </p:spPr>
      </p:pic>
      <p:sp>
        <p:nvSpPr>
          <p:cNvPr id="6" name="Прямоугольник 5"/>
          <p:cNvSpPr/>
          <p:nvPr/>
        </p:nvSpPr>
        <p:spPr>
          <a:xfrm>
            <a:off x="1428728" y="642918"/>
            <a:ext cx="2622834" cy="110799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6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PLAYS</a:t>
            </a:r>
            <a:endParaRPr lang="ru-RU" sz="6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5" name="Рисунок 4" descr="826-locale.jpg"/>
          <p:cNvPicPr>
            <a:picLocks noChangeAspect="1"/>
          </p:cNvPicPr>
          <p:nvPr/>
        </p:nvPicPr>
        <p:blipFill>
          <a:blip r:embed="rId3"/>
          <a:srcRect t="12688" b="8364"/>
          <a:stretch>
            <a:fillRect/>
          </a:stretch>
        </p:blipFill>
        <p:spPr>
          <a:xfrm>
            <a:off x="5214942" y="0"/>
            <a:ext cx="3929058" cy="412554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set>
                                      <p:cBhvr>
                                        <p:cTn id="7" dur="455" fill="hold">
                                          <p:stCondLst>
                                            <p:cond delay="0"/>
                                          </p:stCondLst>
                                        </p:cTn>
                                        <p:tgtEl>
                                          <p:spTgt spid="6"/>
                                        </p:tgtEl>
                                        <p:attrNameLst>
                                          <p:attrName>style.rotation</p:attrName>
                                        </p:attrNameLst>
                                      </p:cBhvr>
                                      <p:to>
                                        <p:strVal val="-45.0"/>
                                      </p:to>
                                    </p:set>
                                    <p:anim calcmode="lin" valueType="num">
                                      <p:cBhvr>
                                        <p:cTn id="8" dur="455" fill="hold">
                                          <p:stCondLst>
                                            <p:cond delay="455"/>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6"/>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14290"/>
            <a:ext cx="300082" cy="584775"/>
          </a:xfrm>
          <a:prstGeom prst="rect">
            <a:avLst/>
          </a:prstGeom>
          <a:noFill/>
        </p:spPr>
        <p:txBody>
          <a:bodyPr wrap="none" rtlCol="0">
            <a:spAutoFit/>
          </a:bodyPr>
          <a:lstStyle/>
          <a:p>
            <a:r>
              <a:rPr lang="en-US" sz="3200" b="1" dirty="0" smtClean="0">
                <a:ln>
                  <a:solidFill>
                    <a:schemeClr val="bg1"/>
                  </a:solidFill>
                </a:ln>
              </a:rPr>
              <a:t> </a:t>
            </a:r>
            <a:endParaRPr lang="ru-RU" sz="4800" b="1" dirty="0">
              <a:ln>
                <a:solidFill>
                  <a:schemeClr val="bg1"/>
                </a:solidFill>
              </a:ln>
              <a:solidFill>
                <a:srgbClr val="FFC000"/>
              </a:solidFill>
            </a:endParaRPr>
          </a:p>
        </p:txBody>
      </p:sp>
      <p:pic>
        <p:nvPicPr>
          <p:cNvPr id="3" name="Рисунок 2" descr="399px-TheJabberwocky.jpg"/>
          <p:cNvPicPr>
            <a:picLocks noChangeAspect="1"/>
          </p:cNvPicPr>
          <p:nvPr/>
        </p:nvPicPr>
        <p:blipFill>
          <a:blip r:embed="rId2"/>
          <a:srcRect b="21212"/>
          <a:stretch>
            <a:fillRect/>
          </a:stretch>
        </p:blipFill>
        <p:spPr>
          <a:xfrm>
            <a:off x="0" y="3357562"/>
            <a:ext cx="4714876" cy="3500438"/>
          </a:xfrm>
          <a:prstGeom prst="rect">
            <a:avLst/>
          </a:prstGeom>
          <a:ln>
            <a:noFill/>
          </a:ln>
          <a:effectLst>
            <a:softEdge rad="317500"/>
          </a:effectLst>
        </p:spPr>
      </p:pic>
      <p:pic>
        <p:nvPicPr>
          <p:cNvPr id="7" name="Рисунок 6" descr="image07_800.jpg"/>
          <p:cNvPicPr>
            <a:picLocks noChangeAspect="1"/>
          </p:cNvPicPr>
          <p:nvPr/>
        </p:nvPicPr>
        <p:blipFill>
          <a:blip r:embed="rId3"/>
          <a:stretch>
            <a:fillRect/>
          </a:stretch>
        </p:blipFill>
        <p:spPr>
          <a:xfrm>
            <a:off x="4500563" y="142852"/>
            <a:ext cx="4643437" cy="3482578"/>
          </a:xfrm>
          <a:prstGeom prst="rect">
            <a:avLst/>
          </a:prstGeom>
          <a:ln>
            <a:noFill/>
          </a:ln>
          <a:effectLst>
            <a:softEdge rad="317500"/>
          </a:effectLst>
        </p:spPr>
      </p:pic>
      <p:pic>
        <p:nvPicPr>
          <p:cNvPr id="8" name="Рисунок 7" descr="kinopoisk.ru-Peter-Pan-26629.jpg"/>
          <p:cNvPicPr>
            <a:picLocks noChangeAspect="1"/>
          </p:cNvPicPr>
          <p:nvPr/>
        </p:nvPicPr>
        <p:blipFill>
          <a:blip r:embed="rId4"/>
          <a:stretch>
            <a:fillRect/>
          </a:stretch>
        </p:blipFill>
        <p:spPr>
          <a:xfrm>
            <a:off x="0" y="0"/>
            <a:ext cx="4714876" cy="3571875"/>
          </a:xfrm>
          <a:prstGeom prst="rect">
            <a:avLst/>
          </a:prstGeom>
          <a:ln>
            <a:noFill/>
          </a:ln>
          <a:effectLst>
            <a:softEdge rad="317500"/>
          </a:effectLst>
        </p:spPr>
      </p:pic>
      <p:pic>
        <p:nvPicPr>
          <p:cNvPr id="9" name="Рисунок 8" descr="PETER PAN E WENDY.jpg"/>
          <p:cNvPicPr>
            <a:picLocks noChangeAspect="1"/>
          </p:cNvPicPr>
          <p:nvPr/>
        </p:nvPicPr>
        <p:blipFill>
          <a:blip r:embed="rId5"/>
          <a:stretch>
            <a:fillRect/>
          </a:stretch>
        </p:blipFill>
        <p:spPr>
          <a:xfrm>
            <a:off x="4381500" y="3357562"/>
            <a:ext cx="4762500" cy="3500438"/>
          </a:xfrm>
          <a:prstGeom prst="rect">
            <a:avLst/>
          </a:prstGeom>
          <a:ln>
            <a:noFill/>
          </a:ln>
          <a:effectLst>
            <a:softEdge rad="317500"/>
          </a:effectLst>
        </p:spPr>
      </p:pic>
      <p:sp>
        <p:nvSpPr>
          <p:cNvPr id="6" name="Прямоугольник 5"/>
          <p:cNvSpPr/>
          <p:nvPr/>
        </p:nvSpPr>
        <p:spPr>
          <a:xfrm>
            <a:off x="3571868" y="2928934"/>
            <a:ext cx="1960793" cy="110799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6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FILM</a:t>
            </a:r>
            <a:endParaRPr lang="ru-RU" sz="6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4)">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heel(4)">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heel(4)">
                                      <p:cBhvr>
                                        <p:cTn id="17" dur="2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4"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heel(4)">
                                      <p:cBhvr>
                                        <p:cTn id="22" dur="20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38" presetClass="entr" presetSubtype="0" accel="50000" fill="hold" grpId="0" nodeType="clickEffect">
                                  <p:stCondLst>
                                    <p:cond delay="0"/>
                                  </p:stCondLst>
                                  <p:iterate type="lt">
                                    <p:tmPct val="50000"/>
                                  </p:iterate>
                                  <p:childTnLst>
                                    <p:set>
                                      <p:cBhvr>
                                        <p:cTn id="26" dur="1" fill="hold">
                                          <p:stCondLst>
                                            <p:cond delay="0"/>
                                          </p:stCondLst>
                                        </p:cTn>
                                        <p:tgtEl>
                                          <p:spTgt spid="6"/>
                                        </p:tgtEl>
                                        <p:attrNameLst>
                                          <p:attrName>style.visibility</p:attrName>
                                        </p:attrNameLst>
                                      </p:cBhvr>
                                      <p:to>
                                        <p:strVal val="visible"/>
                                      </p:to>
                                    </p:set>
                                    <p:set>
                                      <p:cBhvr>
                                        <p:cTn id="27" dur="455" fill="hold">
                                          <p:stCondLst>
                                            <p:cond delay="0"/>
                                          </p:stCondLst>
                                        </p:cTn>
                                        <p:tgtEl>
                                          <p:spTgt spid="6"/>
                                        </p:tgtEl>
                                        <p:attrNameLst>
                                          <p:attrName>style.rotation</p:attrName>
                                        </p:attrNameLst>
                                      </p:cBhvr>
                                      <p:to>
                                        <p:strVal val="-45.0"/>
                                      </p:to>
                                    </p:set>
                                    <p:anim calcmode="lin" valueType="num">
                                      <p:cBhvr>
                                        <p:cTn id="28" dur="455" fill="hold">
                                          <p:stCondLst>
                                            <p:cond delay="455"/>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29" dur="455"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30" dur="156" decel="50000" autoRev="1" fill="hold">
                                          <p:stCondLst>
                                            <p:cond delay="455"/>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31" dur="136" fill="hold">
                                          <p:stCondLst>
                                            <p:cond delay="864"/>
                                          </p:stCondLst>
                                        </p:cTn>
                                        <p:tgtEl>
                                          <p:spTgt spid="6"/>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4282" y="142852"/>
            <a:ext cx="8643998" cy="1754326"/>
          </a:xfrm>
          <a:prstGeom prst="rect">
            <a:avLst/>
          </a:prstGeom>
          <a:noFill/>
        </p:spPr>
        <p:txBody>
          <a:bodyPr wrap="square" rtlCol="0">
            <a:spAutoFit/>
          </a:bodyPr>
          <a:lstStyle/>
          <a:p>
            <a:pPr algn="just"/>
            <a:r>
              <a:rPr lang="en-US" sz="3200" b="1" dirty="0" smtClean="0">
                <a:ln>
                  <a:solidFill>
                    <a:schemeClr val="bg1"/>
                  </a:solidFill>
                </a:ln>
              </a:rPr>
              <a:t>    </a:t>
            </a:r>
            <a:r>
              <a:rPr lang="en-US" sz="3600" b="1" dirty="0" smtClean="0">
                <a:ln>
                  <a:solidFill>
                    <a:schemeClr val="bg1"/>
                  </a:solidFill>
                </a:ln>
              </a:rPr>
              <a:t>It is so famous that there are statues   of Peter Pan in England, Belgium, America, Canada and Australia.</a:t>
            </a:r>
            <a:endParaRPr lang="ru-RU" sz="3600" b="1" dirty="0">
              <a:ln>
                <a:solidFill>
                  <a:schemeClr val="bg1"/>
                </a:solidFill>
              </a:ln>
            </a:endParaRPr>
          </a:p>
        </p:txBody>
      </p:sp>
      <p:pic>
        <p:nvPicPr>
          <p:cNvPr id="3" name="Рисунок 2" descr="Alice-Tumblr-Background-1600-X-950-Brighter.jpg"/>
          <p:cNvPicPr>
            <a:picLocks noChangeAspect="1"/>
          </p:cNvPicPr>
          <p:nvPr/>
        </p:nvPicPr>
        <p:blipFill>
          <a:blip r:embed="rId2"/>
          <a:stretch>
            <a:fillRect/>
          </a:stretch>
        </p:blipFill>
        <p:spPr>
          <a:xfrm>
            <a:off x="214282" y="1978158"/>
            <a:ext cx="3281693" cy="4879842"/>
          </a:xfrm>
          <a:prstGeom prst="rect">
            <a:avLst/>
          </a:prstGeom>
          <a:ln>
            <a:noFill/>
          </a:ln>
          <a:effectLst>
            <a:softEdge rad="112500"/>
          </a:effectLst>
        </p:spPr>
      </p:pic>
      <p:pic>
        <p:nvPicPr>
          <p:cNvPr id="4" name="Рисунок 3" descr="peterpan.jpg"/>
          <p:cNvPicPr>
            <a:picLocks noChangeAspect="1"/>
          </p:cNvPicPr>
          <p:nvPr/>
        </p:nvPicPr>
        <p:blipFill>
          <a:blip r:embed="rId3"/>
          <a:stretch>
            <a:fillRect/>
          </a:stretch>
        </p:blipFill>
        <p:spPr>
          <a:xfrm>
            <a:off x="5554259" y="2071678"/>
            <a:ext cx="3589742" cy="4786322"/>
          </a:xfrm>
          <a:prstGeom prst="rect">
            <a:avLst/>
          </a:prstGeom>
          <a:ln>
            <a:noFill/>
          </a:ln>
          <a:effectLst>
            <a:softEdge rad="112500"/>
          </a:effectLst>
        </p:spPr>
      </p:pic>
      <p:pic>
        <p:nvPicPr>
          <p:cNvPr id="5" name="Рисунок 4" descr="_54560879_statue.jpg"/>
          <p:cNvPicPr>
            <a:picLocks noChangeAspect="1"/>
          </p:cNvPicPr>
          <p:nvPr/>
        </p:nvPicPr>
        <p:blipFill>
          <a:blip r:embed="rId4"/>
          <a:srcRect r="52467"/>
          <a:stretch>
            <a:fillRect/>
          </a:stretch>
        </p:blipFill>
        <p:spPr>
          <a:xfrm>
            <a:off x="3500430" y="4286256"/>
            <a:ext cx="2019304" cy="2571744"/>
          </a:xfrm>
          <a:prstGeom prst="rect">
            <a:avLst/>
          </a:prstGeom>
          <a:ln>
            <a:noFill/>
          </a:ln>
          <a:effectLst>
            <a:softEdge rad="112500"/>
          </a:effectLst>
        </p:spPr>
      </p:pic>
      <p:pic>
        <p:nvPicPr>
          <p:cNvPr id="6" name="Рисунок 5" descr="bermuda_pan_statuette_xl.jpg"/>
          <p:cNvPicPr>
            <a:picLocks noChangeAspect="1"/>
          </p:cNvPicPr>
          <p:nvPr/>
        </p:nvPicPr>
        <p:blipFill>
          <a:blip r:embed="rId5"/>
          <a:srcRect r="5146" b="11764"/>
          <a:stretch>
            <a:fillRect/>
          </a:stretch>
        </p:blipFill>
        <p:spPr>
          <a:xfrm>
            <a:off x="3286116" y="1857364"/>
            <a:ext cx="2500330" cy="232588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844" y="142852"/>
            <a:ext cx="8643998" cy="1754326"/>
          </a:xfrm>
          <a:prstGeom prst="rect">
            <a:avLst/>
          </a:prstGeom>
          <a:noFill/>
        </p:spPr>
        <p:txBody>
          <a:bodyPr wrap="square" rtlCol="0">
            <a:spAutoFit/>
          </a:bodyPr>
          <a:lstStyle/>
          <a:p>
            <a:pPr algn="just"/>
            <a:r>
              <a:rPr lang="en-US" sz="3600" b="1" dirty="0" smtClean="0">
                <a:ln>
                  <a:solidFill>
                    <a:schemeClr val="bg1"/>
                  </a:solidFill>
                </a:ln>
              </a:rPr>
              <a:t>People remember James Matthew Barrie as one of the greatest children’s writers of all time.</a:t>
            </a:r>
            <a:endParaRPr lang="ru-RU" sz="3600" b="1" dirty="0">
              <a:ln>
                <a:solidFill>
                  <a:schemeClr val="bg1"/>
                </a:solidFill>
              </a:ln>
            </a:endParaRPr>
          </a:p>
        </p:txBody>
      </p:sp>
      <p:pic>
        <p:nvPicPr>
          <p:cNvPr id="4" name="Рисунок 3" descr="1268634136_05.jpg"/>
          <p:cNvPicPr>
            <a:picLocks noChangeAspect="1"/>
          </p:cNvPicPr>
          <p:nvPr/>
        </p:nvPicPr>
        <p:blipFill>
          <a:blip r:embed="rId2"/>
          <a:stretch>
            <a:fillRect/>
          </a:stretch>
        </p:blipFill>
        <p:spPr>
          <a:xfrm>
            <a:off x="1714480" y="1857364"/>
            <a:ext cx="6000792" cy="481001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2">
                                            <p:txEl>
                                              <p:pRg st="0" end="0"/>
                                            </p:txEl>
                                          </p:spTgt>
                                        </p:tgtEl>
                                        <p:attrNameLst>
                                          <p:attrName>style.visibility</p:attrName>
                                        </p:attrNameLst>
                                      </p:cBhvr>
                                      <p:to>
                                        <p:strVal val="visible"/>
                                      </p:to>
                                    </p:set>
                                    <p:anim calcmode="discrete" valueType="clr">
                                      <p:cBhvr override="childStyle">
                                        <p:cTn id="7" dur="80"/>
                                        <p:tgtEl>
                                          <p:spTgt spid="2">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1" presetClass="entr" presetSubtype="4"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heel(4)">
                                      <p:cBhvr>
                                        <p:cTn id="1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57686" y="642918"/>
            <a:ext cx="3643338" cy="830997"/>
          </a:xfrm>
          <a:prstGeom prst="rect">
            <a:avLst/>
          </a:prstGeom>
          <a:noFill/>
          <a:effectLst>
            <a:glow rad="101600">
              <a:schemeClr val="accent1">
                <a:satMod val="175000"/>
                <a:alpha val="40000"/>
              </a:schemeClr>
            </a:glow>
            <a:softEdge rad="31750"/>
          </a:effectLst>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4800" b="1" cap="all" dirty="0" smtClean="0">
                <a:ln w="0"/>
                <a:solidFill>
                  <a:srgbClr val="7A0000"/>
                </a:solidFill>
                <a:effectLst>
                  <a:reflection blurRad="12700" stA="50000" endPos="50000" dist="5000" dir="5400000" sy="-100000" rotWithShape="0"/>
                </a:effectLst>
              </a:rPr>
              <a:t>Questions</a:t>
            </a:r>
            <a:endParaRPr lang="ru-RU" sz="4800" b="1" cap="all" dirty="0">
              <a:ln w="0"/>
              <a:solidFill>
                <a:srgbClr val="7A0000"/>
              </a:solidFill>
              <a:effectLst>
                <a:reflection blurRad="12700" stA="50000" endPos="50000" dist="5000" dir="5400000" sy="-100000" rotWithShape="0"/>
              </a:effectLst>
            </a:endParaRPr>
          </a:p>
        </p:txBody>
      </p:sp>
      <p:sp>
        <p:nvSpPr>
          <p:cNvPr id="4" name="TextBox 3"/>
          <p:cNvSpPr txBox="1"/>
          <p:nvPr/>
        </p:nvSpPr>
        <p:spPr>
          <a:xfrm>
            <a:off x="214282" y="2000240"/>
            <a:ext cx="8715436" cy="4955203"/>
          </a:xfrm>
          <a:prstGeom prst="rect">
            <a:avLst/>
          </a:prstGeom>
          <a:noFill/>
        </p:spPr>
        <p:txBody>
          <a:bodyPr wrap="square" rtlCol="0">
            <a:spAutoFit/>
          </a:bodyPr>
          <a:lstStyle/>
          <a:p>
            <a:pPr marL="342900" indent="-342900">
              <a:buFont typeface="+mj-lt"/>
              <a:buAutoNum type="alphaUcPeriod"/>
            </a:pPr>
            <a:r>
              <a:rPr lang="en-US" sz="3600" b="1" dirty="0" smtClean="0">
                <a:ln>
                  <a:solidFill>
                    <a:srgbClr val="0070C0"/>
                  </a:solidFill>
                </a:ln>
                <a:solidFill>
                  <a:srgbClr val="7A0000"/>
                </a:solidFill>
              </a:rPr>
              <a:t>Where was J. M. Barrie born?</a:t>
            </a:r>
          </a:p>
          <a:p>
            <a:pPr marL="342900" indent="-342900">
              <a:buFont typeface="+mj-lt"/>
              <a:buAutoNum type="alphaUcPeriod"/>
            </a:pPr>
            <a:r>
              <a:rPr lang="en-US" sz="3600" b="1" dirty="0" smtClean="0">
                <a:ln>
                  <a:solidFill>
                    <a:srgbClr val="0070C0"/>
                  </a:solidFill>
                </a:ln>
                <a:solidFill>
                  <a:srgbClr val="7A0000"/>
                </a:solidFill>
              </a:rPr>
              <a:t>What was his full name?</a:t>
            </a:r>
          </a:p>
          <a:p>
            <a:pPr marL="342900" indent="-342900">
              <a:buFont typeface="+mj-lt"/>
              <a:buAutoNum type="alphaUcPeriod"/>
            </a:pPr>
            <a:r>
              <a:rPr lang="en-US" sz="3600" b="1" dirty="0" smtClean="0">
                <a:ln>
                  <a:solidFill>
                    <a:srgbClr val="0070C0"/>
                  </a:solidFill>
                </a:ln>
                <a:solidFill>
                  <a:srgbClr val="7A0000"/>
                </a:solidFill>
              </a:rPr>
              <a:t>How many brothers and sisters did he have? </a:t>
            </a:r>
          </a:p>
          <a:p>
            <a:pPr marL="342900" indent="-342900">
              <a:buFont typeface="+mj-lt"/>
              <a:buAutoNum type="alphaUcPeriod"/>
            </a:pPr>
            <a:r>
              <a:rPr lang="en-US" sz="3600" b="1" dirty="0" smtClean="0">
                <a:ln>
                  <a:solidFill>
                    <a:srgbClr val="0070C0"/>
                  </a:solidFill>
                </a:ln>
                <a:solidFill>
                  <a:srgbClr val="7A0000"/>
                </a:solidFill>
              </a:rPr>
              <a:t>Which newspaper did he work for?</a:t>
            </a:r>
          </a:p>
          <a:p>
            <a:pPr marL="342900" indent="-342900">
              <a:buFont typeface="+mj-lt"/>
              <a:buAutoNum type="alphaUcPeriod"/>
            </a:pPr>
            <a:r>
              <a:rPr lang="en-US" sz="3600" b="1" dirty="0" smtClean="0">
                <a:ln>
                  <a:solidFill>
                    <a:srgbClr val="0070C0"/>
                  </a:solidFill>
                </a:ln>
                <a:solidFill>
                  <a:srgbClr val="7A0000"/>
                </a:solidFill>
              </a:rPr>
              <a:t>Where did he move to?</a:t>
            </a:r>
          </a:p>
          <a:p>
            <a:pPr marL="342900" indent="-342900">
              <a:buFont typeface="+mj-lt"/>
              <a:buAutoNum type="alphaUcPeriod"/>
            </a:pPr>
            <a:r>
              <a:rPr lang="en-US" sz="3600" b="1" dirty="0" smtClean="0">
                <a:ln>
                  <a:solidFill>
                    <a:srgbClr val="0070C0"/>
                  </a:solidFill>
                </a:ln>
                <a:solidFill>
                  <a:srgbClr val="7A0000"/>
                </a:solidFill>
              </a:rPr>
              <a:t>What was the title of the play?</a:t>
            </a:r>
          </a:p>
          <a:p>
            <a:pPr marL="342900" indent="-342900">
              <a:buFont typeface="+mj-lt"/>
              <a:buAutoNum type="alphaUcPeriod"/>
            </a:pPr>
            <a:r>
              <a:rPr lang="en-US" sz="3600" b="1" dirty="0" smtClean="0">
                <a:ln>
                  <a:solidFill>
                    <a:srgbClr val="0070C0"/>
                  </a:solidFill>
                </a:ln>
                <a:solidFill>
                  <a:srgbClr val="7A0000"/>
                </a:solidFill>
              </a:rPr>
              <a:t>What was the title of the book?</a:t>
            </a:r>
          </a:p>
          <a:p>
            <a:pPr marL="342900" indent="-342900"/>
            <a:endParaRPr lang="ru-RU" sz="2800" b="1" dirty="0">
              <a:ln>
                <a:solidFill>
                  <a:srgbClr val="0070C0"/>
                </a:solidFill>
              </a:ln>
              <a:solidFill>
                <a:srgbClr val="7A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0" fill="hold"/>
                                        <p:tgtEl>
                                          <p:spTgt spid="2"/>
                                        </p:tgtEl>
                                        <p:attrNameLst>
                                          <p:attrName>ppt_w</p:attrName>
                                        </p:attrNameLst>
                                      </p:cBhvr>
                                      <p:tavLst>
                                        <p:tav tm="0" fmla="#ppt_w*sin(2.5*pi*$)">
                                          <p:val>
                                            <p:fltVal val="0"/>
                                          </p:val>
                                        </p:tav>
                                        <p:tav tm="100000">
                                          <p:val>
                                            <p:fltVal val="1"/>
                                          </p:val>
                                        </p:tav>
                                      </p:tavLst>
                                    </p:anim>
                                    <p:anim calcmode="lin" valueType="num">
                                      <p:cBhvr>
                                        <p:cTn id="8" dur="5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9"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ppt_x</p:attrName>
                                        </p:attrNameLst>
                                      </p:cBhvr>
                                      <p:tavLst>
                                        <p:tav tm="0">
                                          <p:val>
                                            <p:strVal val="#ppt_x-.2"/>
                                          </p:val>
                                        </p:tav>
                                        <p:tav tm="100000">
                                          <p:val>
                                            <p:strVal val="#ppt_x"/>
                                          </p:val>
                                        </p:tav>
                                      </p:tavLst>
                                    </p:anim>
                                    <p:anim calcmode="lin" valueType="num">
                                      <p:cBhvr>
                                        <p:cTn id="14"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5"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4282" y="4786322"/>
            <a:ext cx="8643998" cy="1754326"/>
          </a:xfrm>
          <a:prstGeom prst="rect">
            <a:avLst/>
          </a:prstGeom>
          <a:noFill/>
        </p:spPr>
        <p:txBody>
          <a:bodyPr wrap="square" rtlCol="0">
            <a:spAutoFit/>
          </a:bodyPr>
          <a:lstStyle/>
          <a:p>
            <a:r>
              <a:rPr lang="en-US" sz="3600" b="1" dirty="0" smtClean="0">
                <a:ln w="12700">
                  <a:solidFill>
                    <a:schemeClr val="bg1"/>
                  </a:solidFill>
                </a:ln>
              </a:rPr>
              <a:t>James Matthew Barrie was born on 9</a:t>
            </a:r>
            <a:r>
              <a:rPr lang="en-US" sz="3600" b="1" baseline="30000" dirty="0" smtClean="0">
                <a:ln w="12700">
                  <a:solidFill>
                    <a:schemeClr val="bg1"/>
                  </a:solidFill>
                </a:ln>
              </a:rPr>
              <a:t>th</a:t>
            </a:r>
            <a:r>
              <a:rPr lang="en-US" sz="3600" b="1" dirty="0" smtClean="0">
                <a:ln w="12700">
                  <a:solidFill>
                    <a:schemeClr val="bg1"/>
                  </a:solidFill>
                </a:ln>
              </a:rPr>
              <a:t> May, 1860, in Scotland. He was one of ten brothers and sisters.</a:t>
            </a:r>
            <a:endParaRPr lang="ru-RU" sz="3600" b="1" dirty="0">
              <a:ln w="12700">
                <a:solidFill>
                  <a:schemeClr val="bg1"/>
                </a:solidFill>
              </a:ln>
            </a:endParaRPr>
          </a:p>
        </p:txBody>
      </p:sp>
      <p:pic>
        <p:nvPicPr>
          <p:cNvPr id="4" name="Рисунок 3" descr="05thrumsPC.jpg"/>
          <p:cNvPicPr>
            <a:picLocks noChangeAspect="1"/>
          </p:cNvPicPr>
          <p:nvPr/>
        </p:nvPicPr>
        <p:blipFill>
          <a:blip r:embed="rId2">
            <a:lum contrast="20000"/>
          </a:blip>
          <a:stretch>
            <a:fillRect/>
          </a:stretch>
        </p:blipFill>
        <p:spPr>
          <a:xfrm>
            <a:off x="642910" y="0"/>
            <a:ext cx="7858180" cy="485776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 calcmode="lin" valueType="num">
                                      <p:cBhvr>
                                        <p:cTn id="14"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285728"/>
            <a:ext cx="8804013"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solidFill>
                  <a:srgbClr val="7A0000"/>
                </a:solidFill>
                <a:effectLst>
                  <a:reflection blurRad="12700" stA="50000" endPos="50000" dist="5000" dir="5400000" sy="-100000" rotWithShape="0"/>
                </a:effectLst>
              </a:rPr>
              <a:t>Complete the sentences</a:t>
            </a:r>
            <a:endParaRPr lang="ru-RU" sz="5400" b="1" cap="all" spc="0" dirty="0">
              <a:ln w="0"/>
              <a:solidFill>
                <a:srgbClr val="7A0000"/>
              </a:solidFill>
              <a:effectLst>
                <a:reflection blurRad="12700" stA="50000" endPos="50000" dist="5000" dir="5400000" sy="-100000" rotWithShape="0"/>
              </a:effectLst>
            </a:endParaRPr>
          </a:p>
        </p:txBody>
      </p:sp>
      <p:sp>
        <p:nvSpPr>
          <p:cNvPr id="3" name="TextBox 2"/>
          <p:cNvSpPr txBox="1"/>
          <p:nvPr/>
        </p:nvSpPr>
        <p:spPr>
          <a:xfrm>
            <a:off x="214282" y="1164134"/>
            <a:ext cx="8675596" cy="5693866"/>
          </a:xfrm>
          <a:prstGeom prst="rect">
            <a:avLst/>
          </a:prstGeom>
          <a:noFill/>
        </p:spPr>
        <p:txBody>
          <a:bodyPr wrap="square" rtlCol="0">
            <a:spAutoFit/>
          </a:bodyPr>
          <a:lstStyle/>
          <a:p>
            <a:pPr marL="342900" indent="-342900">
              <a:buFont typeface="+mj-lt"/>
              <a:buAutoNum type="arabicPeriod"/>
            </a:pPr>
            <a:r>
              <a:rPr lang="en-US" sz="2800" b="1" dirty="0" smtClean="0">
                <a:ln>
                  <a:solidFill>
                    <a:srgbClr val="0070C0"/>
                  </a:solidFill>
                </a:ln>
                <a:solidFill>
                  <a:srgbClr val="7A0000"/>
                </a:solidFill>
              </a:rPr>
              <a:t>Barrie wrote Peter Pan for the … of his friends.</a:t>
            </a:r>
          </a:p>
          <a:p>
            <a:pPr marL="342900" indent="-342900">
              <a:buFont typeface="+mj-lt"/>
              <a:buAutoNum type="arabicPeriod"/>
            </a:pPr>
            <a:r>
              <a:rPr lang="en-US" sz="2800" b="1" dirty="0" smtClean="0">
                <a:ln>
                  <a:solidFill>
                    <a:srgbClr val="0070C0"/>
                  </a:solidFill>
                </a:ln>
                <a:solidFill>
                  <a:srgbClr val="7A0000"/>
                </a:solidFill>
              </a:rPr>
              <a:t>The boys’ names were George, Jack, Peter, …</a:t>
            </a:r>
          </a:p>
          <a:p>
            <a:pPr marL="342900" indent="-342900"/>
            <a:r>
              <a:rPr lang="en-US" sz="2800" b="1" dirty="0" smtClean="0">
                <a:ln>
                  <a:solidFill>
                    <a:srgbClr val="0070C0"/>
                  </a:solidFill>
                </a:ln>
                <a:solidFill>
                  <a:srgbClr val="7A0000"/>
                </a:solidFill>
              </a:rPr>
              <a:t>    and Nicholas.</a:t>
            </a:r>
          </a:p>
          <a:p>
            <a:pPr marL="342900" indent="-342900"/>
            <a:r>
              <a:rPr lang="en-US" sz="2800" b="1" dirty="0" smtClean="0">
                <a:ln>
                  <a:solidFill>
                    <a:srgbClr val="0070C0"/>
                  </a:solidFill>
                </a:ln>
                <a:solidFill>
                  <a:srgbClr val="7A0000"/>
                </a:solidFill>
              </a:rPr>
              <a:t>3. Barrie met the boys when he was walking his … Porthos.</a:t>
            </a:r>
          </a:p>
          <a:p>
            <a:pPr marL="342900" indent="-342900"/>
            <a:r>
              <a:rPr lang="en-US" sz="2800" b="1" dirty="0" smtClean="0">
                <a:ln>
                  <a:solidFill>
                    <a:srgbClr val="0070C0"/>
                  </a:solidFill>
                </a:ln>
                <a:solidFill>
                  <a:srgbClr val="7A0000"/>
                </a:solidFill>
              </a:rPr>
              <a:t>4. He became … with the Llewelyn Davies family.</a:t>
            </a:r>
          </a:p>
          <a:p>
            <a:pPr marL="342900" indent="-342900"/>
            <a:r>
              <a:rPr lang="en-US" sz="2800" b="1" dirty="0" smtClean="0">
                <a:ln>
                  <a:solidFill>
                    <a:srgbClr val="0070C0"/>
                  </a:solidFill>
                </a:ln>
                <a:solidFill>
                  <a:srgbClr val="7A0000"/>
                </a:solidFill>
              </a:rPr>
              <a:t>5. Peter … was a fairy tale.</a:t>
            </a:r>
          </a:p>
          <a:p>
            <a:pPr marL="342900" indent="-342900"/>
            <a:r>
              <a:rPr lang="en-US" sz="2800" b="1" dirty="0" smtClean="0">
                <a:ln>
                  <a:solidFill>
                    <a:srgbClr val="0070C0"/>
                  </a:solidFill>
                </a:ln>
                <a:solidFill>
                  <a:srgbClr val="7A0000"/>
                </a:solidFill>
              </a:rPr>
              <a:t>6. When Mr and Mrs Llewelyn Davies died, Barrie looked </a:t>
            </a:r>
          </a:p>
          <a:p>
            <a:pPr marL="342900" indent="-342900"/>
            <a:r>
              <a:rPr lang="en-US" sz="2800" b="1" dirty="0" smtClean="0">
                <a:ln>
                  <a:solidFill>
                    <a:srgbClr val="0070C0"/>
                  </a:solidFill>
                </a:ln>
                <a:solidFill>
                  <a:srgbClr val="7A0000"/>
                </a:solidFill>
              </a:rPr>
              <a:t>    after the … .</a:t>
            </a:r>
          </a:p>
          <a:p>
            <a:pPr marL="342900" indent="-342900"/>
            <a:r>
              <a:rPr lang="en-US" sz="2800" b="1" dirty="0" smtClean="0">
                <a:ln>
                  <a:solidFill>
                    <a:srgbClr val="0070C0"/>
                  </a:solidFill>
                </a:ln>
                <a:solidFill>
                  <a:srgbClr val="7A0000"/>
                </a:solidFill>
              </a:rPr>
              <a:t>7. There are several … based on the story of Peter Pan.</a:t>
            </a:r>
          </a:p>
          <a:p>
            <a:pPr marL="342900" indent="-342900"/>
            <a:r>
              <a:rPr lang="en-US" sz="2800" b="1" dirty="0" smtClean="0">
                <a:ln>
                  <a:solidFill>
                    <a:srgbClr val="0070C0"/>
                  </a:solidFill>
                </a:ln>
                <a:solidFill>
                  <a:srgbClr val="7A0000"/>
                </a:solidFill>
              </a:rPr>
              <a:t>8. J. M. Barrie is one of the … children’s writers.</a:t>
            </a:r>
            <a:endParaRPr lang="ru-RU" sz="2800" b="1" dirty="0">
              <a:ln>
                <a:solidFill>
                  <a:srgbClr val="0070C0"/>
                </a:solidFill>
              </a:ln>
              <a:solidFill>
                <a:srgbClr val="7A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844" y="571480"/>
            <a:ext cx="9001156" cy="4154984"/>
          </a:xfrm>
          <a:prstGeom prst="rect">
            <a:avLst/>
          </a:prstGeom>
          <a:noFill/>
        </p:spPr>
        <p:txBody>
          <a:bodyPr wrap="square" rtlCol="0">
            <a:spAutoFit/>
          </a:bodyPr>
          <a:lstStyle/>
          <a:p>
            <a:r>
              <a:rPr lang="en-US" sz="4400" b="1" dirty="0" smtClean="0">
                <a:ln w="12700">
                  <a:solidFill>
                    <a:schemeClr val="bg1"/>
                  </a:solidFill>
                </a:ln>
              </a:rPr>
              <a:t>Barrie became a writer when he</a:t>
            </a:r>
          </a:p>
          <a:p>
            <a:r>
              <a:rPr lang="en-US" sz="4400" b="1" dirty="0" smtClean="0">
                <a:ln w="12700">
                  <a:solidFill>
                    <a:schemeClr val="bg1"/>
                  </a:solidFill>
                </a:ln>
              </a:rPr>
              <a:t> left university. He worked for a newspaper called the </a:t>
            </a:r>
            <a:r>
              <a:rPr lang="en-US" sz="4400" b="1" i="1" dirty="0" smtClean="0">
                <a:ln w="12700">
                  <a:solidFill>
                    <a:schemeClr val="bg1"/>
                  </a:solidFill>
                </a:ln>
              </a:rPr>
              <a:t>Nottingham Journal</a:t>
            </a:r>
            <a:r>
              <a:rPr lang="en-US" sz="4400" b="1" dirty="0" smtClean="0">
                <a:ln w="12700">
                  <a:solidFill>
                    <a:schemeClr val="bg1"/>
                  </a:solidFill>
                </a:ln>
              </a:rPr>
              <a:t>,</a:t>
            </a:r>
          </a:p>
          <a:p>
            <a:r>
              <a:rPr lang="en-US" sz="4400" b="1" dirty="0" smtClean="0">
                <a:ln w="12700">
                  <a:solidFill>
                    <a:schemeClr val="bg1"/>
                  </a:solidFill>
                </a:ln>
              </a:rPr>
              <a:t> but his true love </a:t>
            </a:r>
          </a:p>
          <a:p>
            <a:r>
              <a:rPr lang="en-US" sz="4400" b="1" dirty="0" smtClean="0">
                <a:ln w="12700">
                  <a:solidFill>
                    <a:schemeClr val="bg1"/>
                  </a:solidFill>
                </a:ln>
              </a:rPr>
              <a:t>was the theatre.</a:t>
            </a:r>
            <a:endParaRPr lang="ru-RU" sz="4400" b="1" dirty="0">
              <a:ln w="12700">
                <a:solidFill>
                  <a:schemeClr val="bg1"/>
                </a:solidFill>
              </a:ln>
            </a:endParaRPr>
          </a:p>
        </p:txBody>
      </p:sp>
      <p:pic>
        <p:nvPicPr>
          <p:cNvPr id="3" name="Рисунок 2" descr="0_63df9_760ba37b_L.jpeg"/>
          <p:cNvPicPr>
            <a:picLocks noChangeAspect="1"/>
          </p:cNvPicPr>
          <p:nvPr/>
        </p:nvPicPr>
        <p:blipFill>
          <a:blip r:embed="rId2">
            <a:lum contrast="20000"/>
          </a:blip>
          <a:stretch>
            <a:fillRect/>
          </a:stretch>
        </p:blipFill>
        <p:spPr>
          <a:xfrm>
            <a:off x="5715008" y="2643182"/>
            <a:ext cx="3226348" cy="41143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85728"/>
            <a:ext cx="9144000" cy="5755422"/>
          </a:xfrm>
          <a:prstGeom prst="rect">
            <a:avLst/>
          </a:prstGeom>
          <a:noFill/>
        </p:spPr>
        <p:txBody>
          <a:bodyPr wrap="square" rtlCol="0">
            <a:spAutoFit/>
          </a:bodyPr>
          <a:lstStyle/>
          <a:p>
            <a:r>
              <a:rPr lang="en-US" sz="4400" b="1" dirty="0" smtClean="0">
                <a:ln w="12700">
                  <a:solidFill>
                    <a:schemeClr val="bg1"/>
                  </a:solidFill>
                </a:ln>
              </a:rPr>
              <a:t>     Barrie moved to London and started to write plays and books. In 1904, he wrote</a:t>
            </a:r>
          </a:p>
          <a:p>
            <a:r>
              <a:rPr lang="en-US" sz="4400" b="1" dirty="0" smtClean="0">
                <a:ln w="12700">
                  <a:solidFill>
                    <a:schemeClr val="bg1"/>
                  </a:solidFill>
                </a:ln>
              </a:rPr>
              <a:t> a play called </a:t>
            </a:r>
          </a:p>
          <a:p>
            <a:r>
              <a:rPr lang="en-US" sz="4800" b="1" i="1" dirty="0" smtClean="0">
                <a:ln w="12700">
                  <a:solidFill>
                    <a:schemeClr val="bg1"/>
                  </a:solidFill>
                </a:ln>
              </a:rPr>
              <a:t> Peter Pan, </a:t>
            </a:r>
          </a:p>
          <a:p>
            <a:r>
              <a:rPr lang="en-US" sz="4800" b="1" i="1" dirty="0" smtClean="0">
                <a:ln w="12700">
                  <a:solidFill>
                    <a:schemeClr val="bg1"/>
                  </a:solidFill>
                </a:ln>
              </a:rPr>
              <a:t>The Boy Who</a:t>
            </a:r>
          </a:p>
          <a:p>
            <a:r>
              <a:rPr lang="en-US" sz="4800" b="1" i="1" dirty="0" smtClean="0">
                <a:ln w="12700">
                  <a:solidFill>
                    <a:schemeClr val="bg1"/>
                  </a:solidFill>
                </a:ln>
              </a:rPr>
              <a:t>Wouldn’t Grow</a:t>
            </a:r>
          </a:p>
          <a:p>
            <a:r>
              <a:rPr lang="en-US" sz="4800" b="1" i="1" dirty="0" smtClean="0">
                <a:ln w="12700">
                  <a:solidFill>
                    <a:schemeClr val="bg1"/>
                  </a:solidFill>
                </a:ln>
              </a:rPr>
              <a:t> Up</a:t>
            </a:r>
            <a:r>
              <a:rPr lang="en-US" sz="4800" b="1" dirty="0" smtClean="0">
                <a:ln w="12700">
                  <a:solidFill>
                    <a:schemeClr val="bg1"/>
                  </a:solidFill>
                </a:ln>
              </a:rPr>
              <a:t>.</a:t>
            </a:r>
            <a:endParaRPr lang="ru-RU" sz="4800" b="1" dirty="0">
              <a:ln w="12700">
                <a:solidFill>
                  <a:schemeClr val="bg1"/>
                </a:solidFill>
              </a:ln>
            </a:endParaRPr>
          </a:p>
        </p:txBody>
      </p:sp>
      <p:pic>
        <p:nvPicPr>
          <p:cNvPr id="3" name="Рисунок 2" descr="00000001.jpg"/>
          <p:cNvPicPr>
            <a:picLocks noChangeAspect="1"/>
          </p:cNvPicPr>
          <p:nvPr/>
        </p:nvPicPr>
        <p:blipFill>
          <a:blip r:embed="rId2"/>
          <a:stretch>
            <a:fillRect/>
          </a:stretch>
        </p:blipFill>
        <p:spPr>
          <a:xfrm>
            <a:off x="4714875" y="1785926"/>
            <a:ext cx="4286281" cy="492922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4" name="Рисунок 3" descr="91c2cdb7b2d1fde3eced0d42b5276989.gif"/>
          <p:cNvPicPr>
            <a:picLocks noChangeAspect="1"/>
          </p:cNvPicPr>
          <p:nvPr/>
        </p:nvPicPr>
        <p:blipFill>
          <a:blip r:embed="rId3"/>
          <a:stretch>
            <a:fillRect/>
          </a:stretch>
        </p:blipFill>
        <p:spPr>
          <a:xfrm>
            <a:off x="7143768" y="4572008"/>
            <a:ext cx="1785950" cy="201455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iterate type="lt">
                                    <p:tmPct val="5000"/>
                                  </p:iterate>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 calcmode="lin" valueType="num">
                                      <p:cBhvr>
                                        <p:cTn id="14" dur="1000" fill="hold"/>
                                        <p:tgtEl>
                                          <p:spTgt spid="3"/>
                                        </p:tgtEl>
                                        <p:attrNameLst>
                                          <p:attrName>style.rotation</p:attrName>
                                        </p:attrNameLst>
                                      </p:cBhvr>
                                      <p:tavLst>
                                        <p:tav tm="0">
                                          <p:val>
                                            <p:fltVal val="90"/>
                                          </p:val>
                                        </p:tav>
                                        <p:tav tm="100000">
                                          <p:val>
                                            <p:fltVal val="0"/>
                                          </p:val>
                                        </p:tav>
                                      </p:tavLst>
                                    </p:anim>
                                    <p:animEffect transition="in" filter="fade">
                                      <p:cBhvr>
                                        <p:cTn id="15" dur="10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800px-Upper_Nidderdale.JPG"/>
          <p:cNvPicPr>
            <a:picLocks noChangeAspect="1"/>
          </p:cNvPicPr>
          <p:nvPr/>
        </p:nvPicPr>
        <p:blipFill>
          <a:blip r:embed="rId2">
            <a:lum contrast="20000"/>
          </a:blip>
          <a:srcRect b="7291"/>
          <a:stretch>
            <a:fillRect/>
          </a:stretch>
        </p:blipFill>
        <p:spPr>
          <a:xfrm>
            <a:off x="0" y="0"/>
            <a:ext cx="9144000" cy="6715148"/>
          </a:xfrm>
          <a:prstGeom prst="rect">
            <a:avLst/>
          </a:prstGeom>
          <a:ln>
            <a:noFill/>
          </a:ln>
          <a:effectLst>
            <a:softEdge rad="112500"/>
          </a:effectLst>
        </p:spPr>
      </p:pic>
      <p:sp>
        <p:nvSpPr>
          <p:cNvPr id="3" name="TextBox 2"/>
          <p:cNvSpPr txBox="1"/>
          <p:nvPr/>
        </p:nvSpPr>
        <p:spPr>
          <a:xfrm>
            <a:off x="0" y="4714884"/>
            <a:ext cx="9001156" cy="1938992"/>
          </a:xfrm>
          <a:prstGeom prst="rect">
            <a:avLst/>
          </a:prstGeom>
          <a:noFill/>
        </p:spPr>
        <p:txBody>
          <a:bodyPr wrap="square" rtlCol="0">
            <a:spAutoFit/>
          </a:bodyPr>
          <a:lstStyle/>
          <a:p>
            <a:pPr algn="ctr"/>
            <a:r>
              <a:rPr lang="en-US" sz="4000" b="1" dirty="0" smtClean="0">
                <a:ln w="19050">
                  <a:solidFill>
                    <a:schemeClr val="bg1"/>
                  </a:solidFill>
                </a:ln>
              </a:rPr>
              <a:t>Later on, Barrie decided to turn the play into a book and changed the title to </a:t>
            </a:r>
            <a:r>
              <a:rPr lang="en-US" sz="4000" b="1" i="1" dirty="0" smtClean="0">
                <a:ln w="19050">
                  <a:solidFill>
                    <a:schemeClr val="bg1"/>
                  </a:solidFill>
                </a:ln>
              </a:rPr>
              <a:t>Peter Pan</a:t>
            </a:r>
            <a:r>
              <a:rPr lang="en-US" sz="4000" b="1" dirty="0" smtClean="0">
                <a:ln w="19050">
                  <a:solidFill>
                    <a:schemeClr val="bg1"/>
                  </a:solidFill>
                </a:ln>
              </a:rPr>
              <a:t>.</a:t>
            </a:r>
            <a:endParaRPr lang="ru-RU" sz="4000" b="1" dirty="0">
              <a:ln w="19050">
                <a:solidFill>
                  <a:schemeClr val="bg1"/>
                </a:solidFill>
              </a:ln>
            </a:endParaRPr>
          </a:p>
        </p:txBody>
      </p:sp>
      <p:pic>
        <p:nvPicPr>
          <p:cNvPr id="5" name="Рисунок 4" descr="Peter-Pan22.gif"/>
          <p:cNvPicPr>
            <a:picLocks noChangeAspect="1"/>
          </p:cNvPicPr>
          <p:nvPr/>
        </p:nvPicPr>
        <p:blipFill>
          <a:blip r:embed="rId3" cstate="print"/>
          <a:stretch>
            <a:fillRect/>
          </a:stretch>
        </p:blipFill>
        <p:spPr>
          <a:xfrm>
            <a:off x="7643834" y="142852"/>
            <a:ext cx="1387618" cy="155445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688" y="142852"/>
            <a:ext cx="8644030" cy="4401205"/>
          </a:xfrm>
          <a:prstGeom prst="rect">
            <a:avLst/>
          </a:prstGeom>
          <a:noFill/>
        </p:spPr>
        <p:txBody>
          <a:bodyPr wrap="square" rtlCol="0">
            <a:spAutoFit/>
          </a:bodyPr>
          <a:lstStyle/>
          <a:p>
            <a:r>
              <a:rPr lang="en-US" sz="4000" b="1" dirty="0" smtClean="0">
                <a:ln>
                  <a:solidFill>
                    <a:schemeClr val="bg1"/>
                  </a:solidFill>
                </a:ln>
              </a:rPr>
              <a:t> Barrie wrote Peter Pan for the sons of his friends, Sylvia and Arthur Liewelyn Davies. The boys’ names were George, </a:t>
            </a:r>
          </a:p>
          <a:p>
            <a:r>
              <a:rPr lang="en-US" sz="4000" b="1" dirty="0" smtClean="0">
                <a:ln>
                  <a:solidFill>
                    <a:schemeClr val="bg1"/>
                  </a:solidFill>
                </a:ln>
              </a:rPr>
              <a:t>Jack, Peter, </a:t>
            </a:r>
          </a:p>
          <a:p>
            <a:r>
              <a:rPr lang="en-US" sz="4000" b="1" dirty="0" smtClean="0">
                <a:ln>
                  <a:solidFill>
                    <a:schemeClr val="bg1"/>
                  </a:solidFill>
                </a:ln>
              </a:rPr>
              <a:t>Michael and </a:t>
            </a:r>
          </a:p>
          <a:p>
            <a:r>
              <a:rPr lang="en-US" sz="4000" b="1" dirty="0" smtClean="0">
                <a:ln>
                  <a:solidFill>
                    <a:schemeClr val="bg1"/>
                  </a:solidFill>
                </a:ln>
              </a:rPr>
              <a:t>Nicholas.</a:t>
            </a:r>
            <a:endParaRPr lang="ru-RU" sz="4000" b="1" dirty="0">
              <a:ln>
                <a:solidFill>
                  <a:schemeClr val="bg1"/>
                </a:solidFill>
              </a:ln>
            </a:endParaRPr>
          </a:p>
        </p:txBody>
      </p:sp>
      <p:pic>
        <p:nvPicPr>
          <p:cNvPr id="3" name="Рисунок 2" descr="800px-Rugby_School_850.jpg"/>
          <p:cNvPicPr>
            <a:picLocks noChangeAspect="1"/>
          </p:cNvPicPr>
          <p:nvPr/>
        </p:nvPicPr>
        <p:blipFill>
          <a:blip r:embed="rId2">
            <a:lum contrast="20000"/>
          </a:blip>
          <a:stretch>
            <a:fillRect/>
          </a:stretch>
        </p:blipFill>
        <p:spPr>
          <a:xfrm>
            <a:off x="3357554" y="1928802"/>
            <a:ext cx="5786446" cy="4929198"/>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844" y="142852"/>
            <a:ext cx="8858312" cy="5078313"/>
          </a:xfrm>
          <a:prstGeom prst="rect">
            <a:avLst/>
          </a:prstGeom>
          <a:noFill/>
        </p:spPr>
        <p:txBody>
          <a:bodyPr wrap="square" rtlCol="0">
            <a:spAutoFit/>
          </a:bodyPr>
          <a:lstStyle/>
          <a:p>
            <a:r>
              <a:rPr lang="en-US" sz="3600" b="1" dirty="0" smtClean="0">
                <a:ln w="12700">
                  <a:solidFill>
                    <a:schemeClr val="bg1"/>
                  </a:solidFill>
                </a:ln>
              </a:rPr>
              <a:t>    Barrie met the boys when he was walking his dog, Porthos, in Kensington Gardens. He became friends with this family, and enjoyed </a:t>
            </a:r>
          </a:p>
          <a:p>
            <a:r>
              <a:rPr lang="en-US" sz="3600" b="1" dirty="0" smtClean="0">
                <a:ln w="12700">
                  <a:solidFill>
                    <a:schemeClr val="bg1"/>
                  </a:solidFill>
                </a:ln>
              </a:rPr>
              <a:t>spending time with </a:t>
            </a:r>
          </a:p>
          <a:p>
            <a:r>
              <a:rPr lang="en-US" sz="3600" b="1" dirty="0" smtClean="0">
                <a:ln w="12700">
                  <a:solidFill>
                    <a:schemeClr val="bg1"/>
                  </a:solidFill>
                </a:ln>
              </a:rPr>
              <a:t>the boys. He played</a:t>
            </a:r>
          </a:p>
          <a:p>
            <a:r>
              <a:rPr lang="en-US" sz="3600" b="1" dirty="0" smtClean="0">
                <a:ln w="12700">
                  <a:solidFill>
                    <a:schemeClr val="bg1"/>
                  </a:solidFill>
                </a:ln>
              </a:rPr>
              <a:t>games with them </a:t>
            </a:r>
          </a:p>
          <a:p>
            <a:r>
              <a:rPr lang="en-US" sz="3600" b="1" dirty="0" smtClean="0">
                <a:ln w="12700">
                  <a:solidFill>
                    <a:schemeClr val="bg1"/>
                  </a:solidFill>
                </a:ln>
              </a:rPr>
              <a:t>for hours, and often </a:t>
            </a:r>
          </a:p>
          <a:p>
            <a:r>
              <a:rPr lang="en-US" sz="3600" b="1" dirty="0" smtClean="0">
                <a:ln w="12700">
                  <a:solidFill>
                    <a:schemeClr val="bg1"/>
                  </a:solidFill>
                </a:ln>
              </a:rPr>
              <a:t>told them stories.</a:t>
            </a:r>
            <a:endParaRPr lang="ru-RU" sz="3600" b="1" dirty="0">
              <a:ln w="12700">
                <a:solidFill>
                  <a:schemeClr val="bg1"/>
                </a:solidFill>
              </a:ln>
            </a:endParaRPr>
          </a:p>
        </p:txBody>
      </p:sp>
      <p:pic>
        <p:nvPicPr>
          <p:cNvPr id="3" name="Рисунок 2" descr="800px-Tom_Quad,_Christ_Church_2004-01-21.jpg"/>
          <p:cNvPicPr>
            <a:picLocks noChangeAspect="1"/>
          </p:cNvPicPr>
          <p:nvPr/>
        </p:nvPicPr>
        <p:blipFill>
          <a:blip r:embed="rId2">
            <a:lum contrast="30000"/>
          </a:blip>
          <a:stretch>
            <a:fillRect/>
          </a:stretch>
        </p:blipFill>
        <p:spPr>
          <a:xfrm>
            <a:off x="4857752" y="1784211"/>
            <a:ext cx="4154935" cy="507378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39" presetClass="entr" presetSubtype="0" accel="10000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15"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16"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7"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436px-Hall_of_Christ_Church_College.jpg"/>
          <p:cNvPicPr>
            <a:picLocks noChangeAspect="1"/>
          </p:cNvPicPr>
          <p:nvPr/>
        </p:nvPicPr>
        <p:blipFill>
          <a:blip r:embed="rId2"/>
          <a:stretch>
            <a:fillRect/>
          </a:stretch>
        </p:blipFill>
        <p:spPr>
          <a:xfrm>
            <a:off x="1714481" y="-285776"/>
            <a:ext cx="5214974" cy="4480770"/>
          </a:xfrm>
          <a:prstGeom prst="ellipse">
            <a:avLst/>
          </a:prstGeom>
          <a:ln>
            <a:noFill/>
          </a:ln>
          <a:effectLst>
            <a:softEdge rad="635000"/>
          </a:effectLst>
        </p:spPr>
      </p:pic>
      <p:sp>
        <p:nvSpPr>
          <p:cNvPr id="2" name="TextBox 1"/>
          <p:cNvSpPr txBox="1"/>
          <p:nvPr/>
        </p:nvSpPr>
        <p:spPr>
          <a:xfrm>
            <a:off x="0" y="3072348"/>
            <a:ext cx="8858312" cy="3785652"/>
          </a:xfrm>
          <a:prstGeom prst="rect">
            <a:avLst/>
          </a:prstGeom>
          <a:noFill/>
        </p:spPr>
        <p:txBody>
          <a:bodyPr wrap="square" rtlCol="0">
            <a:spAutoFit/>
          </a:bodyPr>
          <a:lstStyle/>
          <a:p>
            <a:r>
              <a:rPr lang="en-US" sz="3600" b="1" dirty="0" smtClean="0">
                <a:ln w="12700">
                  <a:solidFill>
                    <a:schemeClr val="bg1"/>
                  </a:solidFill>
                </a:ln>
              </a:rPr>
              <a:t>   </a:t>
            </a:r>
            <a:r>
              <a:rPr lang="en-US" sz="4000" b="1" dirty="0" smtClean="0">
                <a:ln w="19050">
                  <a:solidFill>
                    <a:schemeClr val="bg1"/>
                  </a:solidFill>
                </a:ln>
              </a:rPr>
              <a:t>One of these stories was about a character called Peter Pan. Peter </a:t>
            </a:r>
          </a:p>
          <a:p>
            <a:r>
              <a:rPr lang="en-US" sz="4000" b="1" dirty="0" smtClean="0">
                <a:ln w="19050">
                  <a:solidFill>
                    <a:schemeClr val="bg1"/>
                  </a:solidFill>
                </a:ln>
              </a:rPr>
              <a:t> Pan  was a fairy tale, but there was also some truth in it. Like Peter Pan,         Barrie was a boy who refused to grow up.</a:t>
            </a:r>
            <a:endParaRPr lang="ru-RU" sz="4000" b="1" dirty="0">
              <a:ln w="19050">
                <a:solidFill>
                  <a:schemeClr val="bg1"/>
                </a:solidFill>
              </a:l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0" fill="hold"/>
                                        <p:tgtEl>
                                          <p:spTgt spid="3"/>
                                        </p:tgtEl>
                                        <p:attrNameLst>
                                          <p:attrName>ppt_x</p:attrName>
                                        </p:attrNameLst>
                                      </p:cBhvr>
                                      <p:tavLst>
                                        <p:tav tm="0">
                                          <p:val>
                                            <p:strVal val="#ppt_x"/>
                                          </p:val>
                                        </p:tav>
                                        <p:tav tm="100000">
                                          <p:val>
                                            <p:strVal val="#ppt_x"/>
                                          </p:val>
                                        </p:tav>
                                      </p:tavLst>
                                    </p:anim>
                                    <p:anim calcmode="lin" valueType="num">
                                      <p:cBhvr additive="base">
                                        <p:cTn id="14" dur="5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844" y="214290"/>
            <a:ext cx="8858312" cy="2862322"/>
          </a:xfrm>
          <a:prstGeom prst="rect">
            <a:avLst/>
          </a:prstGeom>
          <a:noFill/>
        </p:spPr>
        <p:txBody>
          <a:bodyPr wrap="square" rtlCol="0">
            <a:spAutoFit/>
          </a:bodyPr>
          <a:lstStyle/>
          <a:p>
            <a:r>
              <a:rPr lang="en-US" sz="3200" b="1" dirty="0" smtClean="0">
                <a:ln w="12700">
                  <a:solidFill>
                    <a:schemeClr val="bg1"/>
                  </a:solidFill>
                </a:ln>
              </a:rPr>
              <a:t>   </a:t>
            </a:r>
            <a:r>
              <a:rPr lang="en-US" sz="3600" b="1" dirty="0" smtClean="0">
                <a:ln w="12700">
                  <a:solidFill>
                    <a:schemeClr val="bg1"/>
                  </a:solidFill>
                </a:ln>
              </a:rPr>
              <a:t>The character’s name comes from two sources: Peter Llewelyn Davies, and Pan, the naughty</a:t>
            </a:r>
          </a:p>
          <a:p>
            <a:r>
              <a:rPr lang="en-US" sz="3600" b="1" dirty="0" smtClean="0">
                <a:ln w="12700">
                  <a:solidFill>
                    <a:schemeClr val="bg1"/>
                  </a:solidFill>
                </a:ln>
              </a:rPr>
              <a:t> Greek god of </a:t>
            </a:r>
          </a:p>
          <a:p>
            <a:r>
              <a:rPr lang="en-US" sz="3600" b="1" dirty="0" smtClean="0">
                <a:ln w="12700">
                  <a:solidFill>
                    <a:schemeClr val="bg1"/>
                  </a:solidFill>
                </a:ln>
              </a:rPr>
              <a:t>the woodlands.</a:t>
            </a:r>
            <a:endParaRPr lang="ru-RU" sz="3600" b="1" dirty="0">
              <a:ln w="12700">
                <a:solidFill>
                  <a:schemeClr val="bg1"/>
                </a:solidFill>
              </a:ln>
            </a:endParaRPr>
          </a:p>
        </p:txBody>
      </p:sp>
      <p:pic>
        <p:nvPicPr>
          <p:cNvPr id="3" name="Рисунок 2" descr="Alice_Liddell_with_sisters.jpg"/>
          <p:cNvPicPr>
            <a:picLocks noChangeAspect="1"/>
          </p:cNvPicPr>
          <p:nvPr/>
        </p:nvPicPr>
        <p:blipFill>
          <a:blip r:embed="rId2">
            <a:lum contrast="30000"/>
          </a:blip>
          <a:stretch>
            <a:fillRect/>
          </a:stretch>
        </p:blipFill>
        <p:spPr>
          <a:xfrm>
            <a:off x="4714876" y="1285860"/>
            <a:ext cx="4429124" cy="5572140"/>
          </a:xfrm>
          <a:prstGeom prst="rect">
            <a:avLst/>
          </a:prstGeom>
          <a:ln>
            <a:noFill/>
          </a:ln>
          <a:effectLst>
            <a:softEdge rad="317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1" presetClass="entr" presetSubtype="4"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heel(4)">
                                      <p:cBhvr>
                                        <p:cTn id="15"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515</TotalTime>
  <Words>577</Words>
  <Application>Microsoft Office PowerPoint</Application>
  <PresentationFormat>Экран (4:3)</PresentationFormat>
  <Paragraphs>66</Paragraphs>
  <Slides>20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Яркая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1</cp:lastModifiedBy>
  <cp:revision>81</cp:revision>
  <dcterms:created xsi:type="dcterms:W3CDTF">2011-11-03T17:14:47Z</dcterms:created>
  <dcterms:modified xsi:type="dcterms:W3CDTF">2012-05-20T19:48:53Z</dcterms:modified>
</cp:coreProperties>
</file>