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0" r:id="rId2"/>
    <p:sldId id="265" r:id="rId3"/>
    <p:sldId id="267" r:id="rId4"/>
    <p:sldId id="268" r:id="rId5"/>
    <p:sldId id="270" r:id="rId6"/>
    <p:sldId id="271" r:id="rId7"/>
    <p:sldId id="272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9C395A4-D7A7-4394-A4E4-D44AFEB9CD67}" type="datetimeFigureOut">
              <a:rPr lang="ru-RU" smtClean="0"/>
              <a:pPr/>
              <a:t>05.09.2011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DDFA06-F1C6-461D-B3BA-F6EA722E60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Презентация на тему : </a:t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 Великий русский ученый Дмитрий Иванович Менделеев»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524000"/>
            <a:ext cx="3384376" cy="413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5365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Работу выполнил  студент первого курса  171группы Красноармейского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Автомобилестроительного колледжа:  Криворучко А.И.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19864"/>
          </a:xfrm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Детство Д. И. Менделеева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5122912" cy="4526280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      Дмитрий </a:t>
            </a:r>
            <a:r>
              <a:rPr lang="ru-RU" sz="2200" dirty="0" smtClean="0">
                <a:solidFill>
                  <a:schemeClr val="bg1"/>
                </a:solidFill>
              </a:rPr>
              <a:t>Иванович Менделеев родился 27 января  1834 года в Тобольске в семье Ивана Павловича Менделеева (1783—-1847), в то время занимавшего должность директора </a:t>
            </a:r>
            <a:r>
              <a:rPr lang="ru-RU" sz="2200" dirty="0" err="1" smtClean="0">
                <a:solidFill>
                  <a:schemeClr val="bg1"/>
                </a:solidFill>
              </a:rPr>
              <a:t>Тобольской</a:t>
            </a:r>
            <a:r>
              <a:rPr lang="ru-RU" sz="2200" dirty="0" smtClean="0">
                <a:solidFill>
                  <a:schemeClr val="bg1"/>
                </a:solidFill>
              </a:rPr>
              <a:t> гимназии и училищ </a:t>
            </a:r>
            <a:r>
              <a:rPr lang="ru-RU" sz="2200" dirty="0" err="1" smtClean="0">
                <a:solidFill>
                  <a:schemeClr val="bg1"/>
                </a:solidFill>
              </a:rPr>
              <a:t>Тобольского</a:t>
            </a:r>
            <a:r>
              <a:rPr lang="ru-RU" sz="2200" dirty="0" smtClean="0">
                <a:solidFill>
                  <a:schemeClr val="bg1"/>
                </a:solidFill>
              </a:rPr>
              <a:t> округа. Дмитрий был в семье последним, семнадцатым </a:t>
            </a:r>
            <a:r>
              <a:rPr lang="ru-RU" sz="2200" dirty="0" smtClean="0">
                <a:solidFill>
                  <a:schemeClr val="bg1"/>
                </a:solidFill>
              </a:rPr>
              <a:t>ребёнком.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 smtClean="0">
                <a:solidFill>
                  <a:schemeClr val="bg1"/>
                </a:solidFill>
              </a:rPr>
              <a:t>Митя рано </a:t>
            </a:r>
            <a:r>
              <a:rPr lang="ru-RU" sz="2200" dirty="0" smtClean="0">
                <a:solidFill>
                  <a:schemeClr val="bg1"/>
                </a:solidFill>
              </a:rPr>
              <a:t>выучился читать - в четыре года - и жадно поглощал книги из библиотеки отца</a:t>
            </a:r>
            <a:r>
              <a:rPr lang="ru-RU" sz="2200" dirty="0" smtClean="0">
                <a:solidFill>
                  <a:schemeClr val="bg1"/>
                </a:solidFill>
              </a:rPr>
              <a:t>.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 err="1" smtClean="0">
                <a:solidFill>
                  <a:schemeClr val="bg1"/>
                </a:solidFill>
              </a:rPr>
              <a:t>Оторываясь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 smtClean="0">
                <a:solidFill>
                  <a:schemeClr val="bg1"/>
                </a:solidFill>
              </a:rPr>
              <a:t>от чтения, мальчик бежал в лес наблюдать за жизнью зверей и птиц. Или приходил на стекольный завод и </a:t>
            </a:r>
            <a:r>
              <a:rPr lang="ru-RU" sz="2200" dirty="0" smtClean="0">
                <a:solidFill>
                  <a:schemeClr val="bg1"/>
                </a:solidFill>
              </a:rPr>
              <a:t>заворожено </a:t>
            </a:r>
            <a:r>
              <a:rPr lang="ru-RU" sz="2200" dirty="0" smtClean="0">
                <a:solidFill>
                  <a:schemeClr val="bg1"/>
                </a:solidFill>
              </a:rPr>
              <a:t>смотрел, как струя расплавленного стекла превращается в чашки и графины. Может быть, именно тогда он и увлёкся химией - наукой о чудесных превращениях веществ</a:t>
            </a:r>
            <a:r>
              <a:rPr lang="ru-RU" sz="2000" dirty="0" smtClean="0"/>
              <a:t>.</a:t>
            </a:r>
          </a:p>
          <a:p>
            <a:pPr algn="just">
              <a:buNone/>
            </a:pPr>
            <a:endParaRPr lang="ru-RU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Виктор\Desktop\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700808"/>
            <a:ext cx="2664295" cy="40324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0152" y="5733256"/>
            <a:ext cx="2664296" cy="369332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Отец Д.И. Менделеева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Образование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645920"/>
            <a:ext cx="5122912" cy="459139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bg1"/>
                </a:solidFill>
              </a:rPr>
              <a:t>В 1841 Дмитрий Иванович  поступил в </a:t>
            </a:r>
            <a:r>
              <a:rPr lang="ru-RU" sz="1600" dirty="0" err="1" smtClean="0">
                <a:solidFill>
                  <a:schemeClr val="bg1"/>
                </a:solidFill>
              </a:rPr>
              <a:t>Тобольскую</a:t>
            </a:r>
            <a:r>
              <a:rPr lang="ru-RU" sz="1600" dirty="0" smtClean="0">
                <a:solidFill>
                  <a:schemeClr val="bg1"/>
                </a:solidFill>
              </a:rPr>
              <a:t> гимназию. Успехами Дмитрий блистал только в первых классах гимназии. Потом учёба перестала его увлекать, и он хорошо учился только по тем предметам, которые ему нравились и легко давались - математике, физике, истории и литературе. В 1849 пытался поступить в Московский университет. Весной 1850 Мария Дмитриевна привезла Митю в Петербург. Но в Петербурге действовали те же правила, что и в Москве: лица, окончившие гимназию, могли поступать только в университет того учебного округа,  где находилась гимназия. Благоприятную почву для развития своих способностей Менделеев нашёл только в Главном Педагогическом институте. Здесь он встретил выдающихся учителей, умевших заронить в души своих слушателей глубокий интерес к науке.</a:t>
            </a:r>
          </a:p>
          <a:p>
            <a:endParaRPr lang="ru-RU" sz="1600" dirty="0"/>
          </a:p>
        </p:txBody>
      </p:sp>
      <p:pic>
        <p:nvPicPr>
          <p:cNvPr id="2050" name="Picture 2" descr="F:\Менделеев\p17_gimnas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32856"/>
            <a:ext cx="3322712" cy="28865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5157192"/>
            <a:ext cx="331236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Тобольская</a:t>
            </a:r>
            <a:r>
              <a:rPr lang="ru-RU" dirty="0" smtClean="0">
                <a:solidFill>
                  <a:schemeClr val="bg1"/>
                </a:solidFill>
              </a:rPr>
              <a:t> гимназия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  <a:latin typeface="Georgia" pitchFamily="18" charset="0"/>
              </a:rPr>
              <a:t>Подъём на научный олимп</a:t>
            </a:r>
            <a:endParaRPr lang="ru-RU" i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879107"/>
          </a:xfrm>
          <a:solidFill>
            <a:srgbClr val="FFC000"/>
          </a:solidFill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В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1861 Менделеев возвращается в Санкт-Петербург, где возобновляет чтение лекций по органической химии в университете и издает замечательный по тому времени учебник: «Органическая химия» В 1864 Менделеев был избран профессором Петербургского технологического института. С этим периодом времени совпадает наиболее полный расцвет научного творчества и педагогической деятельности Менделеева. Он открывает периодический закон (1869) и излагает его в ряде мемуаров, выпускает «Основы химии» (1869-71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Менделеев не только первый точно формулировал этот закон и представил содержание его в виде таблицы, которая стала классической, но и всесторонне обосновал его, показал его огромное научное значение. Другие научные работы Менделеева были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совершенно достаточны для того, чтобы обеспечить ему почетное имя в науке.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Научно-практическая деятельность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3074" name="Picture 2" descr="F:\Менделеев\img234830_3-3_Vesyi_dlya_vzveshivaniya_gazopoobnyih_veschest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2724896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 descr="C:\Users\Виктор\Desktop\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284984"/>
            <a:ext cx="2232248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9" name="Picture 7" descr="C:\Users\Виктор\Desktop\п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556792"/>
            <a:ext cx="2975992" cy="22691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51520" y="4221088"/>
            <a:ext cx="2664295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Весы для взвешивания газообразных веществ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6136" y="4077072"/>
            <a:ext cx="2952328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1887г. Поднимается на воздушном шаре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 flipV="1">
            <a:off x="3347863" y="2492895"/>
            <a:ext cx="2088232" cy="646331"/>
          </a:xfrm>
          <a:prstGeom prst="rect">
            <a:avLst/>
          </a:prstGeom>
          <a:solidFill>
            <a:srgbClr val="FF0000"/>
          </a:solidFill>
        </p:spPr>
        <p:txBody>
          <a:bodyPr vert="horz"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Менделеев в лаборатории </a:t>
            </a:r>
          </a:p>
        </p:txBody>
      </p:sp>
    </p:spTree>
  </p:cSld>
  <p:clrMapOvr>
    <a:masterClrMapping/>
  </p:clrMapOvr>
  <p:transition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dirty="0" smtClean="0"/>
              <a:t>Чемоданных дел мастер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Было </a:t>
            </a:r>
            <a:r>
              <a:rPr lang="ru-RU" dirty="0" smtClean="0"/>
              <a:t>у Менделеева и неожиданное увлечение - он изготавливал чемоданы и рамки для портретов. Материалы закупал в Гостином дворе. Однажды, выбирая в лавке нужный </a:t>
            </a:r>
            <a:r>
              <a:rPr lang="ru-RU" dirty="0" smtClean="0"/>
              <a:t>товар</a:t>
            </a:r>
            <a:r>
              <a:rPr lang="ru-RU" dirty="0" smtClean="0"/>
              <a:t>, Дмитрий Иванович услышал за спиной вопрос одного из покупателей, который </a:t>
            </a:r>
            <a:r>
              <a:rPr lang="ru-RU" dirty="0" smtClean="0"/>
              <a:t>поинтересовался</a:t>
            </a:r>
            <a:r>
              <a:rPr lang="ru-RU" dirty="0" smtClean="0"/>
              <a:t>: «Кто этот почтенный господин?» «Таких людей знать надо, </a:t>
            </a:r>
            <a:r>
              <a:rPr lang="ru-RU" dirty="0" smtClean="0"/>
              <a:t>- </a:t>
            </a:r>
            <a:r>
              <a:rPr lang="ru-RU" dirty="0" smtClean="0"/>
              <a:t>с уважением в </a:t>
            </a:r>
            <a:r>
              <a:rPr lang="ru-RU" dirty="0" smtClean="0"/>
              <a:t>голосе </a:t>
            </a:r>
            <a:r>
              <a:rPr lang="ru-RU" dirty="0" smtClean="0"/>
              <a:t>ответил приказчик. </a:t>
            </a:r>
            <a:r>
              <a:rPr lang="ru-RU" dirty="0" smtClean="0"/>
              <a:t>- </a:t>
            </a:r>
            <a:r>
              <a:rPr lang="ru-RU" dirty="0" smtClean="0"/>
              <a:t>Это же чемоданных дел мастер Менделеев!» </a:t>
            </a:r>
          </a:p>
          <a:p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  <a:solidFill>
            <a:schemeClr val="accent3">
              <a:lumMod val="60000"/>
              <a:lumOff val="40000"/>
            </a:schemeClr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Последние годы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690864" cy="480741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bg1"/>
                </a:solidFill>
              </a:rPr>
              <a:t>В последние годы Менделеев, как и его отец, страдал глазной болезнью и на время даже ослеп. Деловые бумаги ему зачитывали вслух, распоряжения он диктовал секретарю, а дома вслепую продолжал клеить чемоданы. Катаракту удалили, зрение вернулось, но </a:t>
            </a:r>
            <a:r>
              <a:rPr lang="ru-RU" sz="1600" dirty="0" smtClean="0">
                <a:solidFill>
                  <a:schemeClr val="bg1"/>
                </a:solidFill>
              </a:rPr>
              <a:t>здоровье </a:t>
            </a:r>
            <a:r>
              <a:rPr lang="ru-RU" sz="1600" dirty="0" smtClean="0">
                <a:solidFill>
                  <a:schemeClr val="bg1"/>
                </a:solidFill>
              </a:rPr>
              <a:t>было уже подорвано. </a:t>
            </a:r>
          </a:p>
          <a:p>
            <a:pPr algn="just"/>
            <a:r>
              <a:rPr lang="ru-RU" sz="1600" dirty="0" smtClean="0">
                <a:solidFill>
                  <a:schemeClr val="bg1"/>
                </a:solidFill>
              </a:rPr>
              <a:t>Менделеев скончался 20 января 1907 от воспаления лёгких. Его похороны, принятые на счёт государства, были настоящим национальным трауром. Отделение химии Русского Физико-Химического Общества учредило в честь Менделеева две премии за лучшие работы по химии. Библиотека Менделеева, вместе с обстановкой его кабинета, приобретена Петроградским университетом и хранится в особом помещении, когда-то составлявшем часть его квартиры. </a:t>
            </a:r>
          </a:p>
          <a:p>
            <a:endParaRPr lang="ru-RU" sz="1600" dirty="0"/>
          </a:p>
        </p:txBody>
      </p:sp>
      <p:pic>
        <p:nvPicPr>
          <p:cNvPr id="4098" name="Picture 2" descr="C:\Users\Виктор\Desktop\оо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628800"/>
            <a:ext cx="3528392" cy="4824535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Память о великом русском ученом Д.И. Менделееве</a:t>
            </a:r>
            <a:r>
              <a:rPr lang="ru-RU" dirty="0" smtClean="0">
                <a:solidFill>
                  <a:srgbClr val="FFFF00"/>
                </a:solidFill>
              </a:rPr>
              <a:t>.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Виктор\Desktop\дж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4176464" cy="2304256"/>
          </a:xfrm>
          <a:prstGeom prst="rect">
            <a:avLst/>
          </a:prstGeom>
          <a:noFill/>
        </p:spPr>
      </p:pic>
      <p:pic>
        <p:nvPicPr>
          <p:cNvPr id="5124" name="Picture 4" descr="C:\Users\Виктор\Desktop\т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05064"/>
            <a:ext cx="4176464" cy="2268253"/>
          </a:xfrm>
          <a:prstGeom prst="rect">
            <a:avLst/>
          </a:prstGeom>
          <a:noFill/>
        </p:spPr>
      </p:pic>
      <p:pic>
        <p:nvPicPr>
          <p:cNvPr id="5125" name="Picture 5" descr="C:\Users\Виктор\Desktop\ь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556792"/>
            <a:ext cx="4104456" cy="2502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1" y="3717032"/>
            <a:ext cx="4176463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Музей-архив. Комната Менделеева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6237312"/>
            <a:ext cx="4176464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Могила Д.И. Менделеева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5126" name="Picture 6" descr="C:\Users\Виктор\Desktop\яч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005064"/>
            <a:ext cx="4104456" cy="226063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16016" y="6237312"/>
            <a:ext cx="4104456" cy="33855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Институт метрологии им. Менделеева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837290"/>
            <a:ext cx="7704856" cy="4247317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 anchor="ctr">
            <a:spAutoFit/>
          </a:bodyPr>
          <a:lstStyle/>
          <a:p>
            <a:pPr algn="ctr"/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194</TotalTime>
  <Words>595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Презентация на тему :  « Великий русский ученый Дмитрий Иванович Менделеев»</vt:lpstr>
      <vt:lpstr>Детство Д. И. Менделеева</vt:lpstr>
      <vt:lpstr>Образование</vt:lpstr>
      <vt:lpstr>Подъём на научный олимп</vt:lpstr>
      <vt:lpstr>Научно-практическая деятельность</vt:lpstr>
      <vt:lpstr>Чемоданных дел мастер</vt:lpstr>
      <vt:lpstr>Последние годы</vt:lpstr>
      <vt:lpstr>Память о великом русском ученом Д.И. Менделееве.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:  « Великий русский ученый Дмитрий Иванович Менделеев»</dc:title>
  <dc:creator>Виктор</dc:creator>
  <cp:lastModifiedBy>Виктор</cp:lastModifiedBy>
  <cp:revision>33</cp:revision>
  <dcterms:created xsi:type="dcterms:W3CDTF">2011-09-05T16:17:54Z</dcterms:created>
  <dcterms:modified xsi:type="dcterms:W3CDTF">2011-09-05T19:35:40Z</dcterms:modified>
</cp:coreProperties>
</file>