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64" r:id="rId4"/>
    <p:sldId id="259" r:id="rId5"/>
    <p:sldId id="261" r:id="rId6"/>
    <p:sldId id="270" r:id="rId7"/>
    <p:sldId id="265" r:id="rId8"/>
    <p:sldId id="262" r:id="rId9"/>
    <p:sldId id="263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66" r:id="rId22"/>
    <p:sldId id="267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C9E3B-465F-404F-9632-E466F9ABC4C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6812F-65D9-463C-9C77-954FB32B0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62D70-34E8-4398-83C2-F65C4930B64B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3529F-ED7B-452E-ADF1-301E899E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DFE9C8-2D17-4150-9D4B-D91A099FA24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16DA1B2-CCAE-4568-97F9-8A2528AE6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6801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Презентация опыта работы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722376" y="3714752"/>
            <a:ext cx="7772400" cy="214314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учителя – логопеда государственного бюджетного  дошкольного образовательного учреждения детский сад № 19 Красногвардейского района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Санкт-Петербурга</a:t>
            </a:r>
          </a:p>
          <a:p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Барковской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Любови Евгеньевны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071678"/>
            <a:ext cx="8183880" cy="1643074"/>
          </a:xfrm>
        </p:spPr>
        <p:txBody>
          <a:bodyPr/>
          <a:lstStyle/>
          <a:p>
            <a:pPr algn="r"/>
            <a:r>
              <a:rPr lang="ru-RU" dirty="0" smtClean="0"/>
              <a:t>Фонематические</a:t>
            </a:r>
            <a:br>
              <a:rPr lang="ru-RU" dirty="0" smtClean="0"/>
            </a:br>
            <a:r>
              <a:rPr lang="ru-RU" dirty="0" smtClean="0"/>
              <a:t> процессы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</a:rPr>
              <a:t>Определение наличия/отсутствия звука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Подбор предметов на заданный звук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Определение первого/последнего звука в слове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Определение количества слогов в слове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Формирование звукобуквенного синтеза.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Определение наличия/отсутствия звука в слове</a:t>
            </a:r>
            <a:endParaRPr lang="ru-RU" sz="2400" dirty="0"/>
          </a:p>
        </p:txBody>
      </p:sp>
      <p:pic>
        <p:nvPicPr>
          <p:cNvPr id="7" name="Содержимое 6" descr="IMG_784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592461"/>
            <a:ext cx="3932238" cy="2949178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IMG_785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2214554"/>
            <a:ext cx="3673502" cy="3143272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Звукобуквенный синтез</a:t>
            </a:r>
            <a:endParaRPr lang="ru-RU" dirty="0"/>
          </a:p>
        </p:txBody>
      </p:sp>
      <p:pic>
        <p:nvPicPr>
          <p:cNvPr id="5" name="Содержимое 4" descr="IMG_784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285860"/>
            <a:ext cx="3932238" cy="2928958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Содержимое 8" descr="IMG_78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1857364"/>
            <a:ext cx="3930650" cy="3143272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IMG_784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428605"/>
            <a:ext cx="3932238" cy="1643073"/>
          </a:xfrm>
        </p:spPr>
      </p:pic>
      <p:pic>
        <p:nvPicPr>
          <p:cNvPr id="13" name="Содержимое 12" descr="IMG_784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428604"/>
            <a:ext cx="4002088" cy="1643074"/>
          </a:xfrm>
        </p:spPr>
      </p:pic>
      <p:pic>
        <p:nvPicPr>
          <p:cNvPr id="14" name="Рисунок 13" descr="IMG_78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2143116"/>
            <a:ext cx="3929090" cy="1428760"/>
          </a:xfrm>
          <a:prstGeom prst="rect">
            <a:avLst/>
          </a:prstGeom>
        </p:spPr>
      </p:pic>
      <p:pic>
        <p:nvPicPr>
          <p:cNvPr id="15" name="Рисунок 14" descr="IMG_784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2143116"/>
            <a:ext cx="4000528" cy="1428760"/>
          </a:xfrm>
          <a:prstGeom prst="rect">
            <a:avLst/>
          </a:prstGeom>
        </p:spPr>
      </p:pic>
      <p:pic>
        <p:nvPicPr>
          <p:cNvPr id="16" name="Рисунок 15" descr="IMG_785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3714752"/>
            <a:ext cx="3929090" cy="1571636"/>
          </a:xfrm>
          <a:prstGeom prst="rect">
            <a:avLst/>
          </a:prstGeom>
        </p:spPr>
      </p:pic>
      <p:pic>
        <p:nvPicPr>
          <p:cNvPr id="17" name="Рисунок 16" descr="IMG_785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643438" y="3714752"/>
            <a:ext cx="4000528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1500174"/>
            <a:ext cx="8183880" cy="2214578"/>
          </a:xfrm>
        </p:spPr>
        <p:txBody>
          <a:bodyPr/>
          <a:lstStyle/>
          <a:p>
            <a:pPr algn="r"/>
            <a:r>
              <a:rPr lang="ru-RU" dirty="0" err="1" smtClean="0"/>
              <a:t>Лексико-граматический</a:t>
            </a:r>
            <a:r>
              <a:rPr lang="ru-RU" dirty="0" smtClean="0"/>
              <a:t> строй речи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Активизация словарного запаса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Закрепление лексических тем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Согласование существительных с прилагательными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Согласование существительных с глаголами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Согласование существительных с числительными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0006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Активизация словаря, работа по лексическим темам</a:t>
            </a:r>
            <a:endParaRPr lang="ru-RU" sz="2000" dirty="0"/>
          </a:p>
        </p:txBody>
      </p:sp>
      <p:pic>
        <p:nvPicPr>
          <p:cNvPr id="7" name="Содержимое 6" descr="IMG_78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714612" y="3571876"/>
            <a:ext cx="3929090" cy="2286016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IMG_79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071546"/>
            <a:ext cx="3930650" cy="2357454"/>
          </a:xfrm>
          <a:prstGeom prst="round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79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071546"/>
            <a:ext cx="4286280" cy="2357454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0006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Согласование  существительных с числительными</a:t>
            </a:r>
            <a:endParaRPr lang="ru-RU" sz="2000" dirty="0"/>
          </a:p>
        </p:txBody>
      </p:sp>
      <p:pic>
        <p:nvPicPr>
          <p:cNvPr id="5" name="Содержимое 4" descr="IMG_783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83853" y="1214422"/>
            <a:ext cx="2993231" cy="4071966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783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24859" y="1214422"/>
            <a:ext cx="2993231" cy="4071966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1857364"/>
            <a:ext cx="8183880" cy="1428760"/>
          </a:xfrm>
        </p:spPr>
        <p:txBody>
          <a:bodyPr/>
          <a:lstStyle/>
          <a:p>
            <a:pPr algn="r"/>
            <a:r>
              <a:rPr lang="ru-RU" dirty="0" smtClean="0"/>
              <a:t>Связная речь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26803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Использование сухого бассейна в коррекционной работе на группе НПОЗ массового детского сада  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1"/>
              </a:solidFill>
            </a:endParaRPr>
          </a:p>
          <a:p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</a:rPr>
              <a:t>Составление предложений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Составление текстов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Составление рассказа</a:t>
            </a:r>
            <a:endParaRPr lang="ru-RU" dirty="0"/>
          </a:p>
        </p:txBody>
      </p:sp>
      <p:pic>
        <p:nvPicPr>
          <p:cNvPr id="5" name="Содержимое 4" descr="IMG_782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214422"/>
            <a:ext cx="3857652" cy="2857521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782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2357430"/>
            <a:ext cx="3930650" cy="2857520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«День рождения»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142984"/>
            <a:ext cx="8183880" cy="3575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Таисия Т. 5 лет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Жил Петрушка. У него был День рождения. Он пригласил </a:t>
            </a:r>
            <a:r>
              <a:rPr lang="ru-RU" sz="2400" dirty="0" err="1" smtClean="0">
                <a:solidFill>
                  <a:schemeClr val="accent2"/>
                </a:solidFill>
              </a:rPr>
              <a:t>Чебурашку</a:t>
            </a:r>
            <a:r>
              <a:rPr lang="ru-RU" sz="2400" dirty="0" smtClean="0">
                <a:solidFill>
                  <a:schemeClr val="accent2"/>
                </a:solidFill>
              </a:rPr>
              <a:t> и крокодила Гену в гости. </a:t>
            </a:r>
            <a:r>
              <a:rPr lang="ru-RU" sz="2400" dirty="0" err="1" smtClean="0">
                <a:solidFill>
                  <a:schemeClr val="accent2"/>
                </a:solidFill>
              </a:rPr>
              <a:t>Чебурашка</a:t>
            </a:r>
            <a:r>
              <a:rPr lang="ru-RU" sz="2400" dirty="0" smtClean="0">
                <a:solidFill>
                  <a:schemeClr val="accent2"/>
                </a:solidFill>
              </a:rPr>
              <a:t> причесался расческой. Гена взял скрипку, а </a:t>
            </a:r>
            <a:r>
              <a:rPr lang="ru-RU" sz="2400" dirty="0" err="1" smtClean="0">
                <a:solidFill>
                  <a:schemeClr val="accent2"/>
                </a:solidFill>
              </a:rPr>
              <a:t>Чебурашка</a:t>
            </a:r>
            <a:r>
              <a:rPr lang="ru-RU" sz="2400" dirty="0" smtClean="0">
                <a:solidFill>
                  <a:schemeClr val="accent2"/>
                </a:solidFill>
              </a:rPr>
              <a:t> мандарин. Они пошли в гости к Петрушке. Он встречал их и играл на гармошке. </a:t>
            </a:r>
            <a:r>
              <a:rPr lang="ru-RU" sz="2400" dirty="0" err="1" smtClean="0">
                <a:solidFill>
                  <a:schemeClr val="accent2"/>
                </a:solidFill>
              </a:rPr>
              <a:t>Чебурашка</a:t>
            </a:r>
            <a:r>
              <a:rPr lang="ru-RU" sz="2400" dirty="0" smtClean="0">
                <a:solidFill>
                  <a:schemeClr val="accent2"/>
                </a:solidFill>
              </a:rPr>
              <a:t> подарил ему мандарин. Гена стал играть на скрипке, а Петрушка на гармошке. У них был концерт. 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143008"/>
          </a:xfrm>
        </p:spPr>
        <p:txBody>
          <a:bodyPr>
            <a:noAutofit/>
          </a:bodyPr>
          <a:lstStyle/>
          <a:p>
            <a:pPr algn="r"/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внимание !</a:t>
            </a:r>
            <a:endParaRPr lang="ru-RU" dirty="0"/>
          </a:p>
        </p:txBody>
      </p:sp>
      <p:pic>
        <p:nvPicPr>
          <p:cNvPr id="4" name="Содержимое 3" descr="IMG_78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428604"/>
            <a:ext cx="2357454" cy="3000395"/>
          </a:xfrm>
        </p:spPr>
      </p:pic>
      <p:pic>
        <p:nvPicPr>
          <p:cNvPr id="5" name="Рисунок 4" descr="IMG_78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714752"/>
            <a:ext cx="2428892" cy="2214578"/>
          </a:xfrm>
          <a:prstGeom prst="rect">
            <a:avLst/>
          </a:prstGeom>
        </p:spPr>
      </p:pic>
      <p:pic>
        <p:nvPicPr>
          <p:cNvPr id="6" name="Рисунок 5" descr="IMG_78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2571744"/>
            <a:ext cx="2500330" cy="3357586"/>
          </a:xfrm>
          <a:prstGeom prst="rect">
            <a:avLst/>
          </a:prstGeom>
        </p:spPr>
      </p:pic>
      <p:pic>
        <p:nvPicPr>
          <p:cNvPr id="7" name="Рисунок 6" descr="IMG_78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43240" y="1643050"/>
            <a:ext cx="2286016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78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Основные направления работы.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1"/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 algn="just"/>
            <a:r>
              <a:rPr lang="ru-RU" dirty="0" smtClean="0">
                <a:solidFill>
                  <a:schemeClr val="accent2"/>
                </a:solidFill>
              </a:rPr>
              <a:t>Коррекция звукопроизношения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Совершенствование  фонематических процессов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Совершенствование лексико-грамматического строя речи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Развитие связной речи </a:t>
            </a:r>
          </a:p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endParaRPr lang="ru-RU" dirty="0" smtClean="0">
              <a:solidFill>
                <a:schemeClr val="accent1"/>
              </a:solidFill>
            </a:endParaRPr>
          </a:p>
          <a:p>
            <a:pPr algn="just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264320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Коррекция звукопроизношения.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</a:rPr>
              <a:t>Автоматизация звуков на уровне слова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Автоматизация звуков во фразе и предложении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Автоматизация звуков в самостоятельной речи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78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61033" y="428604"/>
            <a:ext cx="3964809" cy="5572164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словах</a:t>
            </a:r>
            <a:endParaRPr lang="ru-RU" dirty="0"/>
          </a:p>
        </p:txBody>
      </p:sp>
      <p:pic>
        <p:nvPicPr>
          <p:cNvPr id="6" name="Содержимое 5" descr="IMG_781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071546"/>
            <a:ext cx="3932238" cy="3474853"/>
          </a:xfrm>
          <a:prstGeom prst="round2Diag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IMG_781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928802"/>
            <a:ext cx="3816350" cy="3714776"/>
          </a:xfrm>
          <a:prstGeom prst="round2Diag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1838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 фразах и предложениях  </a:t>
            </a:r>
            <a:endParaRPr lang="ru-RU" dirty="0"/>
          </a:p>
        </p:txBody>
      </p:sp>
      <p:pic>
        <p:nvPicPr>
          <p:cNvPr id="5" name="Содержимое 4" descr="IMG_782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285860"/>
            <a:ext cx="3932238" cy="2928957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78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2285991"/>
            <a:ext cx="3816378" cy="3000397"/>
          </a:xfrm>
          <a:prstGeom prst="round2Diag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240</TotalTime>
  <Words>211</Words>
  <Application>Microsoft Office PowerPoint</Application>
  <PresentationFormat>Экран (4:3)</PresentationFormat>
  <Paragraphs>49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Презентация опыта работы</vt:lpstr>
      <vt:lpstr>Использование сухого бассейна в коррекционной работе на группе НПОЗ массового детского сада  </vt:lpstr>
      <vt:lpstr>Слайд 3</vt:lpstr>
      <vt:lpstr>            Основные направления работы.</vt:lpstr>
      <vt:lpstr>Коррекция звукопроизношения.</vt:lpstr>
      <vt:lpstr>Слайд 6</vt:lpstr>
      <vt:lpstr>Слайд 7</vt:lpstr>
      <vt:lpstr>В словах</vt:lpstr>
      <vt:lpstr>Во фразах и предложениях  </vt:lpstr>
      <vt:lpstr>Фонематические  процессы</vt:lpstr>
      <vt:lpstr>Слайд 11</vt:lpstr>
      <vt:lpstr>  Определение наличия/отсутствия звука в слове</vt:lpstr>
      <vt:lpstr>Звукобуквенный синтез</vt:lpstr>
      <vt:lpstr>Слайд 14</vt:lpstr>
      <vt:lpstr>Лексико-граматический строй речи</vt:lpstr>
      <vt:lpstr>Слайд 16</vt:lpstr>
      <vt:lpstr>Активизация словаря, работа по лексическим темам</vt:lpstr>
      <vt:lpstr>Согласование  существительных с числительными</vt:lpstr>
      <vt:lpstr>Связная речь</vt:lpstr>
      <vt:lpstr>Слайд 20</vt:lpstr>
      <vt:lpstr>Составление рассказа</vt:lpstr>
      <vt:lpstr>«День рождения»</vt:lpstr>
      <vt:lpstr>Спасибо 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опыта работы</dc:title>
  <dc:creator>home</dc:creator>
  <cp:lastModifiedBy>home</cp:lastModifiedBy>
  <cp:revision>21</cp:revision>
  <dcterms:created xsi:type="dcterms:W3CDTF">2012-04-15T16:56:08Z</dcterms:created>
  <dcterms:modified xsi:type="dcterms:W3CDTF">2013-03-19T14:28:56Z</dcterms:modified>
</cp:coreProperties>
</file>