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70" r:id="rId4"/>
    <p:sldId id="271" r:id="rId5"/>
    <p:sldId id="272" r:id="rId6"/>
    <p:sldId id="266" r:id="rId7"/>
    <p:sldId id="257" r:id="rId8"/>
    <p:sldId id="258" r:id="rId9"/>
    <p:sldId id="259" r:id="rId10"/>
    <p:sldId id="267" r:id="rId11"/>
    <p:sldId id="260" r:id="rId12"/>
    <p:sldId id="262" r:id="rId13"/>
    <p:sldId id="273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33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2" autoAdjust="0"/>
    <p:restoredTop sz="78628" autoAdjust="0"/>
  </p:normalViewPr>
  <p:slideViewPr>
    <p:cSldViewPr>
      <p:cViewPr varScale="1">
        <p:scale>
          <a:sx n="68" d="100"/>
          <a:sy n="68" d="100"/>
        </p:scale>
        <p:origin x="-15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E5A678-2E47-43D6-9F78-A96CC7038913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299117-DFD2-46A5-B304-A59F87059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7872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A435A7-C454-45ED-BDD4-9545622CC04A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7F2EF-44B4-4978-A985-3A2B99692377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EE5BD-CD14-4551-8FD4-4E23F4D9B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2659D-9CD3-4B3F-8F5B-E8DF73534D80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184F-B046-4B6D-8269-C7F3CF9F2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5657F-8802-46ED-94B6-2ACF201E0EF0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7C1E-5B5E-4C5A-B814-2645C81DC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7F674-0931-45C9-8154-D0751F1FBFB3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60DFC-2DF5-4CF0-8AD5-2B534596A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344CA-730C-496E-941E-69E3A7EC8C14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F6DDB-1741-4578-938B-B116B6FB7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63B9C-1646-4D4A-B9F7-DF84DE4D45FC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6346-BF06-4099-BD0C-8E1637DFE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FC7A-7C43-410D-A800-6D5228988C18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EE58-DBC0-491A-8B57-1199E3883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2DF45-F42F-432B-9272-FC089CD37E7E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87671-4F0C-4104-9AA0-F1CF864B9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3CC0A-8303-4678-B431-905626BF8761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96A7B-77F2-48DC-9A93-39E4B51E5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1B7D6-8F02-4822-B527-01BAB6F872E6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A3065-5650-44A7-95EA-ADA2DD604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E639B-19BB-4FD5-B09D-580142711A55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8EC5-1F0E-452F-9D9B-00708460D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8851D9-9178-463A-B645-278E5C2C19ED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480E51-6F0E-4461-BF7E-B6A48BE7C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650" y="1412875"/>
            <a:ext cx="7772400" cy="1038225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66"/>
                </a:solidFill>
                <a:latin typeface="Comic Sans MS" pitchFamily="66" charset="0"/>
              </a:rPr>
              <a:t>Формирование системы оценивания в 1 классе по УМК «Гармония» (в рамках внедрения ФГОС)</a:t>
            </a:r>
            <a:r>
              <a:rPr lang="ru-RU" sz="4000" dirty="0" smtClean="0">
                <a:solidFill>
                  <a:srgbClr val="FF0066"/>
                </a:solidFill>
              </a:rPr>
              <a:t>.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3716338"/>
            <a:ext cx="4464050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000" dirty="0" smtClean="0">
                <a:solidFill>
                  <a:srgbClr val="00B0F0"/>
                </a:solidFill>
              </a:rPr>
              <a:t>Презентацию подготовила    учитель начальных классов         МОУ  «Гимназия № 58»</a:t>
            </a:r>
            <a:br>
              <a:rPr lang="ru-RU" sz="3000" dirty="0" smtClean="0">
                <a:solidFill>
                  <a:srgbClr val="00B0F0"/>
                </a:solidFill>
              </a:rPr>
            </a:br>
            <a:r>
              <a:rPr lang="ru-RU" sz="3000" dirty="0" smtClean="0">
                <a:solidFill>
                  <a:srgbClr val="00B0F0"/>
                </a:solidFill>
              </a:rPr>
              <a:t>Макеева И.Н.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141663"/>
            <a:ext cx="28797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00"/>
                </a:solidFill>
              </a:rPr>
              <a:t>Структура портфолио 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учащихся начальных классов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МОУ «Гимназия № 58»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2000" dirty="0" smtClean="0">
              <a:solidFill>
                <a:srgbClr val="00FF00"/>
              </a:solidFill>
            </a:endParaRPr>
          </a:p>
          <a:p>
            <a:pPr eaLnBrk="1" hangingPunct="1"/>
            <a:endParaRPr lang="ru-RU" sz="2000" dirty="0" smtClean="0">
              <a:solidFill>
                <a:srgbClr val="00FF00"/>
              </a:solidFill>
            </a:endParaRP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Это Я!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Мир моих интересов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Мои дошкольные достижения..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Читаю, слушаю ,смотрю.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Мои увлечения.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Учусь самостоятельно оценивать свои  успехи.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Кружки и секции ,в которых я занимаюсь.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Совместные дела с моим участием.</a:t>
            </a:r>
          </a:p>
          <a:p>
            <a:pPr eaLnBrk="1" hangingPunct="1"/>
            <a:r>
              <a:rPr lang="ru-RU" sz="2000" dirty="0" smtClean="0">
                <a:solidFill>
                  <a:srgbClr val="00FF00"/>
                </a:solidFill>
              </a:rPr>
              <a:t>Мои </a:t>
            </a:r>
            <a:r>
              <a:rPr lang="ru-RU" sz="2000" dirty="0">
                <a:solidFill>
                  <a:srgbClr val="00FF00"/>
                </a:solidFill>
              </a:rPr>
              <a:t>учебные достижения.</a:t>
            </a:r>
            <a:endParaRPr lang="ru-RU" sz="2000" dirty="0" smtClean="0">
              <a:solidFill>
                <a:srgbClr val="00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3B677-F99B-414F-BDAD-4A62472B52B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700213"/>
            <a:ext cx="244819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0F101F-1E7E-42FD-AD3A-B13D545CBF9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03605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17375E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026" name="Picture 2" descr="C:\Users\inmakeeva\Desktop\IMG_00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95191"/>
            <a:ext cx="5874072" cy="440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1596" y="4215134"/>
            <a:ext cx="2664296" cy="25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1600" y="622428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УЧУСЬ САМОСТОЯТЕЛЬНО ОЦЕНИВАТЬ СВОИ  УСПЕХИ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31859C"/>
                </a:solidFill>
              </a:rPr>
              <a:t>Мои увлечения.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   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BC97FE-1B4E-4FD9-96D7-4C51B7339E2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050" name="Picture 2" descr="C:\Users\inmakeeva\Desktop\IMG_0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24721"/>
            <a:ext cx="4341905" cy="325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nmakeeva\Desktop\IMG_00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802" y="3212976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251777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57F674-0931-45C9-8154-D0751F1FBFB3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60DFC-2DF5-4CF0-8AD5-2B534596AA3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074" name="Picture 2" descr="C:\Users\inmakeeva\Desktop\IMG_00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69078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inmakeeva\Desktop\IMG_0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92696"/>
            <a:ext cx="4259312" cy="319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Franklin Gothic Heavy" pitchFamily="34" charset="0"/>
              </a:rPr>
              <a:t>Результат.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Franklin Gothic Heavy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2235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 результатам накопленной оценки, которая формируется на основе материалов портфолио, делаются выводы :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сформированности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универсальных и предметных способов действий;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сформированности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основ умения учиться;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об индивидуальном прогрессе  в основных сферах развития личности.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       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437B6-432C-4736-BC04-D530263E595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789363"/>
            <a:ext cx="36734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 </a:t>
            </a:r>
            <a:r>
              <a:rPr lang="ru-RU" b="1" dirty="0" smtClean="0"/>
              <a:t>Основные виды контроля и оценивания</a:t>
            </a:r>
            <a:r>
              <a:rPr lang="ru-RU" sz="4000" dirty="0" smtClean="0"/>
              <a:t> 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400" dirty="0" smtClean="0"/>
              <a:t>1. Содержательный контроль </a:t>
            </a:r>
          </a:p>
          <a:p>
            <a:pPr eaLnBrk="1" hangingPunct="1"/>
            <a:r>
              <a:rPr lang="ru-RU" sz="4400" dirty="0" smtClean="0"/>
              <a:t>2. Стартовая диагностика </a:t>
            </a:r>
          </a:p>
          <a:p>
            <a:pPr eaLnBrk="1" hangingPunct="1"/>
            <a:r>
              <a:rPr lang="ru-RU" sz="4400" dirty="0" smtClean="0"/>
              <a:t>3. Текущее оценивание </a:t>
            </a:r>
          </a:p>
          <a:p>
            <a:pPr eaLnBrk="1" hangingPunct="1"/>
            <a:r>
              <a:rPr lang="ru-RU" sz="4400" dirty="0" smtClean="0"/>
              <a:t>4. Итоговое оценивание </a:t>
            </a:r>
          </a:p>
          <a:p>
            <a:pPr eaLnBrk="1" hangingPunct="1"/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70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Лист индивидуальных достижений</a:t>
            </a:r>
          </a:p>
        </p:txBody>
      </p:sp>
      <p:sp>
        <p:nvSpPr>
          <p:cNvPr id="17410" name="Rectangle 1458"/>
          <p:cNvSpPr>
            <a:spLocks noChangeArrowheads="1"/>
          </p:cNvSpPr>
          <p:nvPr/>
        </p:nvSpPr>
        <p:spPr bwMode="auto">
          <a:xfrm>
            <a:off x="1116013" y="1484313"/>
            <a:ext cx="553402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dirty="0" err="1">
                <a:cs typeface="Times New Roman" pitchFamily="18" charset="0"/>
              </a:rPr>
              <a:t>Ученик_____________________</a:t>
            </a:r>
            <a:r>
              <a:rPr lang="ru-RU" sz="1200">
                <a:cs typeface="Times New Roman" pitchFamily="18" charset="0"/>
              </a:rPr>
              <a:t> . Школа _____________________________</a:t>
            </a:r>
            <a:endParaRPr lang="ru-RU" sz="900"/>
          </a:p>
          <a:p>
            <a:pPr eaLnBrk="0" hangingPunct="0"/>
            <a:r>
              <a:rPr lang="ru-RU" sz="1200">
                <a:cs typeface="Times New Roman" pitchFamily="18" charset="0"/>
              </a:rPr>
              <a:t>Класс ______________________. Учитель ____________________________ </a:t>
            </a:r>
            <a:endParaRPr lang="ru-RU" sz="900"/>
          </a:p>
          <a:p>
            <a:pPr eaLnBrk="0" hangingPunct="0"/>
            <a:endParaRPr lang="ru-RU"/>
          </a:p>
        </p:txBody>
      </p:sp>
      <p:graphicFrame>
        <p:nvGraphicFramePr>
          <p:cNvPr id="49039" name="Group 1935"/>
          <p:cNvGraphicFramePr>
            <a:graphicFrameLocks noGrp="1"/>
          </p:cNvGraphicFramePr>
          <p:nvPr/>
        </p:nvGraphicFramePr>
        <p:xfrm>
          <a:off x="900113" y="2276475"/>
          <a:ext cx="6742112" cy="4084320"/>
        </p:xfrm>
        <a:graphic>
          <a:graphicData uri="http://schemas.openxmlformats.org/drawingml/2006/table">
            <a:tbl>
              <a:tblPr/>
              <a:tblGrid>
                <a:gridCol w="436562"/>
                <a:gridCol w="3286125"/>
                <a:gridCol w="565150"/>
                <a:gridCol w="450850"/>
                <a:gridCol w="450850"/>
                <a:gridCol w="450850"/>
                <a:gridCol w="565150"/>
                <a:gridCol w="536575"/>
              </a:tblGrid>
              <a:tr h="2762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Формируемые навыки и умения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Старт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Окт.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Дек.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Янв.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Февр.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Итог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Чтение слогов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Чтение слов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Ударение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Чтение предложений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Чтение текстов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Безошибочность чтения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Выразительность чтения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310" name="Group 2278"/>
          <p:cNvGraphicFramePr>
            <a:graphicFrameLocks noGrp="1"/>
          </p:cNvGraphicFramePr>
          <p:nvPr/>
        </p:nvGraphicFramePr>
        <p:xfrm>
          <a:off x="900113" y="404813"/>
          <a:ext cx="6742112" cy="5303520"/>
        </p:xfrm>
        <a:graphic>
          <a:graphicData uri="http://schemas.openxmlformats.org/drawingml/2006/table">
            <a:tbl>
              <a:tblPr/>
              <a:tblGrid>
                <a:gridCol w="436562"/>
                <a:gridCol w="1201738"/>
                <a:gridCol w="2084387"/>
                <a:gridCol w="565150"/>
                <a:gridCol w="450850"/>
                <a:gridCol w="450850"/>
                <a:gridCol w="450850"/>
                <a:gridCol w="565150"/>
                <a:gridCol w="536575"/>
              </a:tblGrid>
              <a:tr h="2730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прочитанного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Ответ на прямой вопрос по прочитанному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Словесное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 картин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прочитанному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Построение плана текста с помощью иллюстрации к нему.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Восстановление пропущенного слова в предложении или пропущенного предложения в тексте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опорой на помощь учителя или иную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Без опоры на помощь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1.4.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наизусть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собственного рассказа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133600"/>
            <a:ext cx="1728788" cy="1471613"/>
          </a:xfrm>
          <a:prstGeom prst="rect">
            <a:avLst/>
          </a:prstGeom>
          <a:noFill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2133600"/>
            <a:ext cx="1655762" cy="1430338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133600"/>
            <a:ext cx="1439862" cy="1439863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042988" y="374650"/>
            <a:ext cx="7273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u="sng" dirty="0"/>
              <a:t>Тематический контроль по обучению грамоте.</a:t>
            </a:r>
            <a:endParaRPr lang="ru-RU" sz="2400" b="1" dirty="0"/>
          </a:p>
          <a:p>
            <a:pPr algn="ctr"/>
            <a:r>
              <a:rPr lang="ru-RU" sz="2400" b="1" dirty="0" err="1"/>
              <a:t>Добуквенный</a:t>
            </a:r>
            <a:r>
              <a:rPr lang="ru-RU" sz="2400" b="1" dirty="0"/>
              <a:t> период.</a:t>
            </a:r>
            <a:endParaRPr lang="ru-RU" sz="1200" dirty="0"/>
          </a:p>
          <a:p>
            <a:pPr eaLnBrk="0" hangingPunct="0"/>
            <a:endParaRPr lang="ru-RU" sz="2400" dirty="0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3132138" y="2492375"/>
            <a:ext cx="5699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</a:t>
            </a:r>
            <a:endParaRPr lang="ru-RU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2595563" y="3810000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       </a:t>
            </a:r>
            <a:endParaRPr lang="ru-RU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827088" y="4367213"/>
            <a:ext cx="5843587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 sz="900"/>
          </a:p>
          <a:p>
            <a:pPr eaLnBrk="0" hangingPunct="0">
              <a:buClr>
                <a:schemeClr val="tx1"/>
              </a:buClr>
              <a:buFontTx/>
              <a:buBlip>
                <a:blip r:embed="rId5"/>
              </a:buBlip>
            </a:pPr>
            <a:r>
              <a:rPr lang="ru-RU">
                <a:cs typeface="Times New Roman" pitchFamily="18" charset="0"/>
              </a:rPr>
              <a:t>Найди слово, которое </a:t>
            </a:r>
            <a:r>
              <a:rPr lang="ru-RU" b="1">
                <a:cs typeface="Times New Roman" pitchFamily="18" charset="0"/>
              </a:rPr>
              <a:t>заканчивается</a:t>
            </a:r>
            <a:r>
              <a:rPr lang="ru-RU">
                <a:cs typeface="Times New Roman" pitchFamily="18" charset="0"/>
              </a:rPr>
              <a:t> гласным звуком. </a:t>
            </a:r>
            <a:endParaRPr lang="ru-RU" sz="1400"/>
          </a:p>
          <a:p>
            <a:pPr eaLnBrk="0" hangingPunct="0">
              <a:buClr>
                <a:schemeClr val="tx1"/>
              </a:buClr>
              <a:buFontTx/>
              <a:buBlip>
                <a:blip r:embed="rId6"/>
              </a:buBlip>
            </a:pPr>
            <a:r>
              <a:rPr lang="ru-RU">
                <a:cs typeface="Times New Roman" pitchFamily="18" charset="0"/>
              </a:rPr>
              <a:t>Найди слово, которое </a:t>
            </a:r>
            <a:r>
              <a:rPr lang="ru-RU" b="1">
                <a:cs typeface="Times New Roman" pitchFamily="18" charset="0"/>
              </a:rPr>
              <a:t>начинается</a:t>
            </a:r>
            <a:r>
              <a:rPr lang="ru-RU">
                <a:cs typeface="Times New Roman" pitchFamily="18" charset="0"/>
              </a:rPr>
              <a:t> с гласного звука. </a:t>
            </a:r>
            <a:endParaRPr lang="ru-RU" sz="1400"/>
          </a:p>
          <a:p>
            <a:pPr eaLnBrk="0" hangingPunct="0">
              <a:buClr>
                <a:schemeClr val="tx1"/>
              </a:buClr>
              <a:buFontTx/>
              <a:buBlip>
                <a:blip r:embed="rId7"/>
              </a:buBlip>
            </a:pPr>
            <a:r>
              <a:rPr lang="ru-RU">
                <a:cs typeface="Times New Roman" pitchFamily="18" charset="0"/>
              </a:rPr>
              <a:t>Найди слово, в котором </a:t>
            </a:r>
            <a:r>
              <a:rPr lang="ru-RU" b="1">
                <a:cs typeface="Times New Roman" pitchFamily="18" charset="0"/>
              </a:rPr>
              <a:t>один</a:t>
            </a:r>
            <a:r>
              <a:rPr lang="ru-RU">
                <a:cs typeface="Times New Roman" pitchFamily="18" charset="0"/>
              </a:rPr>
              <a:t> гласный звук.</a:t>
            </a:r>
            <a:endParaRPr lang="ru-RU" sz="1400"/>
          </a:p>
          <a:p>
            <a:pPr eaLnBrk="0" hangingPunct="0"/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pPr eaLnBrk="1" hangingPunct="1"/>
            <a:r>
              <a:rPr lang="ru-RU" sz="6000" smtClean="0">
                <a:latin typeface="Monotype Corsiva" pitchFamily="66" charset="0"/>
              </a:rPr>
              <a:t>Портфолио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Когда вам трудно жить без друга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        И вы не видите успех,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        Научит собирать заслуги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        Порт-Филя, - это мой портрет.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Родился во Франции в городе Портфолио.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F2F38-5EED-4D91-9BA7-2EE67710543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852738"/>
            <a:ext cx="35290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8566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Цель формирования портфолио: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 вводится с целью  объективного  фиксирования индивидуальных достижениях школьников.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 – коллекция работ и результатов учащегося, которая демонстрирует его усилия, прогресс и достижения в  различных областях. 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Индивидуальная накопительная оценка (портфолио) - комплект документов, оценка предметных, </a:t>
            </a:r>
            <a:r>
              <a:rPr lang="ru-RU" sz="2400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личностных результатов, индивидуальных достижений, являющаяся основой для определения образовательного рейтинга выпускника начальной школы.</a:t>
            </a:r>
          </a:p>
          <a:p>
            <a:pPr eaLnBrk="1" hangingPunct="1">
              <a:defRPr/>
            </a:pPr>
            <a:endParaRPr lang="ru-RU" sz="18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2E7DB0-F391-487B-9413-418399CA2418}" type="datetime1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773EF-6FCD-4E36-9AC0-A7DA4D85DA75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Задачи портфолио.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628775"/>
            <a:ext cx="8713788" cy="34845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00B0F0"/>
                </a:solidFill>
                <a:latin typeface="Comic Sans MS" pitchFamily="66" charset="0"/>
              </a:rPr>
              <a:t>  </a:t>
            </a:r>
            <a:r>
              <a:rPr lang="ru-RU" sz="2400" dirty="0" smtClean="0">
                <a:solidFill>
                  <a:srgbClr val="FFC000"/>
                </a:solidFill>
                <a:latin typeface="Comic Sans MS" pitchFamily="66" charset="0"/>
              </a:rPr>
              <a:t>Систематическая работа с портфолио помогает учителям и родителям совместно с младшим школьником решать важные задачи: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     своевременно отмечать успехи ученика;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поддерживать высокую учебную мотивацию школьников;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поощрять их активность и самостоятельность, расширять возможности обучения и самообучения;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развивать навыки рефлексивной и оценочной (</a:t>
            </a:r>
            <a:r>
              <a:rPr lang="ru-RU" sz="2000" dirty="0" err="1" smtClean="0">
                <a:solidFill>
                  <a:srgbClr val="00B0F0"/>
                </a:solidFill>
                <a:latin typeface="Comic Sans MS" pitchFamily="66" charset="0"/>
              </a:rPr>
              <a:t>самооценочной</a:t>
            </a: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) деятельности учащихся;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формировать умение учиться- ставить цели, планировать и организовывать  собственную учебную деятельность;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00B0F0"/>
                </a:solidFill>
                <a:latin typeface="Comic Sans MS" pitchFamily="66" charset="0"/>
              </a:rPr>
              <a:t>содействовать  дальнейшей успешной социализации школьников.</a:t>
            </a:r>
          </a:p>
          <a:p>
            <a:pPr eaLnBrk="1" hangingPunct="1">
              <a:defRPr/>
            </a:pPr>
            <a:endParaRPr lang="ru-RU" sz="2400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85D02-F683-4164-86DB-300C34DE1C3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Структура портфолио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rgbClr val="FF0000"/>
                </a:solidFill>
              </a:rPr>
              <a:t>В состав  портфолио могут включаться результаты, достигнутые учеником не только в ходе учебной деятельности, но и в иных формах активности: творческой, коммуникативной, физкультурно- оздоровительной, трудовой деятельности.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BA5E90-55C9-4B5A-B2C5-0CDC8858823D}" type="datetime1">
              <a:rPr lang="ru-RU" smtClean="0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36C4B8-57D6-48F1-813D-5F59A361CD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Ин. яз.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373</TotalTime>
  <Words>528</Words>
  <Application>Microsoft Office PowerPoint</Application>
  <PresentationFormat>Экран (4:3)</PresentationFormat>
  <Paragraphs>115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Ин. яз.2</vt:lpstr>
      <vt:lpstr>Формирование системы оценивания в 1 классе по УМК «Гармония» (в рамках внедрения ФГОС).   </vt:lpstr>
      <vt:lpstr> Основные виды контроля и оценивания </vt:lpstr>
      <vt:lpstr>Лист индивидуальных достижений</vt:lpstr>
      <vt:lpstr>Слайд 4</vt:lpstr>
      <vt:lpstr>Слайд 5</vt:lpstr>
      <vt:lpstr>Портфолио </vt:lpstr>
      <vt:lpstr>Цель формирования портфолио:</vt:lpstr>
      <vt:lpstr>Задачи портфолио.</vt:lpstr>
      <vt:lpstr>Структура портфолио</vt:lpstr>
      <vt:lpstr>Структура портфолио  учащихся начальных классов МОУ «Гимназия № 58»</vt:lpstr>
      <vt:lpstr> </vt:lpstr>
      <vt:lpstr>Мои увлечения.</vt:lpstr>
      <vt:lpstr>Слайд 13</vt:lpstr>
      <vt:lpstr>Результат.</vt:lpstr>
    </vt:vector>
  </TitlesOfParts>
  <Company>SCH2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ученика начальной школы как метод оценивания личностного роста.</dc:title>
  <dc:creator>comp2_kab50</dc:creator>
  <dc:description>http://aida.ucoz.ru</dc:description>
  <cp:lastModifiedBy>ippopova</cp:lastModifiedBy>
  <cp:revision>29</cp:revision>
  <dcterms:created xsi:type="dcterms:W3CDTF">2011-02-21T18:12:01Z</dcterms:created>
  <dcterms:modified xsi:type="dcterms:W3CDTF">2013-02-28T06:53:31Z</dcterms:modified>
  <cp:category>шаблоны к Powerpoint</cp:category>
</cp:coreProperties>
</file>