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89" r:id="rId6"/>
    <p:sldId id="290" r:id="rId7"/>
    <p:sldId id="269" r:id="rId8"/>
    <p:sldId id="270" r:id="rId9"/>
    <p:sldId id="273" r:id="rId10"/>
    <p:sldId id="275" r:id="rId11"/>
    <p:sldId id="276" r:id="rId12"/>
    <p:sldId id="277" r:id="rId13"/>
    <p:sldId id="278" r:id="rId14"/>
    <p:sldId id="291" r:id="rId15"/>
    <p:sldId id="292" r:id="rId16"/>
    <p:sldId id="285" r:id="rId17"/>
    <p:sldId id="286" r:id="rId18"/>
    <p:sldId id="287" r:id="rId19"/>
    <p:sldId id="288"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717" autoAdjust="0"/>
  </p:normalViewPr>
  <p:slideViewPr>
    <p:cSldViewPr>
      <p:cViewPr varScale="1">
        <p:scale>
          <a:sx n="70" d="100"/>
          <a:sy n="70" d="100"/>
        </p:scale>
        <p:origin x="-138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B909D6C-F11F-400C-8138-B4A4D37A399C}" type="datetimeFigureOut">
              <a:rPr lang="ru-RU" smtClean="0"/>
              <a:pPr/>
              <a:t>26.01.2012</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29" name="Номер слайда 28"/>
          <p:cNvSpPr>
            <a:spLocks noGrp="1"/>
          </p:cNvSpPr>
          <p:nvPr>
            <p:ph type="sldNum" sz="quarter" idx="12"/>
          </p:nvPr>
        </p:nvSpPr>
        <p:spPr/>
        <p:txBody>
          <a:bodyPr/>
          <a:lstStyle/>
          <a:p>
            <a:fld id="{A32FE7F7-24D0-4CCE-972F-FE3F5CAD608E}" type="slidenum">
              <a:rPr lang="ru-RU" smtClean="0"/>
              <a:pPr/>
              <a:t>‹#›</a:t>
            </a:fld>
            <a:endParaRPr lang="ru-RU" dirty="0"/>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B909D6C-F11F-400C-8138-B4A4D37A399C}" type="datetimeFigureOut">
              <a:rPr lang="ru-RU" smtClean="0"/>
              <a:pPr/>
              <a:t>26.01.2012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A32FE7F7-24D0-4CCE-972F-FE3F5CAD608E}"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B909D6C-F11F-400C-8138-B4A4D37A399C}" type="datetimeFigureOut">
              <a:rPr lang="ru-RU" smtClean="0"/>
              <a:pPr/>
              <a:t>26.01.2012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A32FE7F7-24D0-4CCE-972F-FE3F5CAD608E}"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B909D6C-F11F-400C-8138-B4A4D37A399C}" type="datetimeFigureOut">
              <a:rPr lang="ru-RU" smtClean="0"/>
              <a:pPr/>
              <a:t>26.01.2012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A32FE7F7-24D0-4CCE-972F-FE3F5CAD608E}"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B909D6C-F11F-400C-8138-B4A4D37A399C}" type="datetimeFigureOut">
              <a:rPr lang="ru-RU" smtClean="0"/>
              <a:pPr/>
              <a:t>26.01.2012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7924800" y="6416675"/>
            <a:ext cx="762000" cy="365125"/>
          </a:xfrm>
        </p:spPr>
        <p:txBody>
          <a:bodyPr/>
          <a:lstStyle/>
          <a:p>
            <a:fld id="{A32FE7F7-24D0-4CCE-972F-FE3F5CAD608E}"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B909D6C-F11F-400C-8138-B4A4D37A399C}" type="datetimeFigureOut">
              <a:rPr lang="ru-RU" smtClean="0"/>
              <a:pPr/>
              <a:t>26.01.2012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A32FE7F7-24D0-4CCE-972F-FE3F5CAD608E}"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B909D6C-F11F-400C-8138-B4A4D37A399C}" type="datetimeFigureOut">
              <a:rPr lang="ru-RU" smtClean="0"/>
              <a:pPr/>
              <a:t>26.01.2012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A32FE7F7-24D0-4CCE-972F-FE3F5CAD608E}"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B909D6C-F11F-400C-8138-B4A4D37A399C}" type="datetimeFigureOut">
              <a:rPr lang="ru-RU" smtClean="0"/>
              <a:pPr/>
              <a:t>26.01.2012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A32FE7F7-24D0-4CCE-972F-FE3F5CAD608E}"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B909D6C-F11F-400C-8138-B4A4D37A399C}" type="datetimeFigureOut">
              <a:rPr lang="ru-RU" smtClean="0"/>
              <a:pPr/>
              <a:t>26.01.2012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A32FE7F7-24D0-4CCE-972F-FE3F5CAD608E}"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B909D6C-F11F-400C-8138-B4A4D37A399C}" type="datetimeFigureOut">
              <a:rPr lang="ru-RU" smtClean="0"/>
              <a:pPr/>
              <a:t>26.01.2012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A32FE7F7-24D0-4CCE-972F-FE3F5CAD608E}"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dirty="0"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B909D6C-F11F-400C-8138-B4A4D37A399C}" type="datetimeFigureOut">
              <a:rPr lang="ru-RU" smtClean="0"/>
              <a:pPr/>
              <a:t>26.01.2012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A32FE7F7-24D0-4CCE-972F-FE3F5CAD608E}"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B909D6C-F11F-400C-8138-B4A4D37A399C}" type="datetimeFigureOut">
              <a:rPr lang="ru-RU" smtClean="0"/>
              <a:pPr/>
              <a:t>26.01.2012</a:t>
            </a:fld>
            <a:endParaRPr lang="ru-RU" dirty="0"/>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dirty="0"/>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32FE7F7-24D0-4CCE-972F-FE3F5CAD608E}"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ru.wikipedia.org/wiki/%D0%A4%D0%B0%D0%B9%D0%BB:Waterfall_Gabala_Azerbaijan_02.jpg" TargetMode="External"/><Relationship Id="rId2" Type="http://schemas.openxmlformats.org/officeDocument/2006/relationships/hyperlink" Target="http://ru.wikipedia.org/wiki/%D0%93%D0%B0%D0%B1%D0%B0%D0%BB%D0%B0" TargetMode="Externa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hyperlink" Target="http://ru.wikipedia.org/wiki/%D0%90%D1%8F%D0%B7_%D0%9C%D1%83%D1%82%D0%B0%D0%BB%D0%B8%D0%B1%D0%BE%D0%B2" TargetMode="External"/><Relationship Id="rId2" Type="http://schemas.openxmlformats.org/officeDocument/2006/relationships/hyperlink" Target="http://ru.wikipedia.org/wiki/%D0%A1%D0%A1%D0%A1%D0%A0" TargetMode="External"/><Relationship Id="rId1" Type="http://schemas.openxmlformats.org/officeDocument/2006/relationships/slideLayout" Target="../slideLayouts/slideLayout2.xml"/><Relationship Id="rId6" Type="http://schemas.openxmlformats.org/officeDocument/2006/relationships/hyperlink" Target="http://ru.wikipedia.org/wiki/18_%D0%BE%D0%BA%D1%82%D1%8F%D0%B1%D1%80%D1%8F" TargetMode="External"/><Relationship Id="rId5" Type="http://schemas.openxmlformats.org/officeDocument/2006/relationships/hyperlink" Target="http://ru.wikipedia.org/wiki/30_%D0%B0%D0%B2%D0%B3%D1%83%D1%81%D1%82%D0%B0" TargetMode="External"/><Relationship Id="rId4" Type="http://schemas.openxmlformats.org/officeDocument/2006/relationships/hyperlink" Target="http://ru.wikipedia.org/wiki/%D0%90%D0%B2%D0%B3%D1%83%D1%81%D1%82%D0%BE%D0%B2%D1%81%D0%BA%D0%B8%D0%B9_%D0%BF%D1%83%D1%82%D1%87"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1.png"/><Relationship Id="rId2" Type="http://schemas.openxmlformats.org/officeDocument/2006/relationships/hyperlink" Target="http://ru.wikipedia.org/wiki/%D0%A4%D0%B0%D0%B9%D0%BB:Azerbaijani_embassy_in_Paris.jpg" TargetMode="External"/><Relationship Id="rId1" Type="http://schemas.openxmlformats.org/officeDocument/2006/relationships/slideLayout" Target="../slideLayouts/slideLayout2.xml"/><Relationship Id="rId6" Type="http://schemas.openxmlformats.org/officeDocument/2006/relationships/hyperlink" Target="http://ru.wikipedia.org/wiki/%D0%A4%D0%B0%D0%B9%D0%BB:Coat_of_arms_of_Azerbaijan.svg" TargetMode="External"/><Relationship Id="rId5" Type="http://schemas.openxmlformats.org/officeDocument/2006/relationships/image" Target="../media/image10.png"/><Relationship Id="rId4" Type="http://schemas.openxmlformats.org/officeDocument/2006/relationships/hyperlink" Target="http://ru.wikipedia.org/wiki/%D0%A4%D0%B0%D0%B9%D0%BB:Flag_of_Azerbaijan.svg"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ru.wikipedia.org/wiki/%D0%A4%D0%B0%D0%B9%D0%BB:Munich_Security_Conference_2010_-_dett_aliyew_0014.jpg" TargetMode="External"/><Relationship Id="rId2" Type="http://schemas.openxmlformats.org/officeDocument/2006/relationships/hyperlink" Target="http://ru.wikipedia.org/wiki/%D0%9F%D1%80%D0%B5%D0%B7%D0%B8%D0%B4%D0%B5%D0%BD%D1%82_%D0%90%D0%B7%D0%B5%D1%80%D0%B1%D0%B0%D0%B9%D0%B4%D0%B6%D0%B0%D0%BD%D0%B0" TargetMode="Externa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ru.wikipedia.org/wiki/%D0%93%D0%BE%D1%80%D0%B0" TargetMode="External"/><Relationship Id="rId7" Type="http://schemas.openxmlformats.org/officeDocument/2006/relationships/hyperlink" Target="http://ru.wikipedia.org/wiki/%D0%9B%D0%B5%D0%BD%D0%BA%D0%BE%D1%80%D0%B0%D0%BD%D1%81%D0%BA%D0%B0%D1%8F_%D0%BD%D0%B8%D0%B7%D0%BC%D0%B5%D0%BD%D0%BD%D0%BE%D1%81%D1%82%D1%8C" TargetMode="External"/><Relationship Id="rId2" Type="http://schemas.openxmlformats.org/officeDocument/2006/relationships/hyperlink" Target="http://ru.wikipedia.org/wiki/%D0%97%D0%B0%D0%BA%D0%B0%D0%B2%D0%BA%D0%B0%D0%B7%D1%8C%D0%B5" TargetMode="External"/><Relationship Id="rId1" Type="http://schemas.openxmlformats.org/officeDocument/2006/relationships/slideLayout" Target="../slideLayouts/slideLayout2.xml"/><Relationship Id="rId6" Type="http://schemas.openxmlformats.org/officeDocument/2006/relationships/hyperlink" Target="http://ru.wikipedia.org/wiki/%D0%A2%D0%B0%D0%BB%D1%8B%D1%88%D1%81%D0%BA%D0%B8%D0%B5_%D0%B3%D0%BE%D1%80%D1%8B" TargetMode="External"/><Relationship Id="rId5" Type="http://schemas.openxmlformats.org/officeDocument/2006/relationships/hyperlink" Target="http://ru.wikipedia.org/wiki/%D0%9A%D1%83%D1%80%D0%B0-%D0%90%D1%80%D0%B0%D0%BA%D1%81%D0%BA%D0%B0%D1%8F_%D0%BD%D0%B8%D0%B7%D0%BC%D0%B5%D0%BD%D0%BD%D0%BE%D1%81%D1%82%D1%8C" TargetMode="External"/><Relationship Id="rId4" Type="http://schemas.openxmlformats.org/officeDocument/2006/relationships/hyperlink" Target="http://ru.wikipedia.org/wiki/%D0%91%D0%BE%D0%BB%D1%8C%D1%88%D0%BE%D0%B9_%D0%9A%D0%B0%D0%B2%D0%BA%D0%B0%D0%B7"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ru.wikipedia.org/wiki/%D0%A4%D0%B0%D0%B9%D0%BB:Satellite_image_of_Azerbaijan_in_March_2003.jpg" TargetMode="External"/><Relationship Id="rId2" Type="http://schemas.openxmlformats.org/officeDocument/2006/relationships/hyperlink" Target="http://ru.wikipedia.org/wiki/%D0%98%D1%81%D0%BA%D1%83%D1%81%D1%81%D1%82%D0%B2%D0%B5%D0%BD%D0%BD%D1%8B%D0%B9_%D1%81%D0%BF%D1%83%D1%82%D0%BD%D0%B8%D0%BA_%D0%97%D0%B5%D0%BC%D0%BB%D0%B8" TargetMode="Externa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hyperlink" Target="http://ru.wikipedia.org/wiki/%D0%9A%D0%B0%D0%BE%D0%BB%D0%B8%D0%BD" TargetMode="External"/><Relationship Id="rId2" Type="http://schemas.openxmlformats.org/officeDocument/2006/relationships/hyperlink" Target="http://ru.wikipedia.org/wiki/%D0%90%D0%BB%D1%83%D0%BD%D0%B8%D1%82" TargetMode="External"/><Relationship Id="rId1" Type="http://schemas.openxmlformats.org/officeDocument/2006/relationships/slideLayout" Target="../slideLayouts/slideLayout2.xml"/><Relationship Id="rId5" Type="http://schemas.openxmlformats.org/officeDocument/2006/relationships/hyperlink" Target="http://ru.wikipedia.org/wiki/%D0%94%D0%BE%D0%BB%D0%BE%D0%BC%D0%B8%D1%82" TargetMode="External"/><Relationship Id="rId4" Type="http://schemas.openxmlformats.org/officeDocument/2006/relationships/hyperlink" Target="http://ru.wikipedia.org/wiki/%D0%A2%D1%83%D1%84"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hyperlink" Target="http://ru.wikipedia.org/wiki/%D0%AE%D0%9D%D0%95%D0%A1%D0%9A%D0%9E" TargetMode="External"/><Relationship Id="rId7" Type="http://schemas.openxmlformats.org/officeDocument/2006/relationships/hyperlink" Target="http://ru.wikipedia.org/wiki/%D0%A4%D0%B0%D0%B9%D0%BB:Baku_Maiden_Tower.jpg" TargetMode="External"/><Relationship Id="rId2" Type="http://schemas.openxmlformats.org/officeDocument/2006/relationships/hyperlink" Target="http://ru.wikipedia.org/wiki/%D0%A1%D0%BF%D0%B8%D1%81%D0%BE%D0%BA_%D0%BE%D0%B1%D1%8A%D0%B5%D0%BA%D1%82%D0%BE%D0%B2_%D0%92%D1%81%D0%B5%D0%BC%D0%B8%D1%80%D0%BD%D0%BE%D0%B3%D0%BE_%D0%BD%D0%B0%D1%81%D0%BB%D0%B5%D0%B4%D0%B8%D1%8F_%D0%AE%D0%9D%D0%95%D0%A1%D0%9A%D0%9E_%D0%B2_%D0%90%D0%B7%D0%B5%D1%80%D0%B1%D0%B0%D0%B9%D0%B4%D0%B6%D0%B0%D0%BD%D0%B5" TargetMode="External"/><Relationship Id="rId1" Type="http://schemas.openxmlformats.org/officeDocument/2006/relationships/slideLayout" Target="../slideLayouts/slideLayout2.xml"/><Relationship Id="rId6" Type="http://schemas.openxmlformats.org/officeDocument/2006/relationships/hyperlink" Target="http://ru.wikipedia.org/wiki/%D0%93%D0%BE%D1%81%D1%83%D0%B4%D0%B0%D1%80%D1%81%D1%82%D0%B2%D0%B5%D0%BD%D0%BD%D1%8B%D0%B9_%D0%B8%D1%81%D1%82%D0%BE%D1%80%D0%B8%D0%BA%D0%BE-%D1%8D%D1%82%D0%BD%D0%BE%D0%B3%D1%80%D0%B0%D1%84%D0%B8%D1%87%D0%B5%D1%81%D0%BA%D0%B8%D0%B9_%D0%B7%D0%B0%D0%BF%D0%BE%D0%B2%D0%B5%D0%B4%D0%BD%D0%B8%D0%BA_%C2%AB%D0%93%D0%BE%D0%B1%D1%83%D1%81%D1%82%D0%B0%D0%BD%C2%BB" TargetMode="External"/><Relationship Id="rId5" Type="http://schemas.openxmlformats.org/officeDocument/2006/relationships/hyperlink" Target="http://ru.wikipedia.org/wiki/%D0%98%D1%87%D0%B5%D1%80%D0%B8-%D0%A8%D0%B5%D1%85%D0%B5%D1%80_(%D0%BA%D0%B2%D0%B0%D1%80%D1%82%D0%B0%D0%BB_%D0%91%D0%B0%D0%BA%D1%83)" TargetMode="External"/><Relationship Id="rId4" Type="http://schemas.openxmlformats.org/officeDocument/2006/relationships/hyperlink" Target="http://ru.wikipedia.org/wiki/%D0%91%D0%B0%D0%BA%D1%83"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ru.wikipedia.org/wiki/%D0%A4%D0%B0%D0%B9%D0%BB:SV100197.jpg" TargetMode="External"/><Relationship Id="rId2" Type="http://schemas.openxmlformats.org/officeDocument/2006/relationships/hyperlink" Target="http://ru.wikipedia.org/wiki/%D0%91%D0%B0%D0%BA%D1%83"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hyperlink" Target="http://ru.wikipedia.org/wiki/%D0%A4%D0%B0%D0%B9%D0%BB:Geygol.jpg" TargetMode="External"/><Relationship Id="rId2" Type="http://schemas.openxmlformats.org/officeDocument/2006/relationships/hyperlink" Target="http://ru.wikipedia.org/wiki/%D0%93%D1%91%D0%B9%D0%B3%D1%91%D0%BB%D1%8C_(%D0%BE%D0%B7%D0%B5%D1%80%D0%BE)" TargetMode="Externa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hyperlink" Target="http://ru.wikipedia.org/wiki/%D0%A4%D0%B0%D0%B9%D0%BB:Murov_mountain_in_Azerbaijan-Caucasus3.jpg" TargetMode="External"/><Relationship Id="rId2" Type="http://schemas.openxmlformats.org/officeDocument/2006/relationships/hyperlink" Target="http://ru.wikipedia.org/wiki/%D0%9C%D1%83%D1%80%D0%BE%D0%B2%D0%B4%D0%B0%D0%B3"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ru.wikipedia.org/wiki/%D0%A4%D0%B0%D0%B9%D0%BB:Petroglyphs_of_Qobustan.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1371600"/>
            <a:ext cx="8229600" cy="1271582"/>
          </a:xfrm>
        </p:spPr>
        <p:style>
          <a:lnRef idx="0">
            <a:schemeClr val="accent5"/>
          </a:lnRef>
          <a:fillRef idx="3">
            <a:schemeClr val="accent5"/>
          </a:fillRef>
          <a:effectRef idx="3">
            <a:schemeClr val="accent5"/>
          </a:effectRef>
          <a:fontRef idx="minor">
            <a:schemeClr val="lt1"/>
          </a:fontRef>
        </p:style>
        <p:txBody>
          <a:bodyPr>
            <a:normAutofit/>
          </a:bodyPr>
          <a:lstStyle/>
          <a:p>
            <a:r>
              <a:rPr lang="ru-RU" dirty="0" smtClean="0">
                <a:solidFill>
                  <a:schemeClr val="accent5">
                    <a:lumMod val="75000"/>
                  </a:schemeClr>
                </a:solidFill>
              </a:rPr>
              <a:t>Азербайджан</a:t>
            </a:r>
            <a:endParaRPr lang="ru-RU" dirty="0">
              <a:solidFill>
                <a:schemeClr val="accent5">
                  <a:lumMod val="75000"/>
                </a:schemeClr>
              </a:solidFill>
            </a:endParaRPr>
          </a:p>
        </p:txBody>
      </p:sp>
      <p:sp>
        <p:nvSpPr>
          <p:cNvPr id="3" name="Подзаголовок 2"/>
          <p:cNvSpPr>
            <a:spLocks noGrp="1"/>
          </p:cNvSpPr>
          <p:nvPr>
            <p:ph type="subTitle" idx="1"/>
          </p:nvPr>
        </p:nvSpPr>
        <p:spPr/>
        <p:style>
          <a:lnRef idx="0">
            <a:schemeClr val="accent5"/>
          </a:lnRef>
          <a:fillRef idx="3">
            <a:schemeClr val="accent5"/>
          </a:fillRef>
          <a:effectRef idx="3">
            <a:schemeClr val="accent5"/>
          </a:effectRef>
          <a:fontRef idx="minor">
            <a:schemeClr val="lt1"/>
          </a:fontRef>
        </p:style>
        <p:txBody>
          <a:bodyPr/>
          <a:lstStyle/>
          <a:p>
            <a:r>
              <a:rPr lang="ru-RU" dirty="0" smtClean="0"/>
              <a:t>АЛЕНА  ПРОКОФЬЕВА</a:t>
            </a:r>
          </a:p>
          <a:p>
            <a:r>
              <a:rPr lang="ru-RU" dirty="0" smtClean="0"/>
              <a:t>у</a:t>
            </a:r>
            <a:r>
              <a:rPr lang="ru-RU" dirty="0" smtClean="0"/>
              <a:t>ченица 11 класса</a:t>
            </a:r>
            <a:endParaRPr lang="ru-RU" dirty="0"/>
          </a:p>
        </p:txBody>
      </p:sp>
      <p:sp>
        <p:nvSpPr>
          <p:cNvPr id="7" name="Прямоугольник 6"/>
          <p:cNvSpPr/>
          <p:nvPr/>
        </p:nvSpPr>
        <p:spPr>
          <a:xfrm>
            <a:off x="1" y="5934670"/>
            <a:ext cx="2571736" cy="2585323"/>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надписи</a:t>
            </a:r>
          </a:p>
        </p:txBody>
      </p:sp>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Живописные водопады </a:t>
            </a:r>
            <a:r>
              <a:rPr lang="ru-RU" dirty="0" err="1" smtClean="0">
                <a:hlinkClick r:id="rId2" tooltip="Габала"/>
              </a:rPr>
              <a:t>Габалы</a:t>
            </a:r>
            <a:r>
              <a:rPr lang="ru-RU" dirty="0" smtClean="0"/>
              <a:t/>
            </a:r>
            <a:br>
              <a:rPr lang="ru-RU" dirty="0" smtClean="0"/>
            </a:br>
            <a:endParaRPr lang="ru-RU" dirty="0"/>
          </a:p>
        </p:txBody>
      </p:sp>
      <p:pic>
        <p:nvPicPr>
          <p:cNvPr id="4" name="Содержимое 3" descr="http://upload.wikimedia.org/wikipedia/commons/thumb/d/dd/Waterfall_Gabala_Azerbaijan_02.jpg/220px-Waterfall_Gabala_Azerbaijan_02.jpg">
            <a:hlinkClick r:id="rId3"/>
          </p:cNvPr>
          <p:cNvPicPr>
            <a:picLocks noGrp="1"/>
          </p:cNvPicPr>
          <p:nvPr>
            <p:ph idx="1"/>
          </p:nvPr>
        </p:nvPicPr>
        <p:blipFill>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1214414" y="1714488"/>
            <a:ext cx="5715040" cy="4500594"/>
          </a:xfrm>
          <a:prstGeom prst="rect">
            <a:avLst/>
          </a:prstGeom>
          <a:noFill/>
          <a:ln>
            <a:noFill/>
          </a:ln>
        </p:spPr>
      </p:pic>
    </p:spTree>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Современный Азербайджан</a:t>
            </a:r>
            <a:br>
              <a:rPr lang="ru-RU" dirty="0" smtClean="0"/>
            </a:b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Современный Азербайджан образовался в результате распада </a:t>
            </a:r>
            <a:r>
              <a:rPr lang="ru-RU" dirty="0" smtClean="0">
                <a:hlinkClick r:id="rId2" tooltip="СССР"/>
              </a:rPr>
              <a:t>СССР</a:t>
            </a:r>
            <a:r>
              <a:rPr lang="ru-RU" dirty="0" smtClean="0"/>
              <a:t>. Первым президентом стал представитель партийной номенклатуры </a:t>
            </a:r>
            <a:r>
              <a:rPr lang="ru-RU" dirty="0" err="1" smtClean="0">
                <a:hlinkClick r:id="rId3" tooltip="Аяз Муталибов"/>
              </a:rPr>
              <a:t>Аяз</a:t>
            </a:r>
            <a:r>
              <a:rPr lang="ru-RU" dirty="0" smtClean="0">
                <a:hlinkClick r:id="rId3" tooltip="Аяз Муталибов"/>
              </a:rPr>
              <a:t> </a:t>
            </a:r>
            <a:r>
              <a:rPr lang="ru-RU" dirty="0" err="1" smtClean="0">
                <a:hlinkClick r:id="rId3" tooltip="Аяз Муталибов"/>
              </a:rPr>
              <a:t>Муталибов</a:t>
            </a:r>
            <a:r>
              <a:rPr lang="ru-RU" dirty="0" smtClean="0"/>
              <a:t>, однако его легитимность была подорвана поддержкой </a:t>
            </a:r>
            <a:r>
              <a:rPr lang="ru-RU" dirty="0" smtClean="0">
                <a:hlinkClick r:id="rId4" tooltip="Августовский путч"/>
              </a:rPr>
              <a:t>августовского путча ГКЧП</a:t>
            </a:r>
            <a:r>
              <a:rPr lang="ru-RU" dirty="0" smtClean="0"/>
              <a:t> в 1991 г. </a:t>
            </a:r>
            <a:r>
              <a:rPr lang="ru-RU" dirty="0" smtClean="0">
                <a:hlinkClick r:id="rId5" tooltip="30 августа"/>
              </a:rPr>
              <a:t>30 августа</a:t>
            </a:r>
            <a:r>
              <a:rPr lang="ru-RU" dirty="0" smtClean="0"/>
              <a:t> Верховный Совет Азербайджана принял декларацию «О восстановлении государственной независимости Азербайджанской Республики», а </a:t>
            </a:r>
            <a:r>
              <a:rPr lang="ru-RU" dirty="0" smtClean="0">
                <a:hlinkClick r:id="rId6" tooltip="18 октября"/>
              </a:rPr>
              <a:t>18 октября</a:t>
            </a:r>
            <a:r>
              <a:rPr lang="ru-RU" dirty="0" smtClean="0"/>
              <a:t> был принят Конституционный акт «О государственной независимости Азербайджанской Республики», который учредил основы государственного, политического и экономического устройства независимого Азербайджана</a:t>
            </a:r>
            <a:endParaRPr lang="ru-RU" dirty="0"/>
          </a:p>
        </p:txBody>
      </p:sp>
    </p:spTree>
  </p:cSld>
  <p:clrMapOvr>
    <a:masterClrMapping/>
  </p:clrMapOvr>
  <p:transition spd="slow">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6072198" cy="1143000"/>
          </a:xfrm>
        </p:spPr>
        <p:txBody>
          <a:bodyPr>
            <a:normAutofit fontScale="90000"/>
          </a:bodyPr>
          <a:lstStyle/>
          <a:p>
            <a:r>
              <a:rPr lang="ru-RU" dirty="0" smtClean="0"/>
              <a:t>Государственный флаг</a:t>
            </a:r>
            <a:br>
              <a:rPr lang="ru-RU" dirty="0" smtClean="0"/>
            </a:br>
            <a:endParaRPr lang="ru-RU" dirty="0"/>
          </a:p>
        </p:txBody>
      </p:sp>
      <p:sp>
        <p:nvSpPr>
          <p:cNvPr id="3" name="Содержимое 2"/>
          <p:cNvSpPr>
            <a:spLocks noGrp="1"/>
          </p:cNvSpPr>
          <p:nvPr>
            <p:ph idx="1"/>
          </p:nvPr>
        </p:nvSpPr>
        <p:spPr>
          <a:xfrm>
            <a:off x="500034" y="1785926"/>
            <a:ext cx="8229600" cy="4166244"/>
          </a:xfrm>
        </p:spPr>
        <p:txBody>
          <a:bodyPr>
            <a:normAutofit/>
          </a:bodyPr>
          <a:lstStyle/>
          <a:p>
            <a:r>
              <a:rPr lang="ru-RU" sz="2000" dirty="0" smtClean="0"/>
              <a:t>9 ноября 1918 года правительством Азербайджанской Демократической Республики впервые было принято постановление о трехцветном государственном флаге. После падения 28 апреля 1920 года АДР и установления советской власти в Азербайджане этот флаг был отвергнут. 17 ноября 1990 года трехцветный флаг был вторично восстановлен в правах решением Верховного Меджлиса </a:t>
            </a:r>
            <a:r>
              <a:rPr lang="ru-RU" sz="2000" dirty="0" err="1" smtClean="0"/>
              <a:t>Нахчыванской</a:t>
            </a:r>
            <a:r>
              <a:rPr lang="ru-RU" sz="2000" dirty="0" smtClean="0"/>
              <a:t> Автономной Республики и принят в качестве государственного флага Автономной Республики. На той же сессии Верховный Меджлис </a:t>
            </a:r>
            <a:r>
              <a:rPr lang="ru-RU" sz="2000" dirty="0" err="1" smtClean="0"/>
              <a:t>Нахчыванской</a:t>
            </a:r>
            <a:r>
              <a:rPr lang="ru-RU" sz="2000" dirty="0" smtClean="0"/>
              <a:t> АР ходатайствовал перед Верховным Советом Азербайджанской ССР о признании трехцветного флага в качестве государственного символа Азербайджана.</a:t>
            </a:r>
          </a:p>
          <a:p>
            <a:endParaRPr lang="ru-RU" dirty="0"/>
          </a:p>
        </p:txBody>
      </p:sp>
      <p:pic>
        <p:nvPicPr>
          <p:cNvPr id="4" name="Рисунок 3" descr="http://upload.wikimedia.org/wikipedia/commons/thumb/4/40/Azerbaijani_embassy_in_Paris.jpg/220px-Azerbaijani_embassy_in_Paris.jpg">
            <a:hlinkClick r:id="rId2"/>
          </p:cNvPr>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6476996" y="5286364"/>
            <a:ext cx="2667004" cy="1571636"/>
          </a:xfrm>
          <a:prstGeom prst="rect">
            <a:avLst/>
          </a:prstGeom>
          <a:noFill/>
          <a:ln>
            <a:noFill/>
          </a:ln>
        </p:spPr>
      </p:pic>
      <p:pic>
        <p:nvPicPr>
          <p:cNvPr id="5" name="Рисунок 4" descr="Азербайджан">
            <a:hlinkClick r:id="rId4" tooltip="Азербайджан"/>
          </p:cNvPr>
          <p:cNvPicPr/>
          <p:nvPr/>
        </p:nvPicPr>
        <p:blipFill>
          <a:blip r:embed="rId5"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857224" y="928670"/>
            <a:ext cx="2714644" cy="933452"/>
          </a:xfrm>
          <a:prstGeom prst="rect">
            <a:avLst/>
          </a:prstGeom>
          <a:noFill/>
          <a:ln>
            <a:noFill/>
          </a:ln>
        </p:spPr>
      </p:pic>
      <p:pic>
        <p:nvPicPr>
          <p:cNvPr id="6" name="Рисунок 5" descr="Герб Азербайджана">
            <a:hlinkClick r:id="rId6" tooltip="&quot;Герб Азербайджана&quot;"/>
          </p:cNvPr>
          <p:cNvPicPr/>
          <p:nvPr/>
        </p:nvPicPr>
        <p:blipFill>
          <a:blip r:embed="rId7"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6858016" y="142852"/>
            <a:ext cx="1785950" cy="1357322"/>
          </a:xfrm>
          <a:prstGeom prst="rect">
            <a:avLst/>
          </a:prstGeom>
          <a:noFill/>
          <a:ln>
            <a:noFill/>
          </a:ln>
        </p:spPr>
      </p:pic>
    </p:spTree>
  </p:cSld>
  <p:clrMapOvr>
    <a:masterClrMapping/>
  </p:clrMapOvr>
  <p:transition spd="slow">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57422" y="274638"/>
            <a:ext cx="6329378" cy="1143000"/>
          </a:xfrm>
        </p:spPr>
        <p:txBody>
          <a:bodyPr>
            <a:normAutofit fontScale="90000"/>
          </a:bodyPr>
          <a:lstStyle/>
          <a:p>
            <a:r>
              <a:rPr lang="ru-RU" dirty="0" smtClean="0"/>
              <a:t>Политическое устройство</a:t>
            </a:r>
            <a:br>
              <a:rPr lang="ru-RU" dirty="0" smtClean="0"/>
            </a:br>
            <a:endParaRPr lang="ru-RU" dirty="0"/>
          </a:p>
        </p:txBody>
      </p:sp>
      <p:sp>
        <p:nvSpPr>
          <p:cNvPr id="3" name="Содержимое 2"/>
          <p:cNvSpPr>
            <a:spLocks noGrp="1"/>
          </p:cNvSpPr>
          <p:nvPr>
            <p:ph idx="1"/>
          </p:nvPr>
        </p:nvSpPr>
        <p:spPr>
          <a:xfrm>
            <a:off x="457200" y="2928934"/>
            <a:ext cx="8229600" cy="3357586"/>
          </a:xfrm>
        </p:spPr>
        <p:txBody>
          <a:bodyPr>
            <a:normAutofit lnSpcReduction="10000"/>
          </a:bodyPr>
          <a:lstStyle/>
          <a:p>
            <a:r>
              <a:rPr lang="ru-RU" sz="2000" dirty="0" smtClean="0"/>
              <a:t>Главой государства является </a:t>
            </a:r>
            <a:r>
              <a:rPr lang="ru-RU" sz="2000" dirty="0" smtClean="0">
                <a:hlinkClick r:id="rId2" tooltip="Президент Азербайджана"/>
              </a:rPr>
              <a:t>президент</a:t>
            </a:r>
            <a:r>
              <a:rPr lang="ru-RU" sz="2000" dirty="0" smtClean="0"/>
              <a:t>. Азербайджан — президентская республика. Президент избирается всенародным голосованием на 5 лет и назначает всех правительственных чиновников.</a:t>
            </a:r>
          </a:p>
          <a:p>
            <a:r>
              <a:rPr lang="ru-RU" sz="2000" dirty="0" smtClean="0"/>
              <a:t>В случае, если ведение военных операций в условиях войны не позволяет провести выборы Президента Азербайджанской Республики, то срок полномочий Президента Азербайджанской Республики продлевается до окончания военных операций. Решение об этом принимается Конституционным судом Азербайджанской Республики на основании обращения государственного органа, обеспечивающего проведение выборов (референдума).</a:t>
            </a:r>
          </a:p>
          <a:p>
            <a:endParaRPr lang="ru-RU" dirty="0"/>
          </a:p>
        </p:txBody>
      </p:sp>
      <p:pic>
        <p:nvPicPr>
          <p:cNvPr id="4" name="Рисунок 3" descr="http://upload.wikimedia.org/wikipedia/commons/thumb/a/a4/Munich_Security_Conference_2010_-_dett_aliyew_0014.jpg/200px-Munich_Security_Conference_2010_-_dett_aliyew_0014.jpg">
            <a:hlinkClick r:id="rId3"/>
          </p:cNvPr>
          <p:cNvPicPr/>
          <p:nvPr/>
        </p:nvPicPr>
        <p:blipFill>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0" y="214290"/>
            <a:ext cx="2500298" cy="2643206"/>
          </a:xfrm>
          <a:prstGeom prst="rect">
            <a:avLst/>
          </a:prstGeom>
          <a:noFill/>
          <a:ln>
            <a:noFill/>
          </a:ln>
        </p:spPr>
      </p:pic>
    </p:spTree>
  </p:cSld>
  <p:clrMapOvr>
    <a:masterClrMapping/>
  </p:clrMapOvr>
  <p:transition spd="slow">
    <p:cover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714488"/>
            <a:ext cx="8229600" cy="3868742"/>
          </a:xfrm>
        </p:spPr>
        <p:txBody>
          <a:bodyPr>
            <a:noAutofit/>
          </a:bodyPr>
          <a:lstStyle/>
          <a:p>
            <a:r>
              <a:rPr lang="ru-RU" sz="2800" dirty="0" smtClean="0"/>
              <a:t>Центральные улицы Баку напоминают модные проспекты Милана и Вены, только в масштабе 1:3. </a:t>
            </a:r>
            <a:br>
              <a:rPr lang="ru-RU" sz="2800" dirty="0" smtClean="0"/>
            </a:br>
            <a:r>
              <a:rPr lang="ru-RU" sz="2800" dirty="0" smtClean="0"/>
              <a:t>На долю современного Азербайджана приходится 75%  экономики Южного Кавказа</a:t>
            </a:r>
            <a:br>
              <a:rPr lang="ru-RU" sz="2800" dirty="0" smtClean="0"/>
            </a:br>
            <a:r>
              <a:rPr lang="ru-RU" sz="2800" dirty="0" smtClean="0"/>
              <a:t>Объем стратегического валютного резерва страны приближается  к 40 </a:t>
            </a:r>
            <a:r>
              <a:rPr lang="ru-RU" sz="2800" dirty="0" err="1" smtClean="0"/>
              <a:t>млрд</a:t>
            </a:r>
            <a:r>
              <a:rPr lang="ru-RU" sz="2800" dirty="0" smtClean="0"/>
              <a:t> долларов. </a:t>
            </a:r>
            <a:br>
              <a:rPr lang="ru-RU" sz="2800" dirty="0" smtClean="0"/>
            </a:br>
            <a:r>
              <a:rPr lang="ru-RU" sz="2800" dirty="0" err="1" smtClean="0"/>
              <a:t>Манат</a:t>
            </a:r>
            <a:r>
              <a:rPr lang="ru-RU" sz="2800" dirty="0" smtClean="0"/>
              <a:t> круче и крепче доллара.</a:t>
            </a:r>
            <a:br>
              <a:rPr lang="ru-RU" sz="2800" dirty="0" smtClean="0"/>
            </a:br>
            <a:r>
              <a:rPr lang="ru-RU" sz="2800" dirty="0" smtClean="0"/>
              <a:t>В 1991 г. Население Азербайджана составляло 7 </a:t>
            </a:r>
            <a:r>
              <a:rPr lang="ru-RU" sz="2800" dirty="0" err="1" smtClean="0"/>
              <a:t>млн</a:t>
            </a:r>
            <a:r>
              <a:rPr lang="ru-RU" sz="2800" dirty="0" smtClean="0"/>
              <a:t> человек, а в 2011-м возросло до 9 млн.</a:t>
            </a:r>
            <a:br>
              <a:rPr lang="ru-RU" sz="2800" dirty="0" smtClean="0"/>
            </a:br>
            <a:r>
              <a:rPr lang="ru-RU" sz="2800" dirty="0" smtClean="0"/>
              <a:t/>
            </a:r>
            <a:br>
              <a:rPr lang="ru-RU" sz="2800" dirty="0" smtClean="0"/>
            </a:br>
            <a:r>
              <a:rPr lang="ru-RU" sz="2800" dirty="0" smtClean="0"/>
              <a:t> </a:t>
            </a:r>
            <a:endParaRPr lang="ru-RU"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40444"/>
          </a:xfrm>
        </p:spPr>
        <p:txBody>
          <a:bodyPr>
            <a:noAutofit/>
          </a:bodyPr>
          <a:lstStyle/>
          <a:p>
            <a:pPr algn="just"/>
            <a:r>
              <a:rPr lang="ru-RU" sz="2800" dirty="0" smtClean="0"/>
              <a:t>Одни  люди, которые богатые, вкладывают в строительство деньги, нажитые  на тупой продаже нефти и газа ( частные инвесторы  составляют 99%), а другие люди, которые бедные и их большинство, даже окно </a:t>
            </a:r>
            <a:r>
              <a:rPr lang="en-US" sz="2800" dirty="0" smtClean="0"/>
              <a:t> </a:t>
            </a:r>
            <a:r>
              <a:rPr lang="ru-RU" sz="2800" dirty="0" smtClean="0"/>
              <a:t> в таких домах купить не могут .</a:t>
            </a:r>
            <a:br>
              <a:rPr lang="ru-RU" sz="2800" dirty="0" smtClean="0"/>
            </a:br>
            <a:r>
              <a:rPr lang="ru-RU" sz="2800" dirty="0" smtClean="0"/>
              <a:t>Однокомнатная квартира в центре Баку стоит  80 тыс. долларов, пенсия – 85 </a:t>
            </a:r>
            <a:r>
              <a:rPr lang="ru-RU" sz="2800" dirty="0" err="1" smtClean="0"/>
              <a:t>манатов</a:t>
            </a:r>
            <a:r>
              <a:rPr lang="ru-RU" sz="2800" dirty="0" smtClean="0"/>
              <a:t>, это при минимальном прожиточном уровне 150 </a:t>
            </a:r>
            <a:r>
              <a:rPr lang="ru-RU" sz="2800" dirty="0" err="1" smtClean="0"/>
              <a:t>манатов</a:t>
            </a:r>
            <a:r>
              <a:rPr lang="ru-RU" sz="2800" dirty="0" smtClean="0"/>
              <a:t/>
            </a:r>
            <a:br>
              <a:rPr lang="ru-RU" sz="2800" dirty="0" smtClean="0"/>
            </a:br>
            <a:endParaRPr lang="ru-RU"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Любопытные факты</a:t>
            </a:r>
            <a:endParaRPr lang="ru-RU" dirty="0"/>
          </a:p>
        </p:txBody>
      </p:sp>
      <p:sp>
        <p:nvSpPr>
          <p:cNvPr id="3" name="Содержимое 2"/>
          <p:cNvSpPr>
            <a:spLocks noGrp="1"/>
          </p:cNvSpPr>
          <p:nvPr>
            <p:ph idx="1"/>
          </p:nvPr>
        </p:nvSpPr>
        <p:spPr/>
        <p:txBody>
          <a:bodyPr>
            <a:normAutofit/>
          </a:bodyPr>
          <a:lstStyle/>
          <a:p>
            <a:r>
              <a:rPr lang="ru-RU" sz="2000" dirty="0" smtClean="0"/>
              <a:t>Названия улиц и площадей в Азербайджане поменяли на 80%,но улицы Пушкина , Гоголя и Лермонтова не тронули. Кроме того , коренные бакинцы поддерживаются старых названий: станцию в метро «</a:t>
            </a:r>
            <a:r>
              <a:rPr lang="ru-RU" sz="2000" dirty="0" err="1" smtClean="0"/>
              <a:t>Ичери</a:t>
            </a:r>
            <a:r>
              <a:rPr lang="ru-RU" sz="2000" dirty="0" smtClean="0"/>
              <a:t> </a:t>
            </a:r>
            <a:r>
              <a:rPr lang="ru-RU" sz="2000" dirty="0" err="1" smtClean="0"/>
              <a:t>Шехер</a:t>
            </a:r>
            <a:r>
              <a:rPr lang="ru-RU" sz="2000" dirty="0" smtClean="0"/>
              <a:t>», например, упрямо называют « </a:t>
            </a:r>
            <a:r>
              <a:rPr lang="ru-RU" sz="2000" dirty="0" err="1" smtClean="0"/>
              <a:t>Баксоветом</a:t>
            </a:r>
            <a:r>
              <a:rPr lang="ru-RU" sz="2000" dirty="0" smtClean="0"/>
              <a:t>»</a:t>
            </a:r>
          </a:p>
          <a:p>
            <a:r>
              <a:rPr lang="ru-RU" sz="2000" dirty="0" smtClean="0"/>
              <a:t>НЕКОТОРЫЕ ЦЕНЫ НА ТЕЗЕ БАЗАРЕ (В ПЕРЕСЧЁТЕ С МАНАТОВ НА РУБЛИ):</a:t>
            </a:r>
          </a:p>
          <a:p>
            <a:r>
              <a:rPr lang="ru-RU" sz="2000" dirty="0" smtClean="0"/>
              <a:t>1 кг лука или десяток яиц – 36рублей, 1 кг помидоров (огурцов, апельсинов, яблок) – 72 рубля, 1 кг картошки – 36 рублей, свинина – 234 рубля за кг. Аппетитные </a:t>
            </a:r>
            <a:r>
              <a:rPr lang="ru-RU" sz="2000" dirty="0" err="1" smtClean="0"/>
              <a:t>бакинские</a:t>
            </a:r>
            <a:r>
              <a:rPr lang="ru-RU" sz="2000" dirty="0" smtClean="0"/>
              <a:t> помидоры и фирменную картошку можно найти и на московских рынках, к сожалению, цены на «азер-продукты»  у нас не по-братски подскакивают чуть ли не втрое: помидоры продают по 200 руб., баранину – по 600-700 руб.,за кг.</a:t>
            </a:r>
            <a:endParaRPr lang="ru-RU" sz="2000" dirty="0"/>
          </a:p>
        </p:txBody>
      </p:sp>
    </p:spTree>
  </p:cSld>
  <p:clrMapOvr>
    <a:masterClrMapping/>
  </p:clrMapOvr>
  <p:transition spd="slow">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нам </a:t>
            </a:r>
            <a:r>
              <a:rPr lang="ru-RU" dirty="0" err="1" smtClean="0"/>
              <a:t>позаимствывать</a:t>
            </a:r>
            <a:endParaRPr lang="ru-RU" dirty="0"/>
          </a:p>
        </p:txBody>
      </p:sp>
      <p:sp>
        <p:nvSpPr>
          <p:cNvPr id="3" name="Содержимое 2"/>
          <p:cNvSpPr>
            <a:spLocks noGrp="1"/>
          </p:cNvSpPr>
          <p:nvPr>
            <p:ph idx="1"/>
          </p:nvPr>
        </p:nvSpPr>
        <p:spPr/>
        <p:txBody>
          <a:bodyPr/>
          <a:lstStyle/>
          <a:p>
            <a:r>
              <a:rPr lang="ru-RU" dirty="0" smtClean="0"/>
              <a:t>Азербайджан одним из первых ввёл частную собственность на землю, но в республике живёт и процветает «ретроколхоз» – русский, в селе Ивановка. В Ивановка – идеальные фермы, ухоженные поля, свой кирпичный завод, мельница , хлебопекарня и фирменный магазин в Баку, в котором всегда очередь за сыром, творогом и яйцами. Если «советская схема» так удачно работает, почему бы её не </a:t>
            </a:r>
            <a:r>
              <a:rPr lang="ru-RU" dirty="0" err="1" smtClean="0"/>
              <a:t>использывать</a:t>
            </a:r>
            <a:r>
              <a:rPr lang="ru-RU" dirty="0" smtClean="0"/>
              <a:t> в отдельных местах?</a:t>
            </a:r>
            <a:endParaRPr lang="ru-RU" dirty="0"/>
          </a:p>
        </p:txBody>
      </p:sp>
    </p:spTree>
  </p:cSld>
  <p:clrMapOvr>
    <a:masterClrMapping/>
  </p:clrMapOvr>
  <p:transition spd="slow">
    <p:pull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Баку . Аллея мучеников ( шахидов)</a:t>
            </a:r>
            <a:endParaRPr lang="ru-RU" dirty="0"/>
          </a:p>
        </p:txBody>
      </p:sp>
      <p:sp>
        <p:nvSpPr>
          <p:cNvPr id="3" name="Содержимое 2"/>
          <p:cNvSpPr>
            <a:spLocks noGrp="1"/>
          </p:cNvSpPr>
          <p:nvPr>
            <p:ph idx="1"/>
          </p:nvPr>
        </p:nvSpPr>
        <p:spPr/>
        <p:txBody>
          <a:bodyPr>
            <a:normAutofit lnSpcReduction="10000"/>
          </a:bodyPr>
          <a:lstStyle/>
          <a:p>
            <a:r>
              <a:rPr lang="ru-RU" dirty="0" smtClean="0"/>
              <a:t>На месте аллеи в начале 20 века располагалось мусульманское кладбище, где были захоронены азербайджанцы – жертвы мартовских межэтнических армяно-азербайджанских столкновений 1918 г. в Баку .Всего тогда погибло несколько тысяч бакинцев, преимущественно мусульман. Кладбище было уничтожено и на его месте создан парк имени С.М. Кирова. Мемориальное  кладбище было восстановлено.На аллее Мучеников возлагают венки иностранные делегации</a:t>
            </a:r>
            <a:endParaRPr lang="ru-RU" dirty="0"/>
          </a:p>
        </p:txBody>
      </p:sp>
    </p:spTree>
  </p:cSld>
  <p:clrMapOvr>
    <a:masterClrMapping/>
  </p:clrMapOvr>
  <p:transition spd="slow">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457200" y="0"/>
            <a:ext cx="8229600" cy="6309360"/>
          </a:xfrm>
        </p:spPr>
        <p:txBody>
          <a:bodyPr/>
          <a:lstStyle/>
          <a:p>
            <a:endParaRPr lang="ru-RU" dirty="0"/>
          </a:p>
        </p:txBody>
      </p:sp>
      <p:grpSp>
        <p:nvGrpSpPr>
          <p:cNvPr id="1026" name="Группа 3"/>
          <p:cNvGrpSpPr>
            <a:grpSpLocks/>
          </p:cNvGrpSpPr>
          <p:nvPr/>
        </p:nvGrpSpPr>
        <p:grpSpPr bwMode="auto">
          <a:xfrm>
            <a:off x="0" y="0"/>
            <a:ext cx="9001156" cy="6715148"/>
            <a:chOff x="0" y="0"/>
            <a:chExt cx="36576" cy="58674"/>
          </a:xfrm>
        </p:grpSpPr>
        <p:pic>
          <p:nvPicPr>
            <p:cNvPr id="4" name="Рисунок 2" descr="Баку"/>
            <p:cNvPicPr>
              <a:picLocks noRot="1" noChangeAspect="1" noMove="1" noResize="1"/>
            </p:cNvPicPr>
            <p:nvPr/>
          </p:nvPicPr>
          <p:blipFill>
            <a:blip r:embed="rId2" cstate="print"/>
            <a:srcRect/>
            <a:stretch>
              <a:fillRect/>
            </a:stretch>
          </p:blipFill>
          <p:spPr bwMode="auto">
            <a:xfrm>
              <a:off x="0" y="0"/>
              <a:ext cx="36576" cy="54864"/>
            </a:xfrm>
            <a:prstGeom prst="rect">
              <a:avLst/>
            </a:prstGeom>
            <a:noFill/>
          </p:spPr>
        </p:pic>
        <p:sp>
          <p:nvSpPr>
            <p:cNvPr id="5" name="Прямоугольник 3"/>
            <p:cNvSpPr>
              <a:spLocks noChangeArrowheads="1"/>
            </p:cNvSpPr>
            <p:nvPr/>
          </p:nvSpPr>
          <p:spPr bwMode="auto">
            <a:xfrm>
              <a:off x="0" y="55245"/>
              <a:ext cx="36576" cy="342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ts val="500"/>
                </a:spcBef>
                <a:spcAft>
                  <a:spcPts val="500"/>
                </a:spcAft>
                <a:buClrTx/>
                <a:buSzTx/>
                <a:buFontTx/>
                <a:buNone/>
                <a:tabLst/>
              </a:pPr>
              <a:r>
                <a:rPr kumimoji="0" lang="ru-RU" sz="2400" b="0" i="0" u="none" strike="noStrike" cap="none" normalizeH="0" baseline="0" dirty="0" smtClean="0">
                  <a:ln>
                    <a:noFill/>
                  </a:ln>
                  <a:solidFill>
                    <a:srgbClr val="FFC000"/>
                  </a:solidFill>
                  <a:effectLst/>
                  <a:latin typeface="Calibri" pitchFamily="34" charset="0"/>
                  <a:cs typeface="Arial" pitchFamily="34" charset="0"/>
                </a:rPr>
                <a:t>Баку</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ransition spd="slow">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Физико-географическая характеристика</a:t>
            </a:r>
            <a:br>
              <a:rPr lang="ru-RU" dirty="0" smtClean="0"/>
            </a:br>
            <a:endParaRPr lang="ru-RU" dirty="0"/>
          </a:p>
        </p:txBody>
      </p:sp>
      <p:sp>
        <p:nvSpPr>
          <p:cNvPr id="3" name="Содержимое 2"/>
          <p:cNvSpPr>
            <a:spLocks noGrp="1"/>
          </p:cNvSpPr>
          <p:nvPr>
            <p:ph idx="1"/>
          </p:nvPr>
        </p:nvSpPr>
        <p:spPr/>
        <p:txBody>
          <a:bodyPr>
            <a:normAutofit fontScale="92500" lnSpcReduction="10000"/>
          </a:bodyPr>
          <a:lstStyle/>
          <a:p>
            <a:r>
              <a:rPr lang="ru-RU" dirty="0" smtClean="0"/>
              <a:t>Азербайджан лежит на границе Европы и Азии</a:t>
            </a:r>
            <a:r>
              <a:rPr lang="ru-RU" dirty="0" smtClean="0"/>
              <a:t>.</a:t>
            </a:r>
          </a:p>
          <a:p>
            <a:endParaRPr lang="ru-RU" dirty="0" smtClean="0"/>
          </a:p>
          <a:p>
            <a:r>
              <a:rPr lang="ru-RU" dirty="0" smtClean="0"/>
              <a:t>Азербайджан по площади — самая крупная из республик </a:t>
            </a:r>
            <a:r>
              <a:rPr lang="ru-RU" dirty="0" smtClean="0">
                <a:hlinkClick r:id="rId2" tooltip="Закавказье"/>
              </a:rPr>
              <a:t>Закавказья</a:t>
            </a:r>
            <a:r>
              <a:rPr lang="ru-RU" dirty="0" smtClean="0"/>
              <a:t> (заявленная площадь — около 86,6 тыс. кв. </a:t>
            </a:r>
            <a:r>
              <a:rPr lang="ru-RU" dirty="0" smtClean="0"/>
              <a:t>км, </a:t>
            </a:r>
            <a:r>
              <a:rPr lang="ru-RU" dirty="0" smtClean="0"/>
              <a:t>фактически контролируемая — около 75 тыс. кв. км</a:t>
            </a:r>
            <a:r>
              <a:rPr lang="ru-RU" dirty="0" smtClean="0"/>
              <a:t>).</a:t>
            </a:r>
          </a:p>
          <a:p>
            <a:endParaRPr lang="ru-RU" dirty="0" smtClean="0"/>
          </a:p>
          <a:p>
            <a:r>
              <a:rPr lang="ru-RU" dirty="0" smtClean="0"/>
              <a:t>Около половины территории Азербайджана занято </a:t>
            </a:r>
            <a:r>
              <a:rPr lang="ru-RU" dirty="0" smtClean="0">
                <a:hlinkClick r:id="rId3" tooltip="Гора"/>
              </a:rPr>
              <a:t>горами</a:t>
            </a:r>
            <a:r>
              <a:rPr lang="ru-RU" dirty="0" smtClean="0"/>
              <a:t>. На севере — хребет </a:t>
            </a:r>
            <a:r>
              <a:rPr lang="ru-RU" dirty="0" smtClean="0">
                <a:hlinkClick r:id="rId4" tooltip="Большой Кавказ"/>
              </a:rPr>
              <a:t>Кавказа</a:t>
            </a:r>
            <a:r>
              <a:rPr lang="ru-RU" dirty="0" smtClean="0"/>
              <a:t>, в средней части — </a:t>
            </a:r>
            <a:r>
              <a:rPr lang="ru-RU" dirty="0" err="1" smtClean="0">
                <a:hlinkClick r:id="rId5" tooltip="Кура-Аракская низменность"/>
              </a:rPr>
              <a:t>Кура-Аракская</a:t>
            </a:r>
            <a:r>
              <a:rPr lang="ru-RU" dirty="0" smtClean="0">
                <a:hlinkClick r:id="rId5" tooltip="Кура-Аракская низменность"/>
              </a:rPr>
              <a:t> низменность</a:t>
            </a:r>
            <a:r>
              <a:rPr lang="ru-RU" dirty="0" smtClean="0"/>
              <a:t>, на юго-востоке — </a:t>
            </a:r>
            <a:r>
              <a:rPr lang="ru-RU" dirty="0" smtClean="0">
                <a:hlinkClick r:id="rId6" tooltip="Талышские горы"/>
              </a:rPr>
              <a:t>Талышские горы</a:t>
            </a:r>
            <a:r>
              <a:rPr lang="ru-RU" dirty="0" smtClean="0"/>
              <a:t> и </a:t>
            </a:r>
            <a:r>
              <a:rPr lang="ru-RU" dirty="0" err="1" smtClean="0">
                <a:hlinkClick r:id="rId7" tooltip="Ленкоранская низменность"/>
              </a:rPr>
              <a:t>Ленкоранская</a:t>
            </a:r>
            <a:r>
              <a:rPr lang="ru-RU" dirty="0" smtClean="0">
                <a:hlinkClick r:id="rId7" tooltip="Ленкоранская низменность"/>
              </a:rPr>
              <a:t> низменность</a:t>
            </a:r>
            <a:endParaRPr lang="ru-RU" dirty="0" smtClean="0"/>
          </a:p>
          <a:p>
            <a:endParaRPr lang="ru-RU" dirty="0"/>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Снимок Азербайджана со </a:t>
            </a:r>
            <a:r>
              <a:rPr lang="ru-RU" dirty="0" smtClean="0">
                <a:hlinkClick r:id="rId2" tooltip="Искусственный спутник Земли"/>
              </a:rPr>
              <a:t>спутника</a:t>
            </a:r>
            <a:r>
              <a:rPr lang="ru-RU" dirty="0" smtClean="0"/>
              <a:t/>
            </a:r>
            <a:br>
              <a:rPr lang="ru-RU" dirty="0" smtClean="0"/>
            </a:br>
            <a:endParaRPr lang="ru-RU" dirty="0"/>
          </a:p>
        </p:txBody>
      </p:sp>
      <p:pic>
        <p:nvPicPr>
          <p:cNvPr id="4" name="Содержимое 3" descr="http://upload.wikimedia.org/wikipedia/commons/thumb/7/78/Satellite_image_of_Azerbaijan_in_March_2003.jpg/250px-Satellite_image_of_Azerbaijan_in_March_2003.jpg">
            <a:hlinkClick r:id="rId3"/>
          </p:cNvPr>
          <p:cNvPicPr>
            <a:picLocks noGrp="1"/>
          </p:cNvPicPr>
          <p:nvPr>
            <p:ph idx="1"/>
          </p:nvPr>
        </p:nvPicPr>
        <p:blipFill>
          <a:blip r:embed="rId4"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214414" y="1643050"/>
            <a:ext cx="6429420" cy="4500594"/>
          </a:xfrm>
          <a:prstGeom prst="rect">
            <a:avLst/>
          </a:prstGeom>
          <a:noFill/>
          <a:ln>
            <a:noFill/>
          </a:ln>
        </p:spPr>
      </p:pic>
    </p:spTree>
  </p:cSld>
  <p:clrMapOvr>
    <a:masterClrMapping/>
  </p:clrMapOvr>
  <p:transition spd="slow">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Полезные ископаемые</a:t>
            </a:r>
            <a:br>
              <a:rPr lang="ru-RU" dirty="0" smtClean="0"/>
            </a:br>
            <a:endParaRPr lang="ru-RU" dirty="0"/>
          </a:p>
        </p:txBody>
      </p:sp>
      <p:sp>
        <p:nvSpPr>
          <p:cNvPr id="3" name="Содержимое 2"/>
          <p:cNvSpPr>
            <a:spLocks noGrp="1"/>
          </p:cNvSpPr>
          <p:nvPr>
            <p:ph idx="1"/>
          </p:nvPr>
        </p:nvSpPr>
        <p:spPr/>
        <p:txBody>
          <a:bodyPr/>
          <a:lstStyle/>
          <a:p>
            <a:r>
              <a:rPr lang="ru-RU" dirty="0" smtClean="0"/>
              <a:t>Недра Азербайджана содержат ценные полезные ископаемые: нефть и природный газ</a:t>
            </a:r>
            <a:r>
              <a:rPr lang="ru-RU" smtClean="0"/>
              <a:t>, </a:t>
            </a:r>
            <a:r>
              <a:rPr lang="ru-RU" smtClean="0">
                <a:hlinkClick r:id="rId2" tooltip="Алунит"/>
              </a:rPr>
              <a:t>алуниты</a:t>
            </a:r>
            <a:r>
              <a:rPr lang="ru-RU" smtClean="0"/>
              <a:t>, </a:t>
            </a:r>
            <a:r>
              <a:rPr lang="ru-RU" dirty="0" smtClean="0"/>
              <a:t>медную руду, золото, молибден и другие. В республике также имеется разнообразное сырьё для отделочной промышленности: мрамор, </a:t>
            </a:r>
            <a:r>
              <a:rPr lang="ru-RU" dirty="0" smtClean="0">
                <a:hlinkClick r:id="rId3" tooltip="Каолин"/>
              </a:rPr>
              <a:t>каолин</a:t>
            </a:r>
            <a:r>
              <a:rPr lang="ru-RU" dirty="0" smtClean="0"/>
              <a:t>, </a:t>
            </a:r>
            <a:r>
              <a:rPr lang="ru-RU" dirty="0" smtClean="0">
                <a:hlinkClick r:id="rId4" tooltip="Туф"/>
              </a:rPr>
              <a:t>туф</a:t>
            </a:r>
            <a:r>
              <a:rPr lang="ru-RU" dirty="0" smtClean="0"/>
              <a:t>, </a:t>
            </a:r>
            <a:r>
              <a:rPr lang="ru-RU" dirty="0" smtClean="0">
                <a:hlinkClick r:id="rId5" tooltip="Доломит"/>
              </a:rPr>
              <a:t>доломит</a:t>
            </a:r>
            <a:r>
              <a:rPr lang="ru-RU" dirty="0" smtClean="0"/>
              <a:t>.</a:t>
            </a:r>
            <a:endParaRPr lang="ru-RU" dirty="0" smtClean="0"/>
          </a:p>
          <a:p>
            <a:r>
              <a:rPr lang="ru-RU" dirty="0" smtClean="0"/>
              <a:t>С природными ресурсами Каспия тесно связаны такие отрасли народного хозяйства, как нефтедобывающая и рыбная промышленность, морской транспорт и судоремонт.</a:t>
            </a:r>
          </a:p>
          <a:p>
            <a:endParaRPr lang="ru-RU" dirty="0"/>
          </a:p>
        </p:txBody>
      </p:sp>
    </p:spTree>
  </p:cSld>
  <p:clrMapOvr>
    <a:masterClrMapping/>
  </p:clrMapOvr>
  <p:transition spd="slow">
    <p:strips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Достопримечательности</a:t>
            </a:r>
            <a:br>
              <a:rPr lang="ru-RU" dirty="0" smtClean="0"/>
            </a:br>
            <a:endParaRPr lang="ru-RU" dirty="0"/>
          </a:p>
        </p:txBody>
      </p:sp>
      <p:sp>
        <p:nvSpPr>
          <p:cNvPr id="3" name="Содержимое 2"/>
          <p:cNvSpPr>
            <a:spLocks noGrp="1"/>
          </p:cNvSpPr>
          <p:nvPr>
            <p:ph idx="1"/>
          </p:nvPr>
        </p:nvSpPr>
        <p:spPr/>
        <p:txBody>
          <a:bodyPr/>
          <a:lstStyle/>
          <a:p>
            <a:r>
              <a:rPr lang="ru-RU" dirty="0" smtClean="0"/>
              <a:t>Два объекта, расположенных на территории Азербайджана, включены в </a:t>
            </a:r>
            <a:r>
              <a:rPr lang="ru-RU" dirty="0" smtClean="0">
                <a:hlinkClick r:id="rId2" tooltip="Список объектов Всемирного наследия ЮНЕСКО в Азербайджане"/>
              </a:rPr>
              <a:t>список объектов Всемирного наследия</a:t>
            </a:r>
            <a:r>
              <a:rPr lang="ru-RU" dirty="0" smtClean="0"/>
              <a:t> </a:t>
            </a:r>
            <a:r>
              <a:rPr lang="ru-RU" dirty="0" smtClean="0">
                <a:hlinkClick r:id="rId3" tooltip="ЮНЕСКО"/>
              </a:rPr>
              <a:t>ЮНЕСКО</a:t>
            </a:r>
            <a:r>
              <a:rPr lang="ru-RU" dirty="0" smtClean="0"/>
              <a:t>: квартал </a:t>
            </a:r>
            <a:r>
              <a:rPr lang="ru-RU" dirty="0" smtClean="0">
                <a:hlinkClick r:id="rId4" tooltip="Баку"/>
              </a:rPr>
              <a:t>Баку</a:t>
            </a:r>
            <a:r>
              <a:rPr lang="ru-RU" dirty="0" smtClean="0"/>
              <a:t> </a:t>
            </a:r>
            <a:r>
              <a:rPr lang="ru-RU" dirty="0" err="1" smtClean="0">
                <a:hlinkClick r:id="rId5" tooltip="Ичери-Шехер (квартал Баку)"/>
              </a:rPr>
              <a:t>Ичери-Шехер</a:t>
            </a:r>
            <a:r>
              <a:rPr lang="ru-RU" dirty="0" smtClean="0"/>
              <a:t> и </a:t>
            </a:r>
            <a:r>
              <a:rPr lang="ru-RU" dirty="0" smtClean="0">
                <a:hlinkClick r:id="rId6" tooltip="Государственный историко-этнографический заповедник "/>
              </a:rPr>
              <a:t>заповедник </a:t>
            </a:r>
            <a:r>
              <a:rPr lang="ru-RU" dirty="0" err="1" smtClean="0">
                <a:hlinkClick r:id="rId6" tooltip="Государственный историко-этнографический заповедник "/>
              </a:rPr>
              <a:t>Гобустан</a:t>
            </a:r>
            <a:endParaRPr lang="ru-RU" dirty="0"/>
          </a:p>
        </p:txBody>
      </p:sp>
      <p:pic>
        <p:nvPicPr>
          <p:cNvPr id="4" name="Рисунок 3" descr="http://upload.wikimedia.org/wikipedia/commons/thumb/7/71/Baku_Maiden_Tower.jpg/200px-Baku_Maiden_Tower.jpg">
            <a:hlinkClick r:id="rId7"/>
          </p:cNvPr>
          <p:cNvPicPr/>
          <p:nvPr/>
        </p:nvPicPr>
        <p:blipFill>
          <a:blip r:embed="rId8"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1500166" y="3714752"/>
            <a:ext cx="4071966" cy="3000396"/>
          </a:xfrm>
          <a:prstGeom prst="rect">
            <a:avLst/>
          </a:prstGeom>
          <a:noFill/>
          <a:ln>
            <a:noFill/>
          </a:ln>
        </p:spPr>
      </p:pic>
      <p:sp>
        <p:nvSpPr>
          <p:cNvPr id="1025" name="Rectangle 1"/>
          <p:cNvSpPr>
            <a:spLocks noChangeArrowheads="1"/>
          </p:cNvSpPr>
          <p:nvPr/>
        </p:nvSpPr>
        <p:spPr bwMode="auto">
          <a:xfrm>
            <a:off x="5857884" y="4714884"/>
            <a:ext cx="228601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Символ Баку — Девичья Башня</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strips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Мечеть в </a:t>
            </a:r>
            <a:r>
              <a:rPr lang="ru-RU" dirty="0" smtClean="0">
                <a:hlinkClick r:id="rId2" tooltip="Баку"/>
              </a:rPr>
              <a:t>Баку</a:t>
            </a:r>
            <a:r>
              <a:rPr lang="ru-RU" dirty="0" smtClean="0"/>
              <a:t/>
            </a:r>
            <a:br>
              <a:rPr lang="ru-RU" dirty="0" smtClean="0"/>
            </a:br>
            <a:endParaRPr lang="ru-RU" dirty="0"/>
          </a:p>
        </p:txBody>
      </p:sp>
      <p:pic>
        <p:nvPicPr>
          <p:cNvPr id="4" name="Содержимое 3" descr="http://upload.wikimedia.org/wikipedia/commons/thumb/c/c9/SV100197.jpg/250px-SV100197.jpg">
            <a:hlinkClick r:id="rId3"/>
          </p:cNvPr>
          <p:cNvPicPr>
            <a:picLocks noGrp="1"/>
          </p:cNvPicPr>
          <p:nvPr>
            <p:ph idx="1"/>
          </p:nvPr>
        </p:nvPicPr>
        <p:blipFill>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642910" y="1142984"/>
            <a:ext cx="6357982" cy="5715016"/>
          </a:xfrm>
          <a:prstGeom prst="rect">
            <a:avLst/>
          </a:prstGeom>
          <a:noFill/>
          <a:ln>
            <a:noFill/>
          </a:ln>
        </p:spPr>
      </p:pic>
    </p:spTree>
  </p:cSld>
  <p:clrMapOvr>
    <a:masterClrMapping/>
  </p:clrMapOvr>
  <p:transition spd="slow">
    <p:comb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hlinkClick r:id="rId2" tooltip="Гёйгёль (озеро)"/>
              </a:rPr>
              <a:t>Озеро Гёйгёль</a:t>
            </a:r>
            <a:r>
              <a:rPr lang="ru-RU" dirty="0" smtClean="0"/>
              <a:t/>
            </a:r>
            <a:br>
              <a:rPr lang="ru-RU" dirty="0" smtClean="0"/>
            </a:br>
            <a:endParaRPr lang="ru-RU" dirty="0"/>
          </a:p>
        </p:txBody>
      </p:sp>
      <p:pic>
        <p:nvPicPr>
          <p:cNvPr id="4" name="Содержимое 3" descr="http://upload.wikimedia.org/wikipedia/commons/thumb/a/a7/Geygol.jpg/260px-Geygol.jpg">
            <a:hlinkClick r:id="rId3"/>
          </p:cNvPr>
          <p:cNvPicPr>
            <a:picLocks noGrp="1"/>
          </p:cNvPicPr>
          <p:nvPr>
            <p:ph idx="1"/>
          </p:nvPr>
        </p:nvPicPr>
        <p:blipFill>
          <a:blip r:embed="rId4"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214414" y="1500174"/>
            <a:ext cx="6500858" cy="4573494"/>
          </a:xfrm>
          <a:prstGeom prst="rect">
            <a:avLst/>
          </a:prstGeom>
          <a:noFill/>
          <a:ln>
            <a:noFill/>
          </a:ln>
        </p:spPr>
      </p:pic>
    </p:spTree>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hlinkClick r:id="rId2" tooltip="Муровдаг"/>
              </a:rPr>
              <a:t>Гора </a:t>
            </a:r>
            <a:r>
              <a:rPr lang="ru-RU" dirty="0" err="1" smtClean="0">
                <a:hlinkClick r:id="rId2" tooltip="Муровдаг"/>
              </a:rPr>
              <a:t>Муров</a:t>
            </a:r>
            <a:r>
              <a:rPr lang="ru-RU" dirty="0" smtClean="0"/>
              <a:t/>
            </a:r>
            <a:br>
              <a:rPr lang="ru-RU" dirty="0" smtClean="0"/>
            </a:br>
            <a:endParaRPr lang="ru-RU" dirty="0"/>
          </a:p>
        </p:txBody>
      </p:sp>
      <p:pic>
        <p:nvPicPr>
          <p:cNvPr id="4" name="Содержимое 3" descr="http://upload.wikimedia.org/wikipedia/commons/thumb/2/24/Murov_mountain_in_Azerbaijan-Caucasus3.jpg/260px-Murov_mountain_in_Azerbaijan-Caucasus3.jpg">
            <a:hlinkClick r:id="rId3"/>
          </p:cNvPr>
          <p:cNvPicPr>
            <a:picLocks noGrp="1"/>
          </p:cNvPicPr>
          <p:nvPr>
            <p:ph idx="1"/>
          </p:nvPr>
        </p:nvPicPr>
        <p:blipFill>
          <a:blip r:embed="rId4"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000100" y="1163782"/>
            <a:ext cx="6643734" cy="5408490"/>
          </a:xfrm>
          <a:prstGeom prst="rect">
            <a:avLst/>
          </a:prstGeom>
          <a:noFill/>
          <a:ln>
            <a:noFill/>
          </a:ln>
        </p:spPr>
      </p:pic>
    </p:spTree>
  </p:cSld>
  <p:clrMapOvr>
    <a:masterClrMapping/>
  </p:clrMapOvr>
  <p:transition spd="slow">
    <p:checke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Доисторический период</a:t>
            </a:r>
            <a:br>
              <a:rPr lang="ru-RU" dirty="0" smtClean="0"/>
            </a:br>
            <a:endParaRPr lang="ru-RU" dirty="0"/>
          </a:p>
        </p:txBody>
      </p:sp>
      <p:pic>
        <p:nvPicPr>
          <p:cNvPr id="4" name="Содержимое 3" descr="http://upload.wikimedia.org/wikipedia/commons/thumb/0/07/Petroglyphs_of_Qobustan.jpg/350px-Petroglyphs_of_Qobustan.jpg">
            <a:hlinkClick r:id="rId2"/>
          </p:cNvPr>
          <p:cNvPicPr>
            <a:picLocks noGrp="1"/>
          </p:cNvPicPr>
          <p:nvPr>
            <p:ph idx="1"/>
          </p:nvPr>
        </p:nvPicPr>
        <p:blipFill>
          <a:blip r:embed="rId3"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643042" y="1571612"/>
            <a:ext cx="6000792" cy="4572032"/>
          </a:xfrm>
          <a:prstGeom prst="rect">
            <a:avLst/>
          </a:prstGeom>
          <a:noFill/>
          <a:ln>
            <a:noFill/>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331</TotalTime>
  <Words>601</Words>
  <Application>Microsoft Office PowerPoint</Application>
  <PresentationFormat>Экран (4:3)</PresentationFormat>
  <Paragraphs>41</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Апекс</vt:lpstr>
      <vt:lpstr>Азербайджан</vt:lpstr>
      <vt:lpstr>Физико-географическая характеристика </vt:lpstr>
      <vt:lpstr>Снимок Азербайджана со спутника </vt:lpstr>
      <vt:lpstr>Полезные ископаемые </vt:lpstr>
      <vt:lpstr>Достопримечательности </vt:lpstr>
      <vt:lpstr>Мечеть в Баку </vt:lpstr>
      <vt:lpstr>Озеро Гёйгёль </vt:lpstr>
      <vt:lpstr>Гора Муров </vt:lpstr>
      <vt:lpstr>Доисторический период </vt:lpstr>
      <vt:lpstr>Живописные водопады Габалы </vt:lpstr>
      <vt:lpstr>Современный Азербайджан </vt:lpstr>
      <vt:lpstr>Государственный флаг </vt:lpstr>
      <vt:lpstr>Политическое устройство </vt:lpstr>
      <vt:lpstr>Центральные улицы Баку напоминают модные проспекты Милана и Вены, только в масштабе 1:3.  На долю современного Азербайджана приходится 75%  экономики Южного Кавказа Объем стратегического валютного резерва страны приближается  к 40 млрд долларов.  Манат круче и крепче доллара. В 1991 г. Население Азербайджана составляло 7 млн человек, а в 2011-м возросло до 9 млн.   </vt:lpstr>
      <vt:lpstr>Одни  люди, которые богатые, вкладывают в строительство деньги, нажитые  на тупой продаже нефти и газа ( частные инвесторы  составляют 99%), а другие люди, которые бедные и их большинство, даже окно   в таких домах купить не могут . Однокомнатная квартира в центре Баку стоит  80 тыс. долларов, пенсия – 85 манатов, это при минимальном прожиточном уровне 150 манатов </vt:lpstr>
      <vt:lpstr>Любопытные факты</vt:lpstr>
      <vt:lpstr>Что нам позаимствывать</vt:lpstr>
      <vt:lpstr>Баку . Аллея мучеников ( шахидов)</vt:lpstr>
      <vt:lpstr> </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АЛЁНА</dc:creator>
  <cp:lastModifiedBy>User</cp:lastModifiedBy>
  <cp:revision>20</cp:revision>
  <dcterms:created xsi:type="dcterms:W3CDTF">2012-01-19T06:08:17Z</dcterms:created>
  <dcterms:modified xsi:type="dcterms:W3CDTF">2012-01-26T11:18:39Z</dcterms:modified>
</cp:coreProperties>
</file>