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57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5" autoAdjust="0"/>
    <p:restoredTop sz="97436" autoAdjust="0"/>
  </p:normalViewPr>
  <p:slideViewPr>
    <p:cSldViewPr>
      <p:cViewPr varScale="1">
        <p:scale>
          <a:sx n="72" d="100"/>
          <a:sy n="72" d="100"/>
        </p:scale>
        <p:origin x="-13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AA034-FDFC-4FB0-9D0F-2440DFFFB0BC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latin typeface="Georgia" pitchFamily="18" charset="0"/>
              </a:rPr>
              <a:t>Гормоны.</a:t>
            </a:r>
            <a:endParaRPr lang="ru-RU" sz="60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286388"/>
            <a:ext cx="5486416" cy="9001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Малахова Анастасия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Ученица 10 класса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28604"/>
            <a:ext cx="8501122" cy="6215106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chemeClr val="tx1"/>
                </a:solidFill>
              </a:rPr>
              <a:t>По химическому строению гормоны делят на:</a:t>
            </a:r>
          </a:p>
          <a:p>
            <a:r>
              <a:rPr lang="ru-RU" sz="3600" dirty="0" smtClean="0"/>
              <a:t> 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err="1" smtClean="0">
                <a:solidFill>
                  <a:schemeClr val="tx1"/>
                </a:solidFill>
              </a:rPr>
              <a:t>Стероидные</a:t>
            </a:r>
            <a:r>
              <a:rPr lang="ru-RU" dirty="0" smtClean="0">
                <a:solidFill>
                  <a:schemeClr val="tx1"/>
                </a:solidFill>
              </a:rPr>
              <a:t> (стероиды)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 smtClean="0">
                <a:solidFill>
                  <a:schemeClr val="tx1"/>
                </a:solidFill>
              </a:rPr>
              <a:t>Гормоны – производные аминокислот.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smtClean="0">
                <a:solidFill>
                  <a:schemeClr val="tx1"/>
                </a:solidFill>
              </a:rPr>
              <a:t>Пептидные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4. </a:t>
            </a:r>
            <a:r>
              <a:rPr lang="ru-RU" dirty="0" smtClean="0">
                <a:solidFill>
                  <a:schemeClr val="tx1"/>
                </a:solidFill>
              </a:rPr>
              <a:t>Белковые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6"/>
            <a:ext cx="7000892" cy="221457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 С их помощью осуществляется координация и согласование работы всех органов и систем живого организма.</a:t>
            </a:r>
            <a:endParaRPr lang="ru-RU" sz="3200" b="1" i="1" u="sng" dirty="0">
              <a:solidFill>
                <a:schemeClr val="bg1">
                  <a:lumMod val="9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643998" cy="1357322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b="1" i="1" u="sng" dirty="0" smtClean="0">
                <a:solidFill>
                  <a:schemeClr val="tx1"/>
                </a:solidFill>
              </a:rPr>
              <a:t>Гормоны имеют огромное биологическое значение: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4000504"/>
            <a:ext cx="61436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/>
              <a:t>Гормоны подчиняют единой цепи и синхронизируют ювелирную биологическую работу каждого органа и их систем.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000108"/>
            <a:ext cx="4929222" cy="2143140"/>
          </a:xfrm>
          <a:effectLst>
            <a:reflection blurRad="6350" stA="50000" endA="295" endPos="92000" dist="1016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6000" b="1" i="1" u="sng" dirty="0" smtClean="0">
                <a:latin typeface="Georgia" pitchFamily="18" charset="0"/>
              </a:rPr>
              <a:t>Спасибо за внимание.</a:t>
            </a:r>
            <a:endParaRPr lang="ru-RU" sz="6000" b="1" i="1" u="sng" dirty="0"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192" y="1214422"/>
            <a:ext cx="8286808" cy="3457599"/>
          </a:xfrm>
          <a:ln w="5715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>
            <a:bevelT w="82550" h="44450" prst="angle"/>
            <a:bevelB w="82550" h="44450" prst="angle"/>
            <a:extrusionClr>
              <a:schemeClr val="bg1"/>
            </a:extrusionClr>
            <a:contourClr>
              <a:schemeClr val="bg1"/>
            </a:contourClr>
          </a:sp3d>
        </p:spPr>
        <p:txBody>
          <a:bodyPr>
            <a:noAutofit/>
          </a:bodyPr>
          <a:lstStyle/>
          <a:p>
            <a:r>
              <a:rPr lang="ru-RU" sz="4000" b="1" i="1" u="sng" dirty="0" err="1" smtClean="0">
                <a:latin typeface="Georgia" pitchFamily="18" charset="0"/>
              </a:rPr>
              <a:t>Гормоны</a:t>
            </a:r>
            <a:r>
              <a:rPr lang="ru-RU" sz="4000" dirty="0" err="1" smtClean="0"/>
              <a:t>-это</a:t>
            </a:r>
            <a:r>
              <a:rPr lang="ru-RU" sz="4000" dirty="0" smtClean="0"/>
              <a:t>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a:t>
            </a:r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Гормоны коры надпочечников.</a:t>
            </a:r>
            <a:endParaRPr lang="ru-RU" sz="32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1357298"/>
            <a:ext cx="4786314" cy="6286544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Кортизон</a:t>
            </a: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один из 20 гормонов, вырабатываемых корой надпочечников, регулирует обмен углеводов, применяется при лечении многих тяжелых болезней(ревматизм, бронхиальная астма, воспалительные процессы, аллергические заболевания).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Алёнка\Рабочий стол\Новая папка\300px-Cortiso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857628"/>
            <a:ext cx="3702472" cy="2801536"/>
          </a:xfrm>
          <a:prstGeom prst="rect">
            <a:avLst/>
          </a:prstGeom>
          <a:noFill/>
        </p:spPr>
      </p:pic>
      <p:pic>
        <p:nvPicPr>
          <p:cNvPr id="2051" name="Picture 3" descr="C:\Documents and Settings\Алёнка\Рабочий стол\Новая папка\1215704462_140474_1_683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1142984"/>
            <a:ext cx="2428860" cy="2664893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857892"/>
            <a:ext cx="2148427" cy="82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вырабатываемые поджелудочной  железой.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785926"/>
            <a:ext cx="5072098" cy="485778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</a:rPr>
              <a:t>Инсулин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 гормон пептидной природы, образуется в </a:t>
            </a:r>
            <a:r>
              <a:rPr lang="ru-RU" sz="2800" dirty="0" err="1" smtClean="0">
                <a:solidFill>
                  <a:schemeClr val="tx1"/>
                </a:solidFill>
              </a:rPr>
              <a:t>бета-клетках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поджелудочной железы. Оказывает многогранное влияние на обмен практически во всех тканях. Основное действие инсулина заключается в снижении концентрации глюкозы в крови.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Алёнка\Рабочий стол\Новая папка\insu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338" y="2000240"/>
            <a:ext cx="3846662" cy="357190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вырабатываемые поджелудочной  железой.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6500826" cy="2714644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</a:rPr>
              <a:t>Глюкагон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chemeClr val="tx1"/>
                </a:solidFill>
              </a:rPr>
              <a:t>-</a:t>
            </a:r>
            <a:r>
              <a:rPr lang="ru-RU" sz="2400" dirty="0" smtClean="0">
                <a:solidFill>
                  <a:schemeClr val="tx1"/>
                </a:solidFill>
              </a:rPr>
              <a:t> гормон альфа-клеток поджелудочной железы. По химическому строению глюкагон является пептидным гормоном. Этот гормон повышает концентрацию сахара в крови.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286256"/>
            <a:ext cx="7929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Первичная структура молекулы глюкагона следующая: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636"/>
            <a:ext cx="6786610" cy="72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4099" name="Picture 3" descr="C:\Documents and Settings\Алёнка\Рабочий стол\Новая папка\200px-Glucagon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83843" y="1500174"/>
            <a:ext cx="1660157" cy="444818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 вырабатываемые гипофизом.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500174"/>
            <a:ext cx="4500594" cy="5214974"/>
          </a:xfrm>
        </p:spPr>
        <p:txBody>
          <a:bodyPr>
            <a:normAutofit fontScale="92500" lnSpcReduction="10000"/>
          </a:bodyPr>
          <a:lstStyle/>
          <a:p>
            <a:r>
              <a:rPr lang="ru-RU" b="1" i="1" u="sng" dirty="0" err="1" smtClean="0">
                <a:solidFill>
                  <a:schemeClr val="bg1"/>
                </a:solidFill>
              </a:rPr>
              <a:t>Соматотропин</a:t>
            </a:r>
            <a:r>
              <a:rPr lang="ru-RU" b="1" i="1" u="sng" dirty="0" smtClean="0">
                <a:solidFill>
                  <a:schemeClr val="bg1"/>
                </a:solidFill>
              </a:rPr>
              <a:t>(соматотропный гормон, СТГ, </a:t>
            </a:r>
            <a:r>
              <a:rPr lang="ru-RU" b="1" i="1" u="sng" dirty="0" err="1" smtClean="0">
                <a:solidFill>
                  <a:schemeClr val="bg1"/>
                </a:solidFill>
              </a:rPr>
              <a:t>соматропин</a:t>
            </a:r>
            <a:r>
              <a:rPr lang="ru-RU" b="1" i="1" u="sng" dirty="0" smtClean="0">
                <a:solidFill>
                  <a:schemeClr val="bg1"/>
                </a:solidFill>
              </a:rPr>
              <a:t>, гормон роста)</a:t>
            </a:r>
            <a:r>
              <a:rPr lang="ru-RU" dirty="0" smtClean="0">
                <a:solidFill>
                  <a:schemeClr val="tx1"/>
                </a:solidFill>
              </a:rPr>
              <a:t> - один из гормонов передней доли гипофиза. Относится к         пептидным гормонам, способствует непрерывному увеличению мышечной массы и укреплению костной ткани.</a:t>
            </a:r>
          </a:p>
          <a:p>
            <a:endParaRPr lang="ru-RU" b="1" i="1" u="sng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Алёнка\Рабочий стол\Новая папка\300px-Somatotrop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3857620" cy="262318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pic>
        <p:nvPicPr>
          <p:cNvPr id="5123" name="Picture 3" descr="C:\Documents and Settings\Алёнка\Рабочий стол\Новая папка\dynatrop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14422"/>
            <a:ext cx="1876425" cy="2345531"/>
          </a:xfrm>
          <a:prstGeom prst="rect">
            <a:avLst/>
          </a:prstGeom>
          <a:noFill/>
        </p:spPr>
      </p:pic>
      <p:pic>
        <p:nvPicPr>
          <p:cNvPr id="5124" name="Picture 4" descr="C:\Documents and Settings\Алёнка\Рабочий стол\Новая папка\temp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143116"/>
            <a:ext cx="2222501" cy="16668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Гормон щитовидной железы.</a:t>
            </a:r>
            <a:endParaRPr lang="ru-RU" sz="32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6215074" cy="3924312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</a:rPr>
              <a:t>Тироксин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основная форма </a:t>
            </a:r>
            <a:r>
              <a:rPr lang="ru-RU" sz="2800" dirty="0" err="1" smtClean="0">
                <a:solidFill>
                  <a:schemeClr val="tx1"/>
                </a:solidFill>
              </a:rPr>
              <a:t>тиреоидных</a:t>
            </a:r>
            <a:r>
              <a:rPr lang="ru-RU" sz="2800" dirty="0" smtClean="0">
                <a:solidFill>
                  <a:schemeClr val="tx1"/>
                </a:solidFill>
              </a:rPr>
              <a:t> гормонов щитовидной железы. Гормон усиливающий все виды обмена веществ.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256"/>
            <a:ext cx="28670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6149" name="Picture 5" descr="C:\Documents and Settings\Алёнка\Рабочий стол\Новая папка\41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5" y="1500174"/>
            <a:ext cx="2857495" cy="2857495"/>
          </a:xfrm>
          <a:prstGeom prst="rect">
            <a:avLst/>
          </a:prstGeom>
          <a:noFill/>
        </p:spPr>
      </p:pic>
      <p:pic>
        <p:nvPicPr>
          <p:cNvPr id="6150" name="Picture 6" descr="C:\Documents and Settings\Алёнка\Рабочий стол\Новая папка\images.jpegвар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714884"/>
            <a:ext cx="3459640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 мозгового вещества надпочечников</a:t>
            </a:r>
            <a:r>
              <a:rPr lang="ru-RU" sz="2400" b="1" i="1" u="sng" dirty="0" smtClean="0">
                <a:latin typeface="Georgia" pitchFamily="18" charset="0"/>
              </a:rPr>
              <a:t>.</a:t>
            </a:r>
            <a:endParaRPr lang="ru-RU" sz="24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571612"/>
            <a:ext cx="4057656" cy="4857784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Адреналин (</a:t>
            </a:r>
            <a:r>
              <a:rPr lang="ru-RU" b="1" i="1" u="sng" dirty="0" err="1" smtClean="0">
                <a:solidFill>
                  <a:schemeClr val="bg1"/>
                </a:solidFill>
              </a:rPr>
              <a:t>эпинефрин</a:t>
            </a:r>
            <a:r>
              <a:rPr lang="ru-RU" b="1" i="1" u="sng" dirty="0" smtClean="0">
                <a:solidFill>
                  <a:schemeClr val="bg1"/>
                </a:solidFill>
              </a:rPr>
              <a:t>)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основной гормон мозгового вещества надпочечников, а также </a:t>
            </a:r>
            <a:r>
              <a:rPr lang="ru-RU" dirty="0" err="1" smtClean="0">
                <a:solidFill>
                  <a:schemeClr val="tx1"/>
                </a:solidFill>
              </a:rPr>
              <a:t>нейромедиатор</a:t>
            </a:r>
            <a:r>
              <a:rPr lang="ru-RU" dirty="0" smtClean="0">
                <a:solidFill>
                  <a:schemeClr val="tx1"/>
                </a:solidFill>
              </a:rPr>
              <a:t>. Адреналин содержится в разных органах и тканях, повышает кровяное давление, учащает ритм сердечных сокращений.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Алёнка\Рабочий стол\Новая папка\220px-Epinephrine-3d-CP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3643338" cy="2749064"/>
          </a:xfrm>
          <a:prstGeom prst="rect">
            <a:avLst/>
          </a:prstGeom>
          <a:noFill/>
        </p:spPr>
      </p:pic>
      <p:pic>
        <p:nvPicPr>
          <p:cNvPr id="7171" name="Picture 3" descr="C:\Documents and Settings\Алёнка\Рабочий стол\Новая папка\adrenal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4895850" cy="20955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Georgia" pitchFamily="18" charset="0"/>
              </a:rPr>
              <a:t>Свойства гормонов.</a:t>
            </a:r>
            <a:endParaRPr lang="ru-RU" sz="32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9286908" cy="614366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1) </a:t>
            </a:r>
            <a:r>
              <a:rPr lang="ru-RU" sz="2800" dirty="0" smtClean="0">
                <a:solidFill>
                  <a:schemeClr val="tx1"/>
                </a:solidFill>
              </a:rPr>
              <a:t>Чрезвычайно высокая физиологическая активность (вызывает значительные изменения в работе органов и тканей).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2) </a:t>
            </a:r>
            <a:r>
              <a:rPr lang="ru-RU" sz="2800" dirty="0" smtClean="0">
                <a:solidFill>
                  <a:schemeClr val="tx1"/>
                </a:solidFill>
              </a:rPr>
              <a:t>Дистанционное действие (способность регулировать работу органов, удаленных от железы, вырабатывающей гормон).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3) </a:t>
            </a:r>
            <a:r>
              <a:rPr lang="ru-RU" sz="2800" dirty="0" smtClean="0">
                <a:solidFill>
                  <a:schemeClr val="tx1"/>
                </a:solidFill>
              </a:rPr>
              <a:t>Быстрое разрушение в тканях (гормоны не должны в них накапливаться).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4) </a:t>
            </a:r>
            <a:r>
              <a:rPr lang="ru-RU" sz="2800" dirty="0" smtClean="0">
                <a:solidFill>
                  <a:schemeClr val="tx1"/>
                </a:solidFill>
              </a:rPr>
              <a:t>Непрерывная секреция соответствующей железой (вызвано необходимостью воздействия на работу соответствующего органа в каждый момент времени).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382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Гормоны.</vt:lpstr>
      <vt:lpstr>Гормоны-это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vt:lpstr>
      <vt:lpstr>Гормоны коры надпочечников.</vt:lpstr>
      <vt:lpstr>Гормоны вырабатываемые поджелудочной  железой.</vt:lpstr>
      <vt:lpstr>Гормоны вырабатываемые поджелудочной  железой.</vt:lpstr>
      <vt:lpstr>Гормоны  вырабатываемые гипофизом.</vt:lpstr>
      <vt:lpstr>Гормон щитовидной железы.</vt:lpstr>
      <vt:lpstr>Гормон мозгового вещества надпочечников.</vt:lpstr>
      <vt:lpstr>Свойства гормонов.</vt:lpstr>
      <vt:lpstr>Слайд 10</vt:lpstr>
      <vt:lpstr> С их помощью осуществляется координация и согласование работы всех органов и систем живого организма.</vt:lpstr>
      <vt:lpstr>Спасибо за внимание.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Гармоны.</dc:title>
  <dc:creator>Алёнка</dc:creator>
  <cp:lastModifiedBy>Angel</cp:lastModifiedBy>
  <cp:revision>42</cp:revision>
  <dcterms:created xsi:type="dcterms:W3CDTF">2010-05-13T19:04:30Z</dcterms:created>
  <dcterms:modified xsi:type="dcterms:W3CDTF">2012-04-02T11:17:26Z</dcterms:modified>
</cp:coreProperties>
</file>