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258" r:id="rId3"/>
    <p:sldId id="276" r:id="rId4"/>
    <p:sldId id="256" r:id="rId5"/>
    <p:sldId id="259" r:id="rId6"/>
    <p:sldId id="263" r:id="rId7"/>
    <p:sldId id="262" r:id="rId8"/>
    <p:sldId id="266" r:id="rId9"/>
    <p:sldId id="268" r:id="rId10"/>
    <p:sldId id="274" r:id="rId11"/>
    <p:sldId id="265" r:id="rId12"/>
    <p:sldId id="264" r:id="rId13"/>
    <p:sldId id="267" r:id="rId14"/>
    <p:sldId id="260" r:id="rId15"/>
    <p:sldId id="275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73" d="100"/>
          <a:sy n="73" d="100"/>
        </p:scale>
        <p:origin x="-148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0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Знают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"/>
                  </a:schemeClr>
                </a:gs>
                <a:gs pos="68000">
                  <a:schemeClr val="accent1">
                    <a:tint val="77000"/>
                  </a:schemeClr>
                </a:gs>
                <a:gs pos="81000">
                  <a:schemeClr val="accent1">
                    <a:tint val="79000"/>
                  </a:schemeClr>
                </a:gs>
                <a:gs pos="86000">
                  <a:schemeClr val="accent1">
                    <a:tint val="73000"/>
                  </a:schemeClr>
                </a:gs>
                <a:gs pos="100000">
                  <a:schemeClr val="accent1">
                    <a:tint val="3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Лист1!$B$2:$D$2</c:f>
              <c:numCache>
                <c:formatCode>0%</c:formatCode>
                <c:ptCount val="3"/>
                <c:pt idx="0">
                  <c:v>0.5</c:v>
                </c:pt>
                <c:pt idx="1">
                  <c:v>0.9</c:v>
                </c:pt>
                <c:pt idx="2">
                  <c:v>0.95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Не знают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73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Лист1!$B$3:$D$3</c:f>
              <c:numCache>
                <c:formatCode>0%</c:formatCode>
                <c:ptCount val="3"/>
                <c:pt idx="0">
                  <c:v>0.15</c:v>
                </c:pt>
                <c:pt idx="1">
                  <c:v>0.05</c:v>
                </c:pt>
                <c:pt idx="2">
                  <c:v>0.02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Затрудняются ответить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3000"/>
                    <a:satMod val="150000"/>
                  </a:schemeClr>
                </a:gs>
                <a:gs pos="25000">
                  <a:schemeClr val="accent2">
                    <a:tint val="96000"/>
                    <a:shade val="80000"/>
                    <a:satMod val="105000"/>
                  </a:schemeClr>
                </a:gs>
                <a:gs pos="38000">
                  <a:schemeClr val="accent2">
                    <a:tint val="96000"/>
                    <a:shade val="59000"/>
                    <a:satMod val="120000"/>
                  </a:schemeClr>
                </a:gs>
                <a:gs pos="55000">
                  <a:schemeClr val="accent2">
                    <a:shade val="57000"/>
                    <a:satMod val="120000"/>
                  </a:schemeClr>
                </a:gs>
                <a:gs pos="80000">
                  <a:schemeClr val="accent2">
                    <a:shade val="56000"/>
                    <a:satMod val="145000"/>
                  </a:schemeClr>
                </a:gs>
                <a:gs pos="88000">
                  <a:schemeClr val="accent2">
                    <a:shade val="63000"/>
                    <a:satMod val="160000"/>
                  </a:schemeClr>
                </a:gs>
                <a:gs pos="100000">
                  <a:schemeClr val="accent2">
                    <a:tint val="99555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2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2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Лист1!$B$4:$D$4</c:f>
              <c:numCache>
                <c:formatCode>0%</c:formatCode>
                <c:ptCount val="3"/>
                <c:pt idx="0">
                  <c:v>0.35</c:v>
                </c:pt>
                <c:pt idx="1">
                  <c:v>0.05</c:v>
                </c:pt>
                <c:pt idx="2">
                  <c:v>0.03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9596160"/>
        <c:axId val="59597952"/>
      </c:barChart>
      <c:catAx>
        <c:axId val="59596160"/>
        <c:scaling>
          <c:orientation val="minMax"/>
        </c:scaling>
        <c:delete val="0"/>
        <c:axPos val="b"/>
        <c:majorTickMark val="out"/>
        <c:minorTickMark val="none"/>
        <c:tickLblPos val="nextTo"/>
        <c:crossAx val="59597952"/>
        <c:crosses val="autoZero"/>
        <c:auto val="1"/>
        <c:lblAlgn val="ctr"/>
        <c:lblOffset val="100"/>
        <c:noMultiLvlLbl val="0"/>
      </c:catAx>
      <c:valAx>
        <c:axId val="59597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59596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Знаю 2 и более причин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"/>
                  </a:schemeClr>
                </a:gs>
                <a:gs pos="68000">
                  <a:schemeClr val="accent1">
                    <a:tint val="77000"/>
                  </a:schemeClr>
                </a:gs>
                <a:gs pos="81000">
                  <a:schemeClr val="accent1">
                    <a:tint val="79000"/>
                  </a:schemeClr>
                </a:gs>
                <a:gs pos="86000">
                  <a:schemeClr val="accent1">
                    <a:tint val="73000"/>
                  </a:schemeClr>
                </a:gs>
                <a:gs pos="100000">
                  <a:schemeClr val="accent1">
                    <a:tint val="3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Лист1!$B$2:$D$2</c:f>
              <c:numCache>
                <c:formatCode>0%</c:formatCode>
                <c:ptCount val="3"/>
                <c:pt idx="0">
                  <c:v>0.15</c:v>
                </c:pt>
                <c:pt idx="1">
                  <c:v>0.2</c:v>
                </c:pt>
                <c:pt idx="2">
                  <c:v>0.7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Знают одну причину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73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Лист1!$B$3:$D$3</c:f>
              <c:numCache>
                <c:formatCode>0%</c:formatCode>
                <c:ptCount val="3"/>
                <c:pt idx="0">
                  <c:v>0.55000000000000004</c:v>
                </c:pt>
                <c:pt idx="1">
                  <c:v>0.6</c:v>
                </c:pt>
                <c:pt idx="2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Не знают ни одной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3000"/>
                    <a:satMod val="150000"/>
                  </a:schemeClr>
                </a:gs>
                <a:gs pos="25000">
                  <a:schemeClr val="accent2">
                    <a:tint val="96000"/>
                    <a:shade val="80000"/>
                    <a:satMod val="105000"/>
                  </a:schemeClr>
                </a:gs>
                <a:gs pos="38000">
                  <a:schemeClr val="accent2">
                    <a:tint val="96000"/>
                    <a:shade val="59000"/>
                    <a:satMod val="120000"/>
                  </a:schemeClr>
                </a:gs>
                <a:gs pos="55000">
                  <a:schemeClr val="accent2">
                    <a:shade val="57000"/>
                    <a:satMod val="120000"/>
                  </a:schemeClr>
                </a:gs>
                <a:gs pos="80000">
                  <a:schemeClr val="accent2">
                    <a:shade val="56000"/>
                    <a:satMod val="145000"/>
                  </a:schemeClr>
                </a:gs>
                <a:gs pos="88000">
                  <a:schemeClr val="accent2">
                    <a:shade val="63000"/>
                    <a:satMod val="160000"/>
                  </a:schemeClr>
                </a:gs>
                <a:gs pos="100000">
                  <a:schemeClr val="accent2">
                    <a:tint val="99555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2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2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Лист1!$B$4:$D$4</c:f>
              <c:numCache>
                <c:formatCode>0%</c:formatCode>
                <c:ptCount val="3"/>
                <c:pt idx="0">
                  <c:v>0.3</c:v>
                </c:pt>
                <c:pt idx="1">
                  <c:v>0.2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195200"/>
        <c:axId val="86196992"/>
      </c:barChart>
      <c:catAx>
        <c:axId val="86195200"/>
        <c:scaling>
          <c:orientation val="minMax"/>
        </c:scaling>
        <c:delete val="0"/>
        <c:axPos val="b"/>
        <c:majorTickMark val="out"/>
        <c:minorTickMark val="none"/>
        <c:tickLblPos val="nextTo"/>
        <c:crossAx val="86196992"/>
        <c:crosses val="autoZero"/>
        <c:auto val="1"/>
        <c:lblAlgn val="ctr"/>
        <c:lblOffset val="100"/>
        <c:noMultiLvlLbl val="0"/>
      </c:catAx>
      <c:valAx>
        <c:axId val="8619699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86195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611571591134046"/>
          <c:y val="0.28879492016642849"/>
          <c:w val="0.30444482213303597"/>
          <c:h val="0.3785748500376033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409423159682745"/>
          <c:y val="2.9677211640321541E-2"/>
          <c:w val="0.60584925526203626"/>
          <c:h val="0.7900037840166388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Лист1!$A$2</c:f>
              <c:strCache>
                <c:ptCount val="1"/>
                <c:pt idx="0">
                  <c:v>Выделяют экономические причины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1000"/>
                  </a:schemeClr>
                </a:gs>
                <a:gs pos="68000">
                  <a:schemeClr val="accent1">
                    <a:tint val="77000"/>
                  </a:schemeClr>
                </a:gs>
                <a:gs pos="81000">
                  <a:schemeClr val="accent1">
                    <a:tint val="79000"/>
                  </a:schemeClr>
                </a:gs>
                <a:gs pos="86000">
                  <a:schemeClr val="accent1">
                    <a:tint val="73000"/>
                  </a:schemeClr>
                </a:gs>
                <a:gs pos="100000">
                  <a:schemeClr val="accent1">
                    <a:tint val="3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Лист1!$B$2:$D$2</c:f>
              <c:numCache>
                <c:formatCode>0%</c:formatCode>
                <c:ptCount val="3"/>
                <c:pt idx="0">
                  <c:v>0.2</c:v>
                </c:pt>
                <c:pt idx="1">
                  <c:v>0.15</c:v>
                </c:pt>
                <c:pt idx="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Административные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73000"/>
                    <a:satMod val="150000"/>
                  </a:schemeClr>
                </a:gs>
                <a:gs pos="25000">
                  <a:schemeClr val="accent1">
                    <a:tint val="96000"/>
                    <a:shade val="80000"/>
                    <a:satMod val="105000"/>
                  </a:schemeClr>
                </a:gs>
                <a:gs pos="38000">
                  <a:schemeClr val="accent1">
                    <a:tint val="96000"/>
                    <a:shade val="59000"/>
                    <a:satMod val="120000"/>
                  </a:schemeClr>
                </a:gs>
                <a:gs pos="55000">
                  <a:schemeClr val="accent1">
                    <a:shade val="57000"/>
                    <a:satMod val="120000"/>
                  </a:schemeClr>
                </a:gs>
                <a:gs pos="80000">
                  <a:schemeClr val="accent1">
                    <a:shade val="56000"/>
                    <a:satMod val="145000"/>
                  </a:schemeClr>
                </a:gs>
                <a:gs pos="88000">
                  <a:schemeClr val="accent1">
                    <a:shade val="63000"/>
                    <a:satMod val="160000"/>
                  </a:schemeClr>
                </a:gs>
                <a:gs pos="100000">
                  <a:schemeClr val="accent1">
                    <a:tint val="99555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1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Лист1!$B$3:$D$3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0.35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Географические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73000"/>
                    <a:satMod val="150000"/>
                  </a:schemeClr>
                </a:gs>
                <a:gs pos="25000">
                  <a:schemeClr val="accent2">
                    <a:tint val="96000"/>
                    <a:shade val="80000"/>
                    <a:satMod val="105000"/>
                  </a:schemeClr>
                </a:gs>
                <a:gs pos="38000">
                  <a:schemeClr val="accent2">
                    <a:tint val="96000"/>
                    <a:shade val="59000"/>
                    <a:satMod val="120000"/>
                  </a:schemeClr>
                </a:gs>
                <a:gs pos="55000">
                  <a:schemeClr val="accent2">
                    <a:shade val="57000"/>
                    <a:satMod val="120000"/>
                  </a:schemeClr>
                </a:gs>
                <a:gs pos="80000">
                  <a:schemeClr val="accent2">
                    <a:shade val="56000"/>
                    <a:satMod val="145000"/>
                  </a:schemeClr>
                </a:gs>
                <a:gs pos="88000">
                  <a:schemeClr val="accent2">
                    <a:shade val="63000"/>
                    <a:satMod val="160000"/>
                  </a:schemeClr>
                </a:gs>
                <a:gs pos="100000">
                  <a:schemeClr val="accent2">
                    <a:tint val="99555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2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2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Лист1!$B$4:$D$4</c:f>
              <c:numCache>
                <c:formatCode>0%</c:formatCode>
                <c:ptCount val="3"/>
                <c:pt idx="0">
                  <c:v>0.05</c:v>
                </c:pt>
                <c:pt idx="1">
                  <c:v>0.1</c:v>
                </c:pt>
                <c:pt idx="2">
                  <c:v>0.15</c:v>
                </c:pt>
              </c:numCache>
            </c:numRef>
          </c:val>
        </c:ser>
        <c:ser>
          <c:idx val="3"/>
          <c:order val="3"/>
          <c:tx>
            <c:strRef>
              <c:f>Лист1!$A$5</c:f>
              <c:strCache>
                <c:ptCount val="1"/>
                <c:pt idx="0">
                  <c:v>Идеологические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tint val="73000"/>
                    <a:satMod val="150000"/>
                  </a:schemeClr>
                </a:gs>
                <a:gs pos="25000">
                  <a:schemeClr val="accent6">
                    <a:tint val="96000"/>
                    <a:shade val="80000"/>
                    <a:satMod val="105000"/>
                  </a:schemeClr>
                </a:gs>
                <a:gs pos="38000">
                  <a:schemeClr val="accent6">
                    <a:tint val="96000"/>
                    <a:shade val="59000"/>
                    <a:satMod val="120000"/>
                  </a:schemeClr>
                </a:gs>
                <a:gs pos="55000">
                  <a:schemeClr val="accent6">
                    <a:shade val="57000"/>
                    <a:satMod val="120000"/>
                  </a:schemeClr>
                </a:gs>
                <a:gs pos="80000">
                  <a:schemeClr val="accent6">
                    <a:shade val="56000"/>
                    <a:satMod val="145000"/>
                  </a:schemeClr>
                </a:gs>
                <a:gs pos="88000">
                  <a:schemeClr val="accent6">
                    <a:shade val="63000"/>
                    <a:satMod val="160000"/>
                  </a:schemeClr>
                </a:gs>
                <a:gs pos="100000">
                  <a:schemeClr val="accent6">
                    <a:tint val="99555"/>
                    <a:satMod val="155000"/>
                  </a:schemeClr>
                </a:gs>
              </a:gsLst>
              <a:lin ang="5400000" scaled="1"/>
            </a:gradFill>
            <a:ln w="9525" cap="flat" cmpd="sng" algn="ctr">
              <a:solidFill>
                <a:schemeClr val="accent6">
                  <a:shade val="60000"/>
                  <a:satMod val="300000"/>
                </a:schemeClr>
              </a:solidFill>
              <a:prstDash val="solid"/>
            </a:ln>
            <a:effectLst>
              <a:glow rad="70000">
                <a:schemeClr val="accent6">
                  <a:tint val="30000"/>
                  <a:shade val="95000"/>
                  <a:satMod val="300000"/>
                  <a:alpha val="50000"/>
                </a:schemeClr>
              </a:glow>
            </a:effectLst>
          </c:spPr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Лист1!$B$5:$D$5</c:f>
              <c:numCache>
                <c:formatCode>0%</c:formatCode>
                <c:ptCount val="3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</c:numCache>
            </c:numRef>
          </c:val>
        </c:ser>
        <c:ser>
          <c:idx val="4"/>
          <c:order val="4"/>
          <c:tx>
            <c:strRef>
              <c:f>Лист1!$A$6</c:f>
              <c:strCache>
                <c:ptCount val="1"/>
                <c:pt idx="0">
                  <c:v>Не знают</c:v>
                </c:pt>
              </c:strCache>
            </c:strRef>
          </c:tx>
          <c:invertIfNegative val="0"/>
          <c:cat>
            <c:strRef>
              <c:f>Лист1!$B$1:$D$1</c:f>
              <c:strCache>
                <c:ptCount val="3"/>
                <c:pt idx="0">
                  <c:v>От 13-18 лет</c:v>
                </c:pt>
                <c:pt idx="1">
                  <c:v>от 19-60 лет</c:v>
                </c:pt>
                <c:pt idx="2">
                  <c:v>от 61 года и выше</c:v>
                </c:pt>
              </c:strCache>
            </c:strRef>
          </c:cat>
          <c:val>
            <c:numRef>
              <c:f>Лист1!$B$6:$D$6</c:f>
              <c:numCache>
                <c:formatCode>0%</c:formatCode>
                <c:ptCount val="3"/>
                <c:pt idx="0">
                  <c:v>0.7</c:v>
                </c:pt>
                <c:pt idx="1">
                  <c:v>0.55000000000000004</c:v>
                </c:pt>
                <c:pt idx="2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8378112"/>
        <c:axId val="98379648"/>
      </c:barChart>
      <c:catAx>
        <c:axId val="98378112"/>
        <c:scaling>
          <c:orientation val="minMax"/>
        </c:scaling>
        <c:delete val="0"/>
        <c:axPos val="b"/>
        <c:majorTickMark val="out"/>
        <c:minorTickMark val="none"/>
        <c:tickLblPos val="nextTo"/>
        <c:crossAx val="98379648"/>
        <c:crosses val="autoZero"/>
        <c:auto val="1"/>
        <c:lblAlgn val="ctr"/>
        <c:lblOffset val="100"/>
        <c:noMultiLvlLbl val="0"/>
      </c:catAx>
      <c:valAx>
        <c:axId val="983796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83781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611373578302709"/>
          <c:y val="3.6893758682843621E-5"/>
          <c:w val="0.33547090988626421"/>
          <c:h val="0.5478201336792368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3F005-ABC7-4074-B9E6-CEF856297829}" type="datetimeFigureOut">
              <a:rPr lang="ru-RU" smtClean="0"/>
              <a:pPr/>
              <a:t>21.02.2013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0102F-DBE3-4A85-A573-D3F3513681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96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0102F-DBE3-4A85-A573-D3F3513681A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2/21/2013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6324600" cy="1295400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Исследовательская работа: «Выбор столицы Кузбасса».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19600" y="4114800"/>
            <a:ext cx="4724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МБОУ «Гимназия № 73»</a:t>
            </a:r>
          </a:p>
          <a:p>
            <a:r>
              <a:rPr lang="ru-RU" sz="2000" dirty="0" smtClean="0"/>
              <a:t>Работу выполнила: Снегирева Дарья ученица 9А класса</a:t>
            </a:r>
          </a:p>
          <a:p>
            <a:r>
              <a:rPr lang="ru-RU" sz="2000" dirty="0" smtClean="0"/>
              <a:t>Руководитель: Сазанович </a:t>
            </a:r>
          </a:p>
          <a:p>
            <a:r>
              <a:rPr lang="ru-RU" sz="2000" dirty="0" smtClean="0"/>
              <a:t>Егор Дмитриевич</a:t>
            </a:r>
          </a:p>
          <a:p>
            <a:r>
              <a:rPr lang="ru-RU" sz="2000" dirty="0" smtClean="0"/>
              <a:t>учитель истории</a:t>
            </a:r>
            <a:endParaRPr lang="ru-RU" sz="2000" dirty="0"/>
          </a:p>
        </p:txBody>
      </p:sp>
      <p:pic>
        <p:nvPicPr>
          <p:cNvPr id="6" name="Рисунок 5" descr="_image_gerb-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8800"/>
            <a:ext cx="3067733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36841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Вопрос № 3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Почему столицей стал город Кемерово?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239496570"/>
              </p:ext>
            </p:extLst>
          </p:nvPr>
        </p:nvGraphicFramePr>
        <p:xfrm>
          <a:off x="0" y="1196752"/>
          <a:ext cx="9144000" cy="5310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8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94316">
            <a:off x="239568" y="2166481"/>
            <a:ext cx="4198969" cy="3149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467600" cy="6397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АИК «Кузбасс»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Рисунок 3" descr="0010000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0"/>
            <a:ext cx="4953000" cy="6607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5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5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kemerov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7421"/>
            <a:ext cx="4876800" cy="6310579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4495800" cy="609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Кемеровская область</a:t>
            </a:r>
            <a:endParaRPr lang="ru-RU" sz="2800" b="1" dirty="0">
              <a:latin typeface="+mn-lt"/>
            </a:endParaRPr>
          </a:p>
        </p:txBody>
      </p:sp>
      <p:pic>
        <p:nvPicPr>
          <p:cNvPr id="10" name="Рисунок 9" descr="082eca8d8430b84117193709740577f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3505200"/>
            <a:ext cx="3222695" cy="282892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1" name="Рисунок 10" descr="Кемеровская об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990600"/>
            <a:ext cx="3733800" cy="2148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7467600" cy="10207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Роман Васильевич Белан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Рисунок 4" descr="1003-phot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524000"/>
            <a:ext cx="4495800" cy="5073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04800" y="1905000"/>
            <a:ext cx="3048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Он руководил самым крупным в области Кузнецким комбинатом с 1939 по 1953 годы.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9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41910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+mn-lt"/>
              </a:rPr>
              <a:t>КМК</a:t>
            </a:r>
            <a:endParaRPr lang="ru-RU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45720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Заключение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ходе исследования обнаружилась еще одна причина выбора столицей города Кемерово, не рассматриваемая нами в гипотезе – </a:t>
            </a:r>
            <a: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идеологическая.</a:t>
            </a:r>
            <a:br>
              <a:rPr lang="ru-RU" sz="2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Наличие ряда других факторов: экономических, географических и административных, подтвердилось.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305800" cy="243840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Практическая значимость </a:t>
            </a:r>
            <a:r>
              <a:rPr lang="ru-RU" sz="2600" dirty="0" smtClean="0">
                <a:latin typeface="+mn-lt"/>
              </a:rPr>
              <a:t>заключается в том, что возможно использование полученных результатов при реализации национально-регионального компонента в школьной программе.</a:t>
            </a:r>
            <a:endParaRPr lang="ru-RU" sz="2600" dirty="0">
              <a:latin typeface="+mn-lt"/>
            </a:endParaRPr>
          </a:p>
        </p:txBody>
      </p:sp>
      <p:pic>
        <p:nvPicPr>
          <p:cNvPr id="3" name="Рисунок 2" descr="image0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3581400"/>
            <a:ext cx="2785704" cy="2844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33400"/>
            <a:ext cx="7467600" cy="8382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Adobe Gothic Std B" pitchFamily="34" charset="-128"/>
              </a:rPr>
              <a:t>Всем спасибо за внимание!</a:t>
            </a:r>
            <a:r>
              <a:rPr lang="ru-RU" sz="32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Adobe Gothic Std B" pitchFamily="34" charset="-128"/>
                <a:sym typeface="Wingdings" pitchFamily="2" charset="2"/>
              </a:rPr>
              <a:t>=)</a:t>
            </a:r>
            <a:endParaRPr lang="ru-RU" sz="3200" b="1" dirty="0"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Adobe Gothic Std B" pitchFamily="34" charset="-128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7620000" y="5410200"/>
            <a:ext cx="990600" cy="99060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6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880870"/>
            <a:ext cx="4572000" cy="4419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34400" cy="6248400"/>
          </a:xfrm>
        </p:spPr>
        <p:txBody>
          <a:bodyPr>
            <a:normAutofit/>
          </a:bodyPr>
          <a:lstStyle/>
          <a:p>
            <a:r>
              <a:rPr lang="ru-RU" sz="27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Цели</a:t>
            </a:r>
            <a:r>
              <a:rPr lang="ru-RU" sz="2700" dirty="0" smtClean="0">
                <a:latin typeface="+mn-lt"/>
              </a:rPr>
              <a:t>: выяснить, какие причины лежат в основе выбора Кемерово столицей Кузбасса, и была ли этому решению альтернатива.</a:t>
            </a:r>
            <a:br>
              <a:rPr lang="ru-RU" sz="2700" dirty="0" smtClean="0">
                <a:latin typeface="+mn-lt"/>
              </a:rPr>
            </a:br>
            <a:r>
              <a:rPr lang="ru-RU" sz="27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  <a:t/>
            </a:r>
            <a:br>
              <a:rPr lang="ru-RU" sz="27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+mn-lt"/>
              </a:rPr>
            </a:br>
            <a:r>
              <a:rPr lang="ru-RU" sz="27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Задачи</a:t>
            </a: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 </a:t>
            </a:r>
            <a:r>
              <a:rPr lang="ru-RU" sz="2700" dirty="0" smtClean="0">
                <a:latin typeface="+mn-lt"/>
              </a:rPr>
              <a:t/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1. </a:t>
            </a:r>
            <a:r>
              <a:rPr lang="ru-RU" sz="2700" dirty="0" smtClean="0">
                <a:latin typeface="+mn-lt"/>
              </a:rPr>
              <a:t>изучить историю образования Кемеровской области;</a:t>
            </a:r>
            <a:br>
              <a:rPr lang="ru-RU" sz="2700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2. </a:t>
            </a:r>
            <a:r>
              <a:rPr lang="ru-RU" sz="2700" dirty="0" smtClean="0">
                <a:latin typeface="+mn-lt"/>
              </a:rPr>
              <a:t>провести анкетирования и узнать мнение разных возрастных групп по вопросу выбора столицы Кузбасса;</a:t>
            </a:r>
            <a:br>
              <a:rPr lang="ru-RU" sz="2700" dirty="0" smtClean="0">
                <a:latin typeface="+mn-lt"/>
              </a:rPr>
            </a:br>
            <a:r>
              <a:rPr lang="ru-RU" sz="2700" b="1" dirty="0">
                <a:latin typeface="+mn-lt"/>
              </a:rPr>
              <a:t>3. </a:t>
            </a:r>
            <a:r>
              <a:rPr lang="ru-RU" sz="2700" dirty="0">
                <a:latin typeface="+mn-lt"/>
              </a:rPr>
              <a:t>п</a:t>
            </a:r>
            <a:r>
              <a:rPr lang="ru-RU" sz="2700" dirty="0" smtClean="0">
                <a:latin typeface="+mn-lt"/>
              </a:rPr>
              <a:t>роанализировать </a:t>
            </a:r>
            <a:r>
              <a:rPr lang="ru-RU" sz="2700" dirty="0">
                <a:latin typeface="+mn-lt"/>
              </a:rPr>
              <a:t>все источники информации по данной теме; опросить современников событий;</a:t>
            </a:r>
            <a:br>
              <a:rPr lang="ru-RU" sz="2700" dirty="0">
                <a:latin typeface="+mn-lt"/>
              </a:rPr>
            </a:b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6250706"/>
          </a:xfrm>
        </p:spPr>
        <p:txBody>
          <a:bodyPr>
            <a:normAutofit/>
          </a:bodyPr>
          <a:lstStyle/>
          <a:p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Объект исследования</a:t>
            </a:r>
            <a:r>
              <a:rPr lang="ru-RU" sz="2700" dirty="0">
                <a:latin typeface="+mn-lt"/>
              </a:rPr>
              <a:t>: история Кемеровской области, экономическое развитие и географическое положение городов, претендовавших на роль столицы Кузбасса</a:t>
            </a:r>
            <a:r>
              <a:rPr lang="ru-RU" sz="2700" dirty="0" smtClean="0">
                <a:latin typeface="+mn-lt"/>
              </a:rPr>
              <a:t>.</a:t>
            </a:r>
            <a:br>
              <a:rPr lang="ru-RU" sz="2700" dirty="0" smtClean="0">
                <a:latin typeface="+mn-lt"/>
              </a:rPr>
            </a:br>
            <a:r>
              <a:rPr lang="ru-RU" sz="2700" dirty="0">
                <a:latin typeface="+mn-lt"/>
              </a:rPr>
              <a:t/>
            </a:r>
            <a:br>
              <a:rPr lang="ru-RU" sz="2700" dirty="0">
                <a:latin typeface="+mn-lt"/>
              </a:rPr>
            </a:b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Предмет исследования</a:t>
            </a:r>
            <a:r>
              <a:rPr lang="ru-RU" sz="2700" dirty="0">
                <a:latin typeface="+mn-lt"/>
              </a:rPr>
              <a:t>:  причины, лежащие в основе выбора Кемерово столицей Кузбасса, возможные альтернативы этого </a:t>
            </a:r>
            <a:r>
              <a:rPr lang="ru-RU" sz="2700" dirty="0" smtClean="0">
                <a:latin typeface="+mn-lt"/>
              </a:rPr>
              <a:t>решения.</a:t>
            </a:r>
            <a:br>
              <a:rPr lang="ru-RU" sz="2700" dirty="0" smtClean="0">
                <a:latin typeface="+mn-lt"/>
              </a:rPr>
            </a:br>
            <a:r>
              <a:rPr lang="ru-RU" sz="2700" dirty="0">
                <a:latin typeface="+mn-lt"/>
              </a:rPr>
              <a:t/>
            </a:r>
            <a:br>
              <a:rPr lang="ru-RU" sz="2700" dirty="0">
                <a:latin typeface="+mn-lt"/>
              </a:rPr>
            </a:b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Гипотеза</a:t>
            </a:r>
            <a:r>
              <a:rPr lang="ru-RU" sz="2700" dirty="0">
                <a:latin typeface="+mn-lt"/>
              </a:rPr>
              <a:t>: вероятно, на выбор столицы нового региона оказал влияние ряд факторов: экономические, географические, административные.</a:t>
            </a:r>
            <a:r>
              <a:rPr lang="ru-RU" sz="2800" dirty="0">
                <a:latin typeface="+mn-lt"/>
              </a:rPr>
              <a:t/>
            </a:r>
            <a:br>
              <a:rPr lang="ru-RU" sz="2800" dirty="0">
                <a:latin typeface="+mn-lt"/>
              </a:rPr>
            </a:br>
            <a:r>
              <a:rPr lang="ru-RU" sz="2800" dirty="0" smtClean="0">
                <a:latin typeface="+mn-lt"/>
              </a:rPr>
              <a:t> 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111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image2you_ru_13407_bac16_12793344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1447800"/>
            <a:ext cx="7577833" cy="518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343400" y="457200"/>
            <a:ext cx="42294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Кузнецкая крепость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5334000" cy="838200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latin typeface="+mn-lt"/>
              </a:rPr>
              <a:t>Памятник Михайло Волкову</a:t>
            </a:r>
            <a:endParaRPr lang="ru-RU" sz="2600" b="1" dirty="0">
              <a:latin typeface="+mn-lt"/>
            </a:endParaRPr>
          </a:p>
        </p:txBody>
      </p:sp>
      <p:pic>
        <p:nvPicPr>
          <p:cNvPr id="4" name="Рисунок 3" descr="0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524000"/>
            <a:ext cx="4953000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752600"/>
            <a:ext cx="2983523" cy="4848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7467600" cy="914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Емельян Ярославский</a:t>
            </a:r>
            <a:endParaRPr lang="ru-RU" sz="2800" b="1" dirty="0">
              <a:latin typeface="+mn-lt"/>
            </a:endParaRPr>
          </a:p>
        </p:txBody>
      </p:sp>
      <p:pic>
        <p:nvPicPr>
          <p:cNvPr id="4" name="Рисунок 3" descr="Емельян_Ярославски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762000"/>
            <a:ext cx="4267200" cy="570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Ярославский_Емельян_Михайлович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30269">
            <a:off x="1219200" y="1570277"/>
            <a:ext cx="2209800" cy="3027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0" y="0"/>
            <a:ext cx="7315200" cy="10969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Великая Отечественная война</a:t>
            </a:r>
            <a:endParaRPr lang="ru-RU" sz="2800" b="1" dirty="0">
              <a:latin typeface="+mn-lt"/>
            </a:endParaRPr>
          </a:p>
        </p:txBody>
      </p:sp>
      <p:pic>
        <p:nvPicPr>
          <p:cNvPr id="4" name="Рисунок 3" descr="300px-EasternFrontWWIIcolag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249174"/>
            <a:ext cx="4114800" cy="49103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220px-Ussr043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3496">
            <a:off x="780273" y="749532"/>
            <a:ext cx="2362200" cy="3425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51656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Вопрос №1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Когда образовалась Кемеровская область?</a:t>
            </a:r>
            <a:r>
              <a:rPr lang="ru-RU" sz="3100" dirty="0" smtClean="0">
                <a:latin typeface="+mn-lt"/>
              </a:rPr>
              <a:t/>
            </a:r>
            <a:br>
              <a:rPr lang="ru-RU" sz="31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23120530"/>
              </p:ext>
            </p:extLst>
          </p:nvPr>
        </p:nvGraphicFramePr>
        <p:xfrm>
          <a:off x="642910" y="1428736"/>
          <a:ext cx="807249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5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Вопрос №2</a:t>
            </a:r>
            <a:br>
              <a:rPr lang="ru-RU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7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Каковы причины образования Кемеровской области?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08951660"/>
              </p:ext>
            </p:extLst>
          </p:nvPr>
        </p:nvGraphicFramePr>
        <p:xfrm>
          <a:off x="714348" y="1643026"/>
          <a:ext cx="807249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459</TotalTime>
  <Words>139</Words>
  <Application>Microsoft Office PowerPoint</Application>
  <PresentationFormat>Экран (4:3)</PresentationFormat>
  <Paragraphs>24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Исследовательская работа: «Выбор столицы Кузбасса».</vt:lpstr>
      <vt:lpstr>Цели: выяснить, какие причины лежат в основе выбора Кемерово столицей Кузбасса, и была ли этому решению альтернатива.  Задачи:  1. изучить историю образования Кемеровской области; 2. провести анкетирования и узнать мнение разных возрастных групп по вопросу выбора столицы Кузбасса; 3. проанализировать все источники информации по данной теме; опросить современников событий;  </vt:lpstr>
      <vt:lpstr>Объект исследования: история Кемеровской области, экономическое развитие и географическое положение городов, претендовавших на роль столицы Кузбасса.  Предмет исследования:  причины, лежащие в основе выбора Кемерово столицей Кузбасса, возможные альтернативы этого решения.  Гипотеза: вероятно, на выбор столицы нового региона оказал влияние ряд факторов: экономические, географические, административные.  </vt:lpstr>
      <vt:lpstr>Презентация PowerPoint</vt:lpstr>
      <vt:lpstr>Памятник Михайло Волкову</vt:lpstr>
      <vt:lpstr>Емельян Ярославский</vt:lpstr>
      <vt:lpstr>Великая Отечественная война</vt:lpstr>
      <vt:lpstr>Вопрос №1 Когда образовалась Кемеровская область?            </vt:lpstr>
      <vt:lpstr>Вопрос №2 Каковы причины образования Кемеровской области? </vt:lpstr>
      <vt:lpstr>Вопрос № 3 Почему столицей стал город Кемерово?  </vt:lpstr>
      <vt:lpstr>АИК «Кузбасс»</vt:lpstr>
      <vt:lpstr>Кемеровская область</vt:lpstr>
      <vt:lpstr>Роман Васильевич Белан</vt:lpstr>
      <vt:lpstr>КМК</vt:lpstr>
      <vt:lpstr>Заключение  В ходе исследования обнаружилась еще одна причина выбора столицей города Кемерово, не рассматриваемая нами в гипотезе – идеологическая. Наличие ряда других факторов: экономических, географических и административных, подтвердилось.</vt:lpstr>
      <vt:lpstr>Практическая значимость заключается в том, что возможно использование полученных результатов при реализации национально-регионального компонента в школьной программе.</vt:lpstr>
      <vt:lpstr>Всем спасибо за внимание!=)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Дафочка</dc:creator>
  <cp:lastModifiedBy>Пользователь</cp:lastModifiedBy>
  <cp:revision>88</cp:revision>
  <dcterms:created xsi:type="dcterms:W3CDTF">2013-02-17T06:12:57Z</dcterms:created>
  <dcterms:modified xsi:type="dcterms:W3CDTF">2013-02-21T03:55:31Z</dcterms:modified>
</cp:coreProperties>
</file>