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59" r:id="rId14"/>
    <p:sldId id="272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EFA28-749E-4E0B-A8D1-5F3853A97227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A2A090-9FF4-4FE1-97D3-9D135BF64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10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2A090-9FF4-4FE1-97D3-9D135BF64F5A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ACE9853-2637-4889-A4B2-9AAA1DE00C8E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8F330BB-CC54-4D05-9F33-C0F06206A53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E%D0%BB%D1%8C%D1%88%D0%B0" TargetMode="External"/><Relationship Id="rId3" Type="http://schemas.openxmlformats.org/officeDocument/2006/relationships/hyperlink" Target="http://ru.wikipedia.org/wiki/%D0%93%D0%BE%D1%81%D1%83%D0%B4%D0%B0%D1%80%D1%81%D1%82%D0%B2%D0%BE" TargetMode="External"/><Relationship Id="rId7" Type="http://schemas.openxmlformats.org/officeDocument/2006/relationships/hyperlink" Target="http://ru.wikipedia.org/wiki/%D0%91%D0%B5%D0%BB%D0%BE%D1%80%D1%83%D1%81%D1%81%D0%B8%D1%8F" TargetMode="External"/><Relationship Id="rId2" Type="http://schemas.openxmlformats.org/officeDocument/2006/relationships/hyperlink" Target="http://ru.wikipedia.org/wiki/%D0%9B%D0%B8%D1%82%D0%BE%D0%B2%D1%81%D0%BA%D0%B8%D0%B9_%D1%8F%D0%B7%D1%8B%D0%B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B%D0%B0%D1%82%D0%B2%D0%B8%D1%8F" TargetMode="External"/><Relationship Id="rId11" Type="http://schemas.openxmlformats.org/officeDocument/2006/relationships/hyperlink" Target="http://ru.wikipedia.org/wiki/%D0%92%D0%B8%D0%BB%D1%8C%D0%BD%D1%8E%D1%81" TargetMode="External"/><Relationship Id="rId5" Type="http://schemas.openxmlformats.org/officeDocument/2006/relationships/hyperlink" Target="http://ru.wikipedia.org/wiki/%D0%91%D0%B0%D0%BB%D1%82%D0%B8%D0%B9%D1%81%D0%BA%D0%BE%D0%B5_%D0%BC%D0%BE%D1%80%D0%B5" TargetMode="External"/><Relationship Id="rId10" Type="http://schemas.openxmlformats.org/officeDocument/2006/relationships/hyperlink" Target="http://ru.wikipedia.org/wiki/%D0%A0%D0%BE%D1%81%D1%81%D0%B8%D1%8F" TargetMode="External"/><Relationship Id="rId4" Type="http://schemas.openxmlformats.org/officeDocument/2006/relationships/hyperlink" Target="http://ru.wikipedia.org/wiki/%D0%95%D0%B2%D1%80%D0%BE%D0%BF%D0%B0" TargetMode="External"/><Relationship Id="rId9" Type="http://schemas.openxmlformats.org/officeDocument/2006/relationships/hyperlink" Target="http://ru.wikipedia.org/wiki/%D0%9A%D0%B0%D0%BB%D0%B8%D0%BD%D0%B8%D0%BD%D0%B3%D1%80%D0%B0%D0%B4%D1%81%D0%BA%D0%B0%D1%8F_%D0%BE%D0%B1%D0%BB%D0%B0%D1%81%D1%82%D1%8C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Flag_of_Lithuania.sv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://ru.wikipedia.org/wiki/%D0%A4%D0%B0%D0%B9%D0%BB:Coat_of_Arms_of_Lithuania.svg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A4%D0%B0%D0%B9%D0%BB:EU-Lithuania.sv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90_%D0%B3%D0%BE%D0%B4" TargetMode="External"/><Relationship Id="rId2" Type="http://schemas.openxmlformats.org/officeDocument/2006/relationships/hyperlink" Target="http://ru.wikipedia.org/wiki/11_%D0%BC%D0%B0%D1%80%D1%82%D0%B0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ru.wikipedia.org/wiki/%D0%9E%D0%9E%D0%9D" TargetMode="External"/><Relationship Id="rId4" Type="http://schemas.openxmlformats.org/officeDocument/2006/relationships/hyperlink" Target="http://ru.wikipedia.org/wiki/%D0%98%D1%81%D0%BB%D0%B0%D0%BD%D0%B4%D0%B8%D1%8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5%D1%84%D0%B5%D1%80%D0%B5%D0%BD%D0%B4%D1%83%D0%BC" TargetMode="External"/><Relationship Id="rId3" Type="http://schemas.openxmlformats.org/officeDocument/2006/relationships/hyperlink" Target="http://ru.wikipedia.org/wiki/%D0%92%D1%81%D0%B5%D0%BC%D0%B8%D1%80%D0%BD%D0%B0%D1%8F_%D1%82%D0%BE%D1%80%D0%B3%D0%BE%D0%B2%D0%B0%D1%8F_%D0%BE%D1%80%D0%B3%D0%B0%D0%BD%D0%B8%D0%B7%D0%B0%D1%86%D0%B8%D1%8F" TargetMode="External"/><Relationship Id="rId7" Type="http://schemas.openxmlformats.org/officeDocument/2006/relationships/hyperlink" Target="http://ru.wikipedia.org/wiki/%D0%95%D0%B2%D1%80%D0%BE%D0%BF%D0%B5%D0%B9%D1%81%D0%BA%D0%B8%D0%B9_%D1%81%D0%BE%D1%8E%D0%B7" TargetMode="External"/><Relationship Id="rId2" Type="http://schemas.openxmlformats.org/officeDocument/2006/relationships/hyperlink" Target="http://ru.wikipedia.org/wiki/2001_%D0%B3%D0%BE%D0%B4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2003_%D0%B3%D0%BE%D0%B4" TargetMode="External"/><Relationship Id="rId5" Type="http://schemas.openxmlformats.org/officeDocument/2006/relationships/hyperlink" Target="http://ru.wikipedia.org/wiki/%D0%9D%D0%90%D0%A2%D0%9E" TargetMode="External"/><Relationship Id="rId4" Type="http://schemas.openxmlformats.org/officeDocument/2006/relationships/hyperlink" Target="http://ru.wikipedia.org/wiki/2004_%D0%B3%D0%BE%D0%B4" TargetMode="External"/><Relationship Id="rId9" Type="http://schemas.openxmlformats.org/officeDocument/2006/relationships/hyperlink" Target="http://ru.wikipedia.org/wiki/1_%D0%BC%D0%B0%D1%8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solidFill>
                  <a:srgbClr val="002060"/>
                </a:solidFill>
              </a:rPr>
              <a:t>            Литва́ (</a:t>
            </a:r>
            <a:r>
              <a:rPr lang="ru-RU" sz="1800" dirty="0" smtClean="0">
                <a:solidFill>
                  <a:srgbClr val="002060"/>
                </a:solidFill>
                <a:hlinkClick r:id="rId2" tooltip="Литовский язык"/>
              </a:rPr>
              <a:t>лит.</a:t>
            </a:r>
            <a:r>
              <a:rPr lang="lt-LT" sz="1800" i="1" dirty="0" smtClean="0">
                <a:solidFill>
                  <a:srgbClr val="002060"/>
                </a:solidFill>
              </a:rPr>
              <a:t>Lietuva</a:t>
            </a:r>
            <a:r>
              <a:rPr lang="ru-RU" sz="1800" dirty="0" smtClean="0">
                <a:solidFill>
                  <a:srgbClr val="002060"/>
                </a:solidFill>
              </a:rPr>
              <a:t>), официальное название — </a:t>
            </a:r>
            <a:r>
              <a:rPr lang="ru-RU" sz="1800" dirty="0" err="1" smtClean="0">
                <a:solidFill>
                  <a:srgbClr val="002060"/>
                </a:solidFill>
              </a:rPr>
              <a:t>Лито́вскаяРеспу́блика</a:t>
            </a:r>
            <a:r>
              <a:rPr lang="ru-RU" sz="1800" dirty="0" smtClean="0">
                <a:solidFill>
                  <a:srgbClr val="002060"/>
                </a:solidFill>
              </a:rPr>
              <a:t> (</a:t>
            </a:r>
            <a:r>
              <a:rPr lang="ru-RU" sz="1800" dirty="0" smtClean="0">
                <a:solidFill>
                  <a:srgbClr val="002060"/>
                </a:solidFill>
                <a:hlinkClick r:id="rId2" tooltip="Литовский язык"/>
              </a:rPr>
              <a:t>лит.</a:t>
            </a:r>
            <a:r>
              <a:rPr lang="lt-LT" sz="1800" i="1" dirty="0" smtClean="0">
                <a:solidFill>
                  <a:srgbClr val="002060"/>
                </a:solidFill>
              </a:rPr>
              <a:t>Lietuvos Respublika</a:t>
            </a:r>
            <a:r>
              <a:rPr lang="ru-RU" sz="1800" dirty="0" smtClean="0">
                <a:solidFill>
                  <a:srgbClr val="002060"/>
                </a:solidFill>
              </a:rPr>
              <a:t>) — </a:t>
            </a:r>
            <a:r>
              <a:rPr lang="ru-RU" sz="1800" dirty="0" smtClean="0">
                <a:solidFill>
                  <a:srgbClr val="002060"/>
                </a:solidFill>
                <a:hlinkClick r:id="rId3" tooltip="Государство"/>
              </a:rPr>
              <a:t>государство</a:t>
            </a:r>
            <a:r>
              <a:rPr lang="ru-RU" sz="1800" dirty="0" smtClean="0">
                <a:solidFill>
                  <a:srgbClr val="002060"/>
                </a:solidFill>
              </a:rPr>
              <a:t> в </a:t>
            </a:r>
            <a:r>
              <a:rPr lang="ru-RU" sz="1800" dirty="0" smtClean="0">
                <a:solidFill>
                  <a:srgbClr val="002060"/>
                </a:solidFill>
                <a:hlinkClick r:id="rId4" tooltip="Европа"/>
              </a:rPr>
              <a:t>Европе</a:t>
            </a:r>
            <a:r>
              <a:rPr lang="ru-RU" sz="1800" dirty="0" smtClean="0">
                <a:solidFill>
                  <a:srgbClr val="002060"/>
                </a:solidFill>
              </a:rPr>
              <a:t>, на восточном побережье </a:t>
            </a:r>
            <a:r>
              <a:rPr lang="ru-RU" sz="1800" dirty="0" smtClean="0">
                <a:solidFill>
                  <a:srgbClr val="002060"/>
                </a:solidFill>
                <a:hlinkClick r:id="rId5" tooltip="Балтийское море"/>
              </a:rPr>
              <a:t>Балтийского моря</a:t>
            </a:r>
            <a:r>
              <a:rPr lang="ru-RU" sz="1800" dirty="0" smtClean="0">
                <a:solidFill>
                  <a:srgbClr val="002060"/>
                </a:solidFill>
              </a:rPr>
              <a:t>. На севере граничит с </a:t>
            </a:r>
            <a:r>
              <a:rPr lang="ru-RU" sz="1800" dirty="0" smtClean="0">
                <a:solidFill>
                  <a:srgbClr val="002060"/>
                </a:solidFill>
                <a:hlinkClick r:id="rId6" tooltip="Латвия"/>
              </a:rPr>
              <a:t>Латвией</a:t>
            </a:r>
            <a:r>
              <a:rPr lang="ru-RU" sz="1800" dirty="0" smtClean="0">
                <a:solidFill>
                  <a:srgbClr val="002060"/>
                </a:solidFill>
              </a:rPr>
              <a:t>, на востоке — с </a:t>
            </a:r>
            <a:r>
              <a:rPr lang="ru-RU" sz="1800" dirty="0" smtClean="0">
                <a:solidFill>
                  <a:srgbClr val="002060"/>
                </a:solidFill>
                <a:hlinkClick r:id="rId7" tooltip="Белоруссия"/>
              </a:rPr>
              <a:t>Белоруссией</a:t>
            </a:r>
            <a:r>
              <a:rPr lang="ru-RU" sz="1800" dirty="0" smtClean="0">
                <a:solidFill>
                  <a:srgbClr val="002060"/>
                </a:solidFill>
              </a:rPr>
              <a:t>, на юго-западе — </a:t>
            </a:r>
            <a:r>
              <a:rPr lang="ru-RU" sz="1800" dirty="0" err="1" smtClean="0">
                <a:solidFill>
                  <a:srgbClr val="002060"/>
                </a:solidFill>
              </a:rPr>
              <a:t>c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hlinkClick r:id="rId8" tooltip="Польша"/>
              </a:rPr>
              <a:t>Польшей</a:t>
            </a:r>
            <a:r>
              <a:rPr lang="ru-RU" sz="1800" dirty="0" smtClean="0">
                <a:solidFill>
                  <a:srgbClr val="002060"/>
                </a:solidFill>
              </a:rPr>
              <a:t> и </a:t>
            </a:r>
            <a:r>
              <a:rPr lang="ru-RU" sz="1800" dirty="0" smtClean="0">
                <a:solidFill>
                  <a:srgbClr val="002060"/>
                </a:solidFill>
                <a:hlinkClick r:id="rId9" tooltip="Калининградская область"/>
              </a:rPr>
              <a:t>Калининградской </a:t>
            </a:r>
            <a:r>
              <a:rPr lang="ru-RU" sz="1800" dirty="0" err="1" smtClean="0">
                <a:solidFill>
                  <a:srgbClr val="002060"/>
                </a:solidFill>
                <a:hlinkClick r:id="rId9" tooltip="Калининградская область"/>
              </a:rPr>
              <a:t>областью</a:t>
            </a:r>
            <a:r>
              <a:rPr lang="ru-RU" sz="1800" dirty="0" err="1" smtClean="0">
                <a:solidFill>
                  <a:srgbClr val="002060"/>
                </a:solidFill>
                <a:hlinkClick r:id="rId10" tooltip="Россия"/>
              </a:rPr>
              <a:t>России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Столица Литвы — </a:t>
            </a:r>
            <a:r>
              <a:rPr lang="ru-RU" sz="1800" dirty="0" smtClean="0">
                <a:solidFill>
                  <a:srgbClr val="002060"/>
                </a:solidFill>
                <a:hlinkClick r:id="rId11" tooltip="Вильнюс"/>
              </a:rPr>
              <a:t>Вильнюс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br>
              <a:rPr lang="ru-RU" sz="1800" dirty="0" smtClean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8000" b="1" dirty="0" smtClean="0"/>
              <a:t>Литва</a:t>
            </a:r>
            <a:endParaRPr lang="ru-RU" sz="8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470648" cy="6858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Century" pitchFamily="18" charset="0"/>
              </a:rPr>
              <a:t>В отличие от Латвии и Эстонии Литва предоставила гражданство всем русским, кто проживал в республике к распаду СССР. Политика у  государства – антироссийская : сквер в Вильнюсе назвали именем Дудаева, сами литовцы уже плюются.</a:t>
            </a:r>
            <a:br>
              <a:rPr lang="ru-RU" sz="3200" dirty="0" smtClean="0">
                <a:latin typeface="Century" pitchFamily="18" charset="0"/>
              </a:rPr>
            </a:br>
            <a:r>
              <a:rPr lang="ru-RU" sz="3200" dirty="0" smtClean="0">
                <a:latin typeface="Century" pitchFamily="18" charset="0"/>
              </a:rPr>
              <a:t>В стране работают 12 русских школ и 5 детских садов. Однако их число сокращается – русские покидают Литву.</a:t>
            </a:r>
            <a:br>
              <a:rPr lang="ru-RU" sz="3200" dirty="0" smtClean="0">
                <a:latin typeface="Century" pitchFamily="18" charset="0"/>
              </a:rPr>
            </a:br>
            <a:endParaRPr lang="ru-RU" sz="32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6012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Экономика дышит  на ладан – в стране официально 20% безработных (неофициально 50%).</a:t>
            </a:r>
            <a:br>
              <a:rPr lang="ru-RU" sz="2800" dirty="0" smtClean="0"/>
            </a:br>
            <a:r>
              <a:rPr lang="ru-RU" sz="2800" dirty="0" smtClean="0"/>
              <a:t>Падение экономики в 2008 году составило 16,8 % и теперь Литва считается одним из беднейших государств ЕС. Литва вышла на первое место в мире по количеству самоубийств. На «горячую линию» для людей, находящихся в депрессии, за год поступило 2 млн.(!!!) звонков. А живут – то в республике чуть больше трех миллионов.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45228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Монументальный символ суверенитета Литвы – Башня Гедиминаса.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3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2-tub-ru.yandex.net/i?id=311452969-3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34481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6-tub-ru.yandex.net/i?id=48816715-5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504056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9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818976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    </a:t>
            </a:r>
            <a:r>
              <a:rPr lang="ru-RU" sz="1800" dirty="0" smtClean="0"/>
              <a:t>Башня </a:t>
            </a:r>
            <a:r>
              <a:rPr lang="ru-RU" sz="1800" dirty="0" smtClean="0"/>
              <a:t>из красного кирпича со вставками из нетёсаного бутового камня – остаток Верхнего замка на вильнюсской Замковой горе, </a:t>
            </a:r>
            <a:r>
              <a:rPr lang="ru-RU" sz="1800" dirty="0" err="1" smtClean="0"/>
              <a:t>постороенного</a:t>
            </a:r>
            <a:r>
              <a:rPr lang="ru-RU" sz="1800" dirty="0" smtClean="0"/>
              <a:t> в 13 – 14 вв. великим князем литовским Гедиминасом (</a:t>
            </a:r>
            <a:r>
              <a:rPr lang="ru-RU" sz="1800" dirty="0" err="1" smtClean="0"/>
              <a:t>Гедимином</a:t>
            </a:r>
            <a:r>
              <a:rPr lang="ru-RU" sz="1800" dirty="0" smtClean="0"/>
              <a:t>). Башня была разрушена во время войны польско-литовского государства Речь </a:t>
            </a:r>
            <a:r>
              <a:rPr lang="ru-RU" sz="1800" dirty="0" err="1" smtClean="0"/>
              <a:t>Посполитая</a:t>
            </a:r>
            <a:r>
              <a:rPr lang="ru-RU" sz="1800" dirty="0" smtClean="0"/>
              <a:t> с Российским государством в 1660 – 1661 гг. после артиллерийского  обстрела  осталось лишь два нижних яруса. На сохранившихся двух ярусах в 1830-х годах была вооружена двухэтажная деревянная надстройка с маяком оптического телеграфа </a:t>
            </a:r>
            <a:r>
              <a:rPr lang="ru-RU" sz="1800" dirty="0"/>
              <a:t>С</a:t>
            </a:r>
            <a:r>
              <a:rPr lang="ru-RU" sz="1800" dirty="0" smtClean="0"/>
              <a:t>анкт-Петербург – Варшава. Позже надстройка на башне служила пожарной каланчой. В 1930-е годы, когда Вильнюс (Вильно) находился под управлением Польши, был восстановлен третий этаж башни. С 1940-х башня Гедиминаса приобрела значение </a:t>
            </a:r>
            <a:r>
              <a:rPr lang="ru-RU" sz="1800" dirty="0" smtClean="0"/>
              <a:t>эмблемы и символа и города Вильнюса, и  всей литовской  государственности. Её изображение помещалось на разнообразных сувенирах.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 Вывешиваемы над башней флаг считается главным флагом Литвы. После великой Отечественной войны на башне развевался флаг Литовской ССР, а с октября 1988 г. ( ещё во время существования Советского Союза) его заменил национальный флаг Литвы. Торжественная  ежегодная  церемония смена флага на главном </a:t>
            </a:r>
            <a:r>
              <a:rPr lang="ru-RU" sz="1800" dirty="0" err="1" smtClean="0"/>
              <a:t>флангштоке</a:t>
            </a:r>
            <a:r>
              <a:rPr lang="ru-RU" sz="1800" dirty="0" smtClean="0"/>
              <a:t> страны проходит 1 января.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 С 1960 г. в башне Гедиминаса размещен музей, экспозиция которого посвящена истории города и страны. Со смотровой площадки на вершине башни открывается живописный вид на городской центр Вильнюса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4357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22638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alibri" pitchFamily="34" charset="0"/>
              </a:rPr>
              <a:t>    Литовцы не скучают по СССР. Бог видит, что они рады, что Литва независима. Но им чертовски грустно. Больше никогда они не будут жить в стране, где по фигу, кто ты есть – литовец, русский или узбек. Можно спорить о Союзе, о коммунистах, но нельзя лишь об одном – тогда мы были все братья.</a:t>
            </a:r>
            <a:endParaRPr lang="ru-RU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тва">
            <a:hlinkClick r:id="rId3" tooltip="Литва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857496"/>
            <a:ext cx="3714776" cy="31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Герб Литвы">
            <a:hlinkClick r:id="rId5" tooltip="&quot;Герб Литвы&quot;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928670"/>
            <a:ext cx="3643338" cy="3500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U-Lithuania.sv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22" y="1124744"/>
            <a:ext cx="6643734" cy="49292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Горизонтальный свиток 2"/>
          <p:cNvSpPr/>
          <p:nvPr/>
        </p:nvSpPr>
        <p:spPr>
          <a:xfrm>
            <a:off x="3635896" y="1988840"/>
            <a:ext cx="3240360" cy="14401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2"/>
                </a:solidFill>
              </a:rPr>
              <a:t>По ВВП на душу населения советская Литва занимала 39-е место в мире, современная – 84-е ( по данным МВФ)</a:t>
            </a:r>
            <a:endParaRPr lang="ru-RU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7470648" cy="321471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hlinkClick r:id="rId2" tooltip="11 марта"/>
              </a:rPr>
              <a:t>11 марта</a:t>
            </a:r>
            <a:r>
              <a:rPr lang="ru-RU" sz="3200" dirty="0" smtClean="0">
                <a:hlinkClick r:id="rId3" tooltip="1990 год"/>
              </a:rPr>
              <a:t>1990 года</a:t>
            </a:r>
            <a:r>
              <a:rPr lang="ru-RU" sz="3200" dirty="0" smtClean="0"/>
              <a:t> Верховный Совет Литовской Республики провозгласил Акт о восстановлении независимости Литвы. В феврале 1991 года восстановленная независимость Литовской Республики была признана </a:t>
            </a:r>
            <a:r>
              <a:rPr lang="ru-RU" sz="3200" dirty="0" smtClean="0">
                <a:hlinkClick r:id="rId4" tooltip="Исландия"/>
              </a:rPr>
              <a:t>Исландией</a:t>
            </a:r>
            <a:r>
              <a:rPr lang="ru-RU" sz="3200" dirty="0" smtClean="0"/>
              <a:t>, в августе 1991 года — Россией и международным сообществом.</a:t>
            </a:r>
            <a:br>
              <a:rPr lang="ru-RU" sz="3200" dirty="0" smtClean="0"/>
            </a:br>
            <a:r>
              <a:rPr lang="ru-RU" sz="3200" dirty="0" smtClean="0"/>
              <a:t>Литва стала членом </a:t>
            </a:r>
            <a:r>
              <a:rPr lang="ru-RU" sz="3200" dirty="0" smtClean="0">
                <a:hlinkClick r:id="rId5" tooltip="ООН"/>
              </a:rPr>
              <a:t>ООН</a:t>
            </a:r>
            <a:r>
              <a:rPr lang="ru-RU" sz="3200" dirty="0" smtClean="0"/>
              <a:t> с 17 сентября 1991 года.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297820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/>
              <a:t>В </a:t>
            </a:r>
            <a:r>
              <a:rPr lang="ru-RU" sz="2700" dirty="0" smtClean="0">
                <a:hlinkClick r:id="rId2" tooltip="2001 год"/>
              </a:rPr>
              <a:t>2001 году</a:t>
            </a:r>
            <a:r>
              <a:rPr lang="ru-RU" sz="2700" dirty="0" smtClean="0"/>
              <a:t> вступила во </a:t>
            </a:r>
            <a:r>
              <a:rPr lang="ru-RU" sz="2700" dirty="0" smtClean="0">
                <a:hlinkClick r:id="rId3" tooltip="Всемирная торговая организация"/>
              </a:rPr>
              <a:t>Всемирную торговую организацию</a:t>
            </a:r>
            <a:r>
              <a:rPr lang="ru-RU" sz="2700" dirty="0" smtClean="0"/>
              <a:t> (ВТО).</a:t>
            </a:r>
            <a:br>
              <a:rPr lang="ru-RU" sz="2700" dirty="0" smtClean="0"/>
            </a:br>
            <a:r>
              <a:rPr lang="ru-RU" sz="2700" dirty="0" smtClean="0"/>
              <a:t>С 29 марта </a:t>
            </a:r>
            <a:r>
              <a:rPr lang="ru-RU" sz="2700" dirty="0" smtClean="0">
                <a:hlinkClick r:id="rId4" tooltip="2004 год"/>
              </a:rPr>
              <a:t>2004 года</a:t>
            </a:r>
            <a:r>
              <a:rPr lang="ru-RU" sz="2700" dirty="0" smtClean="0"/>
              <a:t> Литва является членом блока </a:t>
            </a:r>
            <a:r>
              <a:rPr lang="ru-RU" sz="2700" dirty="0" smtClean="0">
                <a:hlinkClick r:id="rId5" tooltip="НАТО"/>
              </a:rPr>
              <a:t>НАТО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 smtClean="0"/>
              <a:t>В </a:t>
            </a:r>
            <a:r>
              <a:rPr lang="ru-RU" sz="2700" dirty="0" smtClean="0">
                <a:hlinkClick r:id="rId6" tooltip="2003 год"/>
              </a:rPr>
              <a:t>2003 году</a:t>
            </a:r>
            <a:r>
              <a:rPr lang="ru-RU" sz="2700" dirty="0" smtClean="0"/>
              <a:t> был подписан договор о вступлении Литвы в </a:t>
            </a:r>
            <a:r>
              <a:rPr lang="ru-RU" sz="2700" dirty="0" smtClean="0">
                <a:hlinkClick r:id="rId7" tooltip="Европейский союз"/>
              </a:rPr>
              <a:t>Европейский союз</a:t>
            </a:r>
            <a:r>
              <a:rPr lang="ru-RU" sz="2700" dirty="0" smtClean="0"/>
              <a:t>, который был подтверждён гражданами Литвы на </a:t>
            </a:r>
            <a:r>
              <a:rPr lang="ru-RU" sz="2700" dirty="0" smtClean="0">
                <a:hlinkClick r:id="rId8" tooltip="Референдум"/>
              </a:rPr>
              <a:t>референдуме</a:t>
            </a:r>
            <a:r>
              <a:rPr lang="ru-RU" sz="2700" dirty="0" smtClean="0"/>
              <a:t>. </a:t>
            </a:r>
            <a:r>
              <a:rPr lang="ru-RU" sz="2700" dirty="0" smtClean="0">
                <a:hlinkClick r:id="rId9" tooltip="1 мая"/>
              </a:rPr>
              <a:t>1 мая</a:t>
            </a:r>
            <a:r>
              <a:rPr lang="ru-RU" sz="2700" dirty="0" smtClean="0">
                <a:hlinkClick r:id="rId4" tooltip="2004 год"/>
              </a:rPr>
              <a:t>2004 года</a:t>
            </a:r>
            <a:r>
              <a:rPr lang="ru-RU" sz="2700" dirty="0" smtClean="0"/>
              <a:t> Литва вступила в </a:t>
            </a:r>
            <a:r>
              <a:rPr lang="ru-RU" sz="2400" dirty="0" smtClean="0"/>
              <a:t>Европейский союз.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Население Литвы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1991 год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3 миллиона 761 тысяча человек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Через 50 лет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2011 год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3 миллиона 261 тысяча человек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r>
              <a:rPr lang="ru-RU" dirty="0" smtClean="0"/>
              <a:t>Не останется ни единого жителя Литвы.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4406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dirty="0" smtClean="0"/>
              <a:t>В 1991 году, когда рухнул СССР , люди не представляли, что ТАК случиться . Всем казалось, независимость – это рай. Никто не ностальгирует по Союзу. Однако литовцы не видят света в конце тоннеля.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Наследие СССР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Вся промышленность СССР в Литве скончалась сама собой.</a:t>
            </a:r>
          </a:p>
          <a:p>
            <a:endParaRPr lang="ru-RU" dirty="0" smtClean="0"/>
          </a:p>
          <a:p>
            <a:r>
              <a:rPr lang="ru-RU" dirty="0" smtClean="0"/>
              <a:t>Нефть из РФ</a:t>
            </a:r>
            <a:r>
              <a:rPr lang="en-US" dirty="0" smtClean="0"/>
              <a:t> </a:t>
            </a:r>
            <a:r>
              <a:rPr lang="ru-RU" dirty="0" smtClean="0"/>
              <a:t>с 2006 г. В Литву не поступает, а вот бензин на заправках достиг цены в 50 (!) рублей за литр.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Прекращен выпуск телевизоров.</a:t>
            </a:r>
          </a:p>
          <a:p>
            <a:endParaRPr lang="ru-RU" dirty="0" smtClean="0"/>
          </a:p>
          <a:p>
            <a:r>
              <a:rPr lang="ru-RU" dirty="0" smtClean="0"/>
              <a:t>Закрыли радиозавод в Каунасе.</a:t>
            </a:r>
          </a:p>
          <a:p>
            <a:endParaRPr lang="ru-RU" dirty="0" smtClean="0"/>
          </a:p>
          <a:p>
            <a:r>
              <a:rPr lang="ru-RU" dirty="0" smtClean="0"/>
              <a:t>Нефтеперерабатывающий завод в Мажейкяе продали полякам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72644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И в импорте и экспорте Россия на первом месте – Литва больше всего продает товаров в </a:t>
            </a:r>
            <a:r>
              <a:rPr lang="en-US" sz="3200" dirty="0" smtClean="0"/>
              <a:t>HA </a:t>
            </a:r>
            <a:r>
              <a:rPr lang="ru-RU" sz="3200" dirty="0" smtClean="0"/>
              <a:t>и  больше всего покупает там же. Фактически экономика республики зависит от России.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Как не учить русский язык ? Без русского языка не возьмут на работу в турбизнес и много куда ещё.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259</TotalTime>
  <Words>483</Words>
  <Application>Microsoft Office PowerPoint</Application>
  <PresentationFormat>Экран (4:3)</PresentationFormat>
  <Paragraphs>37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            Литва́ (лит.Lietuva), официальное название — Лито́вскаяРеспу́блика (лит.Lietuvos Respublika) — государство в Европе, на восточном побережье Балтийского моря. На севере граничит с Латвией, на востоке — с Белоруссией, на юго-западе — c Польшей и Калининградской областьюРоссии.  Столица Литвы — Вильнюс. </vt:lpstr>
      <vt:lpstr>Презентация PowerPoint</vt:lpstr>
      <vt:lpstr>Презентация PowerPoint</vt:lpstr>
      <vt:lpstr>11 марта1990 года Верховный Совет Литовской Республики провозгласил Акт о восстановлении независимости Литвы. В феврале 1991 года восстановленная независимость Литовской Республики была признана Исландией, в августе 1991 года — Россией и международным сообществом. Литва стала членом ООН с 17 сентября 1991 года. </vt:lpstr>
      <vt:lpstr>В 2001 году вступила во Всемирную торговую организацию (ВТО). С 29 марта 2004 года Литва является членом блока НАТО. В 2003 году был подписан договор о вступлении Литвы в Европейский союз, который был подтверждён гражданами Литвы на референдуме. 1 мая2004 года Литва вступила в Европейский союз. </vt:lpstr>
      <vt:lpstr>Население Литвы</vt:lpstr>
      <vt:lpstr>   В 1991 году, когда рухнул СССР , люди не представляли, что ТАК случиться . Всем казалось, независимость – это рай. Никто не ностальгирует по Союзу. Однако литовцы не видят света в конце тоннеля.</vt:lpstr>
      <vt:lpstr>Наследие СССР</vt:lpstr>
      <vt:lpstr>И в импорте и экспорте Россия на первом месте – Литва больше всего продает товаров в HA и  больше всего покупает там же. Фактически экономика республики зависит от России.   Как не учить русский язык ? Без русского языка не возьмут на работу в турбизнес и много куда ещё.</vt:lpstr>
      <vt:lpstr>В отличие от Латвии и Эстонии Литва предоставила гражданство всем русским, кто проживал в республике к распаду СССР. Политика у  государства – антироссийская : сквер в Вильнюсе назвали именем Дудаева, сами литовцы уже плюются. В стране работают 12 русских школ и 5 детских садов. Однако их число сокращается – русские покидают Литву. </vt:lpstr>
      <vt:lpstr>Экономика дышит  на ладан – в стране официально 20% безработных (неофициально 50%). Падение экономики в 2008 году составило 16,8 % и теперь Литва считается одним из беднейших государств ЕС. Литва вышла на первое место в мире по количеству самоубийств. На «горячую линию» для людей, находящихся в депрессии, за год поступило 2 млн.(!!!) звонков. А живут – то в республике чуть больше трех миллионов.</vt:lpstr>
      <vt:lpstr>Монументальный символ суверенитета Литвы – Башня Гедиминаса.</vt:lpstr>
      <vt:lpstr>Презентация PowerPoint</vt:lpstr>
      <vt:lpstr>Презентация PowerPoint</vt:lpstr>
      <vt:lpstr>     Башня из красного кирпича со вставками из нетёсаного бутового камня – остаток Верхнего замка на вильнюсской Замковой горе, постороенного в 13 – 14 вв. великим князем литовским Гедиминасом (Гедимином). Башня была разрушена во время войны польско-литовского государства Речь Посполитая с Российским государством в 1660 – 1661 гг. после артиллерийского  обстрела  осталось лишь два нижних яруса. На сохранившихся двух ярусах в 1830-х годах была вооружена двухэтажная деревянная надстройка с маяком оптического телеграфа Санкт-Петербург – Варшава. Позже надстройка на башне служила пожарной каланчой. В 1930-е годы, когда Вильнюс (Вильно) находился под управлением Польши, был восстановлен третий этаж башни. С 1940-х башня Гедиминаса приобрела значение эмблемы и символа и города Вильнюса, и  всей литовской  государственности. Её изображение помещалось на разнообразных сувенирах.       Вывешиваемы над башней флаг считается главным флагом Литвы. После великой Отечественной войны на башне развевался флаг Литовской ССР, а с октября 1988 г. ( ещё во время существования Советского Союза) его заменил национальный флаг Литвы. Торжественная  ежегодная  церемония смена флага на главном флангштоке страны проходит 1 января.       С 1960 г. в башне Гедиминаса размещен музей, экспозиция которого посвящена истории города и страны. Со смотровой площадки на вершине башни открывается живописный вид на городской центр Вильнюса</vt:lpstr>
      <vt:lpstr>    Литовцы не скучают по СССР. Бог видит, что они рады, что Литва независима. Но им чертовски грустно. Больше никогда они не будут жить в стране, где по фигу, кто ты есть – литовец, русский или узбек. Можно спорить о Союзе, о коммунистах, но нельзя лишь об одном – тогда мы были все братья.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Литва́ (лит.Lietuva), официальное название — Лито́вскаяРеспу́блика (лит.Lietuvos Respublika) — государство в Европе, на восточном побережье Балтийского моря. На севере граничит с Латвией, на востоке — с Белоруссией, на юго-западе — c Польшей и Калининградской областьюРоссии.  Столица Литвы — Вильнюс. </dc:title>
  <dc:creator>User</dc:creator>
  <cp:lastModifiedBy>школа 0</cp:lastModifiedBy>
  <cp:revision>13</cp:revision>
  <dcterms:created xsi:type="dcterms:W3CDTF">2012-01-24T10:20:44Z</dcterms:created>
  <dcterms:modified xsi:type="dcterms:W3CDTF">2012-01-25T03:17:02Z</dcterms:modified>
</cp:coreProperties>
</file>