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9" r:id="rId4"/>
    <p:sldId id="261" r:id="rId5"/>
    <p:sldId id="258" r:id="rId6"/>
    <p:sldId id="262" r:id="rId7"/>
    <p:sldId id="263" r:id="rId8"/>
    <p:sldId id="264" r:id="rId9"/>
    <p:sldId id="265" r:id="rId10"/>
    <p:sldId id="266" r:id="rId11"/>
    <p:sldId id="270" r:id="rId12"/>
    <p:sldId id="272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8AA"/>
    <a:srgbClr val="FBC9F7"/>
    <a:srgbClr val="F793F0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3024" y="-13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gif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F217C4-0ECD-4773-97D8-50D5DDDF472A}" type="doc">
      <dgm:prSet loTypeId="urn:microsoft.com/office/officeart/2005/8/layout/vList3#2" loCatId="list" qsTypeId="urn:microsoft.com/office/officeart/2005/8/quickstyle/simple1#1" qsCatId="simple" csTypeId="urn:microsoft.com/office/officeart/2005/8/colors/accent1_2#1" csCatId="accent1" phldr="1"/>
      <dgm:spPr/>
    </dgm:pt>
    <dgm:pt modelId="{A638BC7E-85EF-43C5-A818-E0E990918916}">
      <dgm:prSet phldrT="[Текст]" custT="1"/>
      <dgm:spPr>
        <a:solidFill>
          <a:srgbClr val="CCFFCC"/>
        </a:solidFill>
      </dgm:spPr>
      <dgm:t>
        <a:bodyPr/>
        <a:lstStyle/>
        <a:p>
          <a:r>
            <a:rPr lang="ru-RU" sz="3200" b="1" dirty="0" smtClean="0">
              <a:solidFill>
                <a:schemeClr val="tx2">
                  <a:lumMod val="75000"/>
                </a:schemeClr>
              </a:solidFill>
            </a:rPr>
            <a:t>Процесс формирования мотивации должен стать значительной частью работы школьного учителя</a:t>
          </a:r>
          <a:endParaRPr lang="ru-RU" sz="3200" dirty="0">
            <a:solidFill>
              <a:schemeClr val="tx2">
                <a:lumMod val="75000"/>
              </a:schemeClr>
            </a:solidFill>
          </a:endParaRPr>
        </a:p>
      </dgm:t>
    </dgm:pt>
    <dgm:pt modelId="{7BF38566-95C2-42C6-8543-D3CF8F98D9A9}" type="parTrans" cxnId="{C957FCF4-1A25-4EAC-A0A0-FDCDA56AF4FF}">
      <dgm:prSet/>
      <dgm:spPr/>
      <dgm:t>
        <a:bodyPr/>
        <a:lstStyle/>
        <a:p>
          <a:endParaRPr lang="ru-RU"/>
        </a:p>
      </dgm:t>
    </dgm:pt>
    <dgm:pt modelId="{45BF421F-F9B5-4D96-BF6F-93BC5E2261BF}" type="sibTrans" cxnId="{C957FCF4-1A25-4EAC-A0A0-FDCDA56AF4FF}">
      <dgm:prSet/>
      <dgm:spPr/>
      <dgm:t>
        <a:bodyPr/>
        <a:lstStyle/>
        <a:p>
          <a:endParaRPr lang="ru-RU"/>
        </a:p>
      </dgm:t>
    </dgm:pt>
    <dgm:pt modelId="{AA4E8DC3-2FA5-4EF8-AE71-A263A3ADC979}" type="pres">
      <dgm:prSet presAssocID="{32F217C4-0ECD-4773-97D8-50D5DDDF472A}" presName="linearFlow" presStyleCnt="0">
        <dgm:presLayoutVars>
          <dgm:dir/>
          <dgm:resizeHandles val="exact"/>
        </dgm:presLayoutVars>
      </dgm:prSet>
      <dgm:spPr/>
    </dgm:pt>
    <dgm:pt modelId="{F033DF66-388C-4A79-B5BE-4C540E67CE84}" type="pres">
      <dgm:prSet presAssocID="{A638BC7E-85EF-43C5-A818-E0E990918916}" presName="composite" presStyleCnt="0"/>
      <dgm:spPr/>
    </dgm:pt>
    <dgm:pt modelId="{AB4B73E6-D71F-40D5-A52D-6784D764087A}" type="pres">
      <dgm:prSet presAssocID="{A638BC7E-85EF-43C5-A818-E0E990918916}" presName="imgShp" presStyleLbl="fgImgPlace1" presStyleIdx="0" presStyleCnt="1" custScaleX="107169" custScaleY="112103" custLinFactNeighborX="-22761" custLinFactNeighborY="-4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75A15D20-6A73-4D99-9E97-7B0EDBC7BE9E}" type="pres">
      <dgm:prSet presAssocID="{A638BC7E-85EF-43C5-A818-E0E990918916}" presName="txShp" presStyleLbl="node1" presStyleIdx="0" presStyleCnt="1" custLinFactNeighborX="9316" custLinFactNeighborY="-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091A3E-6925-447B-AFD2-F22D53904561}" type="presOf" srcId="{32F217C4-0ECD-4773-97D8-50D5DDDF472A}" destId="{AA4E8DC3-2FA5-4EF8-AE71-A263A3ADC979}" srcOrd="0" destOrd="0" presId="urn:microsoft.com/office/officeart/2005/8/layout/vList3#2"/>
    <dgm:cxn modelId="{C957FCF4-1A25-4EAC-A0A0-FDCDA56AF4FF}" srcId="{32F217C4-0ECD-4773-97D8-50D5DDDF472A}" destId="{A638BC7E-85EF-43C5-A818-E0E990918916}" srcOrd="0" destOrd="0" parTransId="{7BF38566-95C2-42C6-8543-D3CF8F98D9A9}" sibTransId="{45BF421F-F9B5-4D96-BF6F-93BC5E2261BF}"/>
    <dgm:cxn modelId="{B4B2146D-57D4-4928-9DCA-BAD37249CF4B}" type="presOf" srcId="{A638BC7E-85EF-43C5-A818-E0E990918916}" destId="{75A15D20-6A73-4D99-9E97-7B0EDBC7BE9E}" srcOrd="0" destOrd="0" presId="urn:microsoft.com/office/officeart/2005/8/layout/vList3#2"/>
    <dgm:cxn modelId="{E8EC3E81-DCC2-4CAD-A8B1-F4C69FECC3FA}" type="presParOf" srcId="{AA4E8DC3-2FA5-4EF8-AE71-A263A3ADC979}" destId="{F033DF66-388C-4A79-B5BE-4C540E67CE84}" srcOrd="0" destOrd="0" presId="urn:microsoft.com/office/officeart/2005/8/layout/vList3#2"/>
    <dgm:cxn modelId="{5E01D6B8-DC40-4461-9247-463ABD6A4F6D}" type="presParOf" srcId="{F033DF66-388C-4A79-B5BE-4C540E67CE84}" destId="{AB4B73E6-D71F-40D5-A52D-6784D764087A}" srcOrd="0" destOrd="0" presId="urn:microsoft.com/office/officeart/2005/8/layout/vList3#2"/>
    <dgm:cxn modelId="{02545CBF-74D6-4FDB-BBC7-B71922894F07}" type="presParOf" srcId="{F033DF66-388C-4A79-B5BE-4C540E67CE84}" destId="{75A15D20-6A73-4D99-9E97-7B0EDBC7BE9E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632ECD-A4E1-4DF2-BEAA-D68F1A4C768F}" type="doc">
      <dgm:prSet loTypeId="urn:microsoft.com/office/officeart/2005/8/layout/radial3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9E3F8A9-7166-4563-AA29-0C5D795A038C}">
      <dgm:prSet phldrT="[Текст]"/>
      <dgm:spPr>
        <a:solidFill>
          <a:srgbClr val="FFFF00"/>
        </a:solidFill>
      </dgm:spPr>
      <dgm:t>
        <a:bodyPr/>
        <a:lstStyle/>
        <a:p>
          <a:r>
            <a:rPr lang="ru-RU" b="1" dirty="0" smtClean="0"/>
            <a:t>Влияние родителей на мотивацию</a:t>
          </a:r>
          <a:endParaRPr lang="ru-RU" dirty="0"/>
        </a:p>
      </dgm:t>
    </dgm:pt>
    <dgm:pt modelId="{C6EFC39C-8122-48BB-9EBB-B6ACCC914EFB}" type="parTrans" cxnId="{35D8E38F-4E48-4DF0-85F5-5D4EBBA993EA}">
      <dgm:prSet/>
      <dgm:spPr/>
      <dgm:t>
        <a:bodyPr/>
        <a:lstStyle/>
        <a:p>
          <a:endParaRPr lang="ru-RU"/>
        </a:p>
      </dgm:t>
    </dgm:pt>
    <dgm:pt modelId="{77A575DD-8652-47A0-B357-2388ECCFB9B8}" type="sibTrans" cxnId="{35D8E38F-4E48-4DF0-85F5-5D4EBBA993EA}">
      <dgm:prSet/>
      <dgm:spPr/>
      <dgm:t>
        <a:bodyPr/>
        <a:lstStyle/>
        <a:p>
          <a:endParaRPr lang="ru-RU"/>
        </a:p>
      </dgm:t>
    </dgm:pt>
    <dgm:pt modelId="{B1717142-3E22-48E7-B94D-6AE2DFAE766A}">
      <dgm:prSet phldrT="[Текст]" custT="1"/>
      <dgm:spPr/>
      <dgm:t>
        <a:bodyPr/>
        <a:lstStyle/>
        <a:p>
          <a:r>
            <a:rPr lang="ru-RU" sz="2400" b="1" dirty="0" smtClean="0"/>
            <a:t>интересоваться делами, учёбой ребёнка</a:t>
          </a:r>
          <a:endParaRPr lang="ru-RU" sz="2400" dirty="0"/>
        </a:p>
      </dgm:t>
    </dgm:pt>
    <dgm:pt modelId="{49363C37-4989-4DAA-B89D-122C9FFA2F5D}" type="parTrans" cxnId="{8686B906-2B1D-491B-86D0-BBB15F892A65}">
      <dgm:prSet/>
      <dgm:spPr/>
      <dgm:t>
        <a:bodyPr/>
        <a:lstStyle/>
        <a:p>
          <a:endParaRPr lang="ru-RU"/>
        </a:p>
      </dgm:t>
    </dgm:pt>
    <dgm:pt modelId="{D5A937CC-CCEC-49BE-B32D-7C22A30163FA}" type="sibTrans" cxnId="{8686B906-2B1D-491B-86D0-BBB15F892A65}">
      <dgm:prSet/>
      <dgm:spPr/>
      <dgm:t>
        <a:bodyPr/>
        <a:lstStyle/>
        <a:p>
          <a:endParaRPr lang="ru-RU"/>
        </a:p>
      </dgm:t>
    </dgm:pt>
    <dgm:pt modelId="{EDFBA70A-0F10-43C5-8237-4DB34B3F331E}">
      <dgm:prSet phldrT="[Текст]" custT="1"/>
      <dgm:spPr/>
      <dgm:t>
        <a:bodyPr/>
        <a:lstStyle/>
        <a:p>
          <a:r>
            <a:rPr lang="ru-RU" sz="2400" b="1" dirty="0" smtClean="0"/>
            <a:t>помощь при выполнении домашних заданий должна быть в форме совета, не подавлять самостоятельность и инициативность</a:t>
          </a:r>
          <a:endParaRPr lang="ru-RU" sz="2400" dirty="0"/>
        </a:p>
      </dgm:t>
    </dgm:pt>
    <dgm:pt modelId="{02A99286-42C0-46C8-8C45-40241041D354}" type="parTrans" cxnId="{1422B4BA-1308-436C-8C46-2E9BDA87A547}">
      <dgm:prSet/>
      <dgm:spPr/>
      <dgm:t>
        <a:bodyPr/>
        <a:lstStyle/>
        <a:p>
          <a:endParaRPr lang="ru-RU"/>
        </a:p>
      </dgm:t>
    </dgm:pt>
    <dgm:pt modelId="{0CF812B3-8AF3-4FCD-A2E4-50FD97B1B50D}" type="sibTrans" cxnId="{1422B4BA-1308-436C-8C46-2E9BDA87A547}">
      <dgm:prSet/>
      <dgm:spPr/>
      <dgm:t>
        <a:bodyPr/>
        <a:lstStyle/>
        <a:p>
          <a:endParaRPr lang="ru-RU"/>
        </a:p>
      </dgm:t>
    </dgm:pt>
    <dgm:pt modelId="{AC12B9E3-75AA-4412-AC35-7B7B3A2CB7C3}">
      <dgm:prSet phldrT="[Текст]" custT="1"/>
      <dgm:spPr/>
      <dgm:t>
        <a:bodyPr/>
        <a:lstStyle/>
        <a:p>
          <a:r>
            <a:rPr lang="ru-RU" sz="2400" b="1" dirty="0" smtClean="0"/>
            <a:t>объяснять ребёнку, что его неудачи в учёбе – это недостаток приложенных усилий, что он что-то не доучил, не доработал</a:t>
          </a:r>
          <a:endParaRPr lang="ru-RU" sz="2400" dirty="0"/>
        </a:p>
      </dgm:t>
    </dgm:pt>
    <dgm:pt modelId="{AC05F0E3-B629-498F-A67A-4514E0D550D8}" type="parTrans" cxnId="{9AE51010-DD9D-4FE9-B1EF-37B2B8C8C614}">
      <dgm:prSet/>
      <dgm:spPr/>
      <dgm:t>
        <a:bodyPr/>
        <a:lstStyle/>
        <a:p>
          <a:endParaRPr lang="ru-RU"/>
        </a:p>
      </dgm:t>
    </dgm:pt>
    <dgm:pt modelId="{050C85AB-D206-412C-A463-7173C6C20AFE}" type="sibTrans" cxnId="{9AE51010-DD9D-4FE9-B1EF-37B2B8C8C614}">
      <dgm:prSet/>
      <dgm:spPr/>
      <dgm:t>
        <a:bodyPr/>
        <a:lstStyle/>
        <a:p>
          <a:endParaRPr lang="ru-RU"/>
        </a:p>
      </dgm:t>
    </dgm:pt>
    <dgm:pt modelId="{B6AAED1C-7469-4A9F-BEBD-111039DE4DB1}">
      <dgm:prSet phldrT="[Текст]" custT="1"/>
      <dgm:spPr/>
      <dgm:t>
        <a:bodyPr/>
        <a:lstStyle/>
        <a:p>
          <a:r>
            <a:rPr lang="ru-RU" sz="2400" b="1" dirty="0" smtClean="0"/>
            <a:t>чаще хвалить детей за их успехи, тем самим давать стимул двигаться дальше</a:t>
          </a:r>
          <a:endParaRPr lang="ru-RU" sz="2400" dirty="0"/>
        </a:p>
      </dgm:t>
    </dgm:pt>
    <dgm:pt modelId="{9AF38C57-6FFF-4472-B566-AD19AB444113}" type="parTrans" cxnId="{2BB52BA9-CCB3-436D-B758-4FD4CC3FD549}">
      <dgm:prSet/>
      <dgm:spPr/>
      <dgm:t>
        <a:bodyPr/>
        <a:lstStyle/>
        <a:p>
          <a:endParaRPr lang="ru-RU"/>
        </a:p>
      </dgm:t>
    </dgm:pt>
    <dgm:pt modelId="{1807EEDD-BBCC-43E9-89EF-1B9538CF33D1}" type="sibTrans" cxnId="{2BB52BA9-CCB3-436D-B758-4FD4CC3FD549}">
      <dgm:prSet/>
      <dgm:spPr/>
      <dgm:t>
        <a:bodyPr/>
        <a:lstStyle/>
        <a:p>
          <a:endParaRPr lang="ru-RU"/>
        </a:p>
      </dgm:t>
    </dgm:pt>
    <dgm:pt modelId="{6DDD3EBC-77CA-43E5-BE89-012DF7935B4A}" type="pres">
      <dgm:prSet presAssocID="{42632ECD-A4E1-4DF2-BEAA-D68F1A4C768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E8A21F-E3EE-4F35-9835-CAB6498FD670}" type="pres">
      <dgm:prSet presAssocID="{42632ECD-A4E1-4DF2-BEAA-D68F1A4C768F}" presName="radial" presStyleCnt="0">
        <dgm:presLayoutVars>
          <dgm:animLvl val="ctr"/>
        </dgm:presLayoutVars>
      </dgm:prSet>
      <dgm:spPr/>
      <dgm:t>
        <a:bodyPr/>
        <a:lstStyle/>
        <a:p>
          <a:endParaRPr lang="ru-RU"/>
        </a:p>
      </dgm:t>
    </dgm:pt>
    <dgm:pt modelId="{04A1015C-F825-469A-9952-C3F57ACDB5AE}" type="pres">
      <dgm:prSet presAssocID="{99E3F8A9-7166-4563-AA29-0C5D795A038C}" presName="centerShape" presStyleLbl="vennNode1" presStyleIdx="0" presStyleCnt="5" custScaleX="71549" custScaleY="72754"/>
      <dgm:spPr/>
      <dgm:t>
        <a:bodyPr/>
        <a:lstStyle/>
        <a:p>
          <a:endParaRPr lang="ru-RU"/>
        </a:p>
      </dgm:t>
    </dgm:pt>
    <dgm:pt modelId="{00256E33-C96D-478C-BC08-BC2C38122679}" type="pres">
      <dgm:prSet presAssocID="{B1717142-3E22-48E7-B94D-6AE2DFAE766A}" presName="node" presStyleLbl="vennNode1" presStyleIdx="1" presStyleCnt="5" custScaleX="198807" custScaleY="113255" custRadScaleRad="95013" custRadScaleInc="6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7A4B4D-DD6E-4E9F-8976-E8A354CD5ECA}" type="pres">
      <dgm:prSet presAssocID="{EDFBA70A-0F10-43C5-8237-4DB34B3F331E}" presName="node" presStyleLbl="vennNode1" presStyleIdx="2" presStyleCnt="5" custScaleX="166491" custScaleY="243020" custRadScaleRad="105399" custRadScaleInc="-2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6338DC-DA56-47B2-9730-6F0218E37310}" type="pres">
      <dgm:prSet presAssocID="{AC12B9E3-75AA-4412-AC35-7B7B3A2CB7C3}" presName="node" presStyleLbl="vennNode1" presStyleIdx="3" presStyleCnt="5" custScaleX="304626" custScaleY="123054" custRadScaleRad="91023" custRadScaleInc="55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A57E36-C089-4AFC-AB61-25A56A3C34F5}" type="pres">
      <dgm:prSet presAssocID="{B6AAED1C-7469-4A9F-BEBD-111039DE4DB1}" presName="node" presStyleLbl="vennNode1" presStyleIdx="4" presStyleCnt="5" custScaleX="143106" custScaleY="176154" custRadScaleRad="107775" custRadScaleInc="120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782463-9475-4652-AC9D-6B8947813E0D}" type="presOf" srcId="{42632ECD-A4E1-4DF2-BEAA-D68F1A4C768F}" destId="{6DDD3EBC-77CA-43E5-BE89-012DF7935B4A}" srcOrd="0" destOrd="0" presId="urn:microsoft.com/office/officeart/2005/8/layout/radial3"/>
    <dgm:cxn modelId="{2BB52BA9-CCB3-436D-B758-4FD4CC3FD549}" srcId="{99E3F8A9-7166-4563-AA29-0C5D795A038C}" destId="{B6AAED1C-7469-4A9F-BEBD-111039DE4DB1}" srcOrd="3" destOrd="0" parTransId="{9AF38C57-6FFF-4472-B566-AD19AB444113}" sibTransId="{1807EEDD-BBCC-43E9-89EF-1B9538CF33D1}"/>
    <dgm:cxn modelId="{8686B906-2B1D-491B-86D0-BBB15F892A65}" srcId="{99E3F8A9-7166-4563-AA29-0C5D795A038C}" destId="{B1717142-3E22-48E7-B94D-6AE2DFAE766A}" srcOrd="0" destOrd="0" parTransId="{49363C37-4989-4DAA-B89D-122C9FFA2F5D}" sibTransId="{D5A937CC-CCEC-49BE-B32D-7C22A30163FA}"/>
    <dgm:cxn modelId="{63C41294-3260-419B-A962-912FB3DA82F8}" type="presOf" srcId="{B1717142-3E22-48E7-B94D-6AE2DFAE766A}" destId="{00256E33-C96D-478C-BC08-BC2C38122679}" srcOrd="0" destOrd="0" presId="urn:microsoft.com/office/officeart/2005/8/layout/radial3"/>
    <dgm:cxn modelId="{5FA47C32-1BA5-492B-A4F6-E2F3087A5E33}" type="presOf" srcId="{AC12B9E3-75AA-4412-AC35-7B7B3A2CB7C3}" destId="{616338DC-DA56-47B2-9730-6F0218E37310}" srcOrd="0" destOrd="0" presId="urn:microsoft.com/office/officeart/2005/8/layout/radial3"/>
    <dgm:cxn modelId="{5E8EF234-631B-4722-A979-AAE94FA99A66}" type="presOf" srcId="{B6AAED1C-7469-4A9F-BEBD-111039DE4DB1}" destId="{50A57E36-C089-4AFC-AB61-25A56A3C34F5}" srcOrd="0" destOrd="0" presId="urn:microsoft.com/office/officeart/2005/8/layout/radial3"/>
    <dgm:cxn modelId="{4CE09EEB-7EDE-4E74-9FDC-79118502B314}" type="presOf" srcId="{99E3F8A9-7166-4563-AA29-0C5D795A038C}" destId="{04A1015C-F825-469A-9952-C3F57ACDB5AE}" srcOrd="0" destOrd="0" presId="urn:microsoft.com/office/officeart/2005/8/layout/radial3"/>
    <dgm:cxn modelId="{9AE51010-DD9D-4FE9-B1EF-37B2B8C8C614}" srcId="{99E3F8A9-7166-4563-AA29-0C5D795A038C}" destId="{AC12B9E3-75AA-4412-AC35-7B7B3A2CB7C3}" srcOrd="2" destOrd="0" parTransId="{AC05F0E3-B629-498F-A67A-4514E0D550D8}" sibTransId="{050C85AB-D206-412C-A463-7173C6C20AFE}"/>
    <dgm:cxn modelId="{1422B4BA-1308-436C-8C46-2E9BDA87A547}" srcId="{99E3F8A9-7166-4563-AA29-0C5D795A038C}" destId="{EDFBA70A-0F10-43C5-8237-4DB34B3F331E}" srcOrd="1" destOrd="0" parTransId="{02A99286-42C0-46C8-8C45-40241041D354}" sibTransId="{0CF812B3-8AF3-4FCD-A2E4-50FD97B1B50D}"/>
    <dgm:cxn modelId="{35D8E38F-4E48-4DF0-85F5-5D4EBBA993EA}" srcId="{42632ECD-A4E1-4DF2-BEAA-D68F1A4C768F}" destId="{99E3F8A9-7166-4563-AA29-0C5D795A038C}" srcOrd="0" destOrd="0" parTransId="{C6EFC39C-8122-48BB-9EBB-B6ACCC914EFB}" sibTransId="{77A575DD-8652-47A0-B357-2388ECCFB9B8}"/>
    <dgm:cxn modelId="{26B99C8E-EAED-4F99-AF29-12D96834787D}" type="presOf" srcId="{EDFBA70A-0F10-43C5-8237-4DB34B3F331E}" destId="{197A4B4D-DD6E-4E9F-8976-E8A354CD5ECA}" srcOrd="0" destOrd="0" presId="urn:microsoft.com/office/officeart/2005/8/layout/radial3"/>
    <dgm:cxn modelId="{691BD30D-0409-435C-90B7-9B9003547573}" type="presParOf" srcId="{6DDD3EBC-77CA-43E5-BE89-012DF7935B4A}" destId="{30E8A21F-E3EE-4F35-9835-CAB6498FD670}" srcOrd="0" destOrd="0" presId="urn:microsoft.com/office/officeart/2005/8/layout/radial3"/>
    <dgm:cxn modelId="{0EF6065B-E0C6-4541-8380-8920DA3E67BF}" type="presParOf" srcId="{30E8A21F-E3EE-4F35-9835-CAB6498FD670}" destId="{04A1015C-F825-469A-9952-C3F57ACDB5AE}" srcOrd="0" destOrd="0" presId="urn:microsoft.com/office/officeart/2005/8/layout/radial3"/>
    <dgm:cxn modelId="{8A9E8A4C-2047-4FD8-919F-BB5308E383AC}" type="presParOf" srcId="{30E8A21F-E3EE-4F35-9835-CAB6498FD670}" destId="{00256E33-C96D-478C-BC08-BC2C38122679}" srcOrd="1" destOrd="0" presId="urn:microsoft.com/office/officeart/2005/8/layout/radial3"/>
    <dgm:cxn modelId="{4115E603-32A1-40F9-8EB2-DD638FB8FBEE}" type="presParOf" srcId="{30E8A21F-E3EE-4F35-9835-CAB6498FD670}" destId="{197A4B4D-DD6E-4E9F-8976-E8A354CD5ECA}" srcOrd="2" destOrd="0" presId="urn:microsoft.com/office/officeart/2005/8/layout/radial3"/>
    <dgm:cxn modelId="{0D61BA8F-33F8-4C81-9B4B-7AE182FE3A6D}" type="presParOf" srcId="{30E8A21F-E3EE-4F35-9835-CAB6498FD670}" destId="{616338DC-DA56-47B2-9730-6F0218E37310}" srcOrd="3" destOrd="0" presId="urn:microsoft.com/office/officeart/2005/8/layout/radial3"/>
    <dgm:cxn modelId="{92C01772-DD7B-4407-BEB1-8B1D184A9F61}" type="presParOf" srcId="{30E8A21F-E3EE-4F35-9835-CAB6498FD670}" destId="{50A57E36-C089-4AFC-AB61-25A56A3C34F5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A15D20-6A73-4D99-9E97-7B0EDBC7BE9E}">
      <dsp:nvSpPr>
        <dsp:cNvPr id="0" name=""/>
        <dsp:cNvSpPr/>
      </dsp:nvSpPr>
      <dsp:spPr>
        <a:xfrm rot="10800000">
          <a:off x="2781250" y="572190"/>
          <a:ext cx="5795764" cy="2916819"/>
        </a:xfrm>
        <a:prstGeom prst="homePlate">
          <a:avLst/>
        </a:prstGeom>
        <a:solidFill>
          <a:srgbClr val="CCFF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6237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tx2">
                  <a:lumMod val="75000"/>
                </a:schemeClr>
              </a:solidFill>
            </a:rPr>
            <a:t>Процесс формирования мотивации должен стать значительной частью работы школьного учителя</a:t>
          </a:r>
          <a:endParaRPr lang="ru-RU" sz="3200" kern="1200" dirty="0">
            <a:solidFill>
              <a:schemeClr val="tx2">
                <a:lumMod val="75000"/>
              </a:schemeClr>
            </a:solidFill>
          </a:endParaRPr>
        </a:p>
      </dsp:txBody>
      <dsp:txXfrm rot="10800000">
        <a:off x="3510455" y="572190"/>
        <a:ext cx="5066559" cy="2916819"/>
      </dsp:txXfrm>
    </dsp:sp>
    <dsp:sp modelId="{AB4B73E6-D71F-40D5-A52D-6784D764087A}">
      <dsp:nvSpPr>
        <dsp:cNvPr id="0" name=""/>
        <dsp:cNvSpPr/>
      </dsp:nvSpPr>
      <dsp:spPr>
        <a:xfrm>
          <a:off x="14456" y="395678"/>
          <a:ext cx="3125926" cy="326984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A1015C-F825-469A-9952-C3F57ACDB5AE}">
      <dsp:nvSpPr>
        <dsp:cNvPr id="0" name=""/>
        <dsp:cNvSpPr/>
      </dsp:nvSpPr>
      <dsp:spPr>
        <a:xfrm>
          <a:off x="3099924" y="1998607"/>
          <a:ext cx="2721757" cy="2767596"/>
        </a:xfrm>
        <a:prstGeom prst="ellipse">
          <a:avLst/>
        </a:prstGeom>
        <a:solidFill>
          <a:srgbClr val="FFFF0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Влияние родителей на мотивацию</a:t>
          </a:r>
          <a:endParaRPr lang="ru-RU" sz="2800" kern="1200" dirty="0"/>
        </a:p>
      </dsp:txBody>
      <dsp:txXfrm>
        <a:off x="3498516" y="2403912"/>
        <a:ext cx="1924573" cy="1956986"/>
      </dsp:txXfrm>
    </dsp:sp>
    <dsp:sp modelId="{00256E33-C96D-478C-BC08-BC2C38122679}">
      <dsp:nvSpPr>
        <dsp:cNvPr id="0" name=""/>
        <dsp:cNvSpPr/>
      </dsp:nvSpPr>
      <dsp:spPr>
        <a:xfrm>
          <a:off x="2593232" y="-48315"/>
          <a:ext cx="3781355" cy="2154136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2483469"/>
                <a:satOff val="9953"/>
                <a:lumOff val="2157"/>
                <a:alphaOff val="0"/>
                <a:tint val="50000"/>
                <a:satMod val="300000"/>
              </a:schemeClr>
            </a:gs>
            <a:gs pos="35000">
              <a:schemeClr val="accent5">
                <a:alpha val="50000"/>
                <a:hueOff val="-2483469"/>
                <a:satOff val="9953"/>
                <a:lumOff val="2157"/>
                <a:alphaOff val="0"/>
                <a:tint val="37000"/>
                <a:satMod val="300000"/>
              </a:schemeClr>
            </a:gs>
            <a:gs pos="100000">
              <a:schemeClr val="accent5">
                <a:alpha val="50000"/>
                <a:hueOff val="-2483469"/>
                <a:satOff val="9953"/>
                <a:lumOff val="215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интересоваться делами, учёбой ребёнка</a:t>
          </a:r>
          <a:endParaRPr lang="ru-RU" sz="2400" kern="1200" dirty="0"/>
        </a:p>
      </dsp:txBody>
      <dsp:txXfrm>
        <a:off x="3146999" y="267151"/>
        <a:ext cx="2673821" cy="1523204"/>
      </dsp:txXfrm>
    </dsp:sp>
    <dsp:sp modelId="{197A4B4D-DD6E-4E9F-8976-E8A354CD5ECA}">
      <dsp:nvSpPr>
        <dsp:cNvPr id="0" name=""/>
        <dsp:cNvSpPr/>
      </dsp:nvSpPr>
      <dsp:spPr>
        <a:xfrm>
          <a:off x="5486674" y="973296"/>
          <a:ext cx="3166697" cy="4622297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alpha val="50000"/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alpha val="50000"/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помощь при выполнении домашних заданий должна быть в форме совета, не подавлять самостоятельность и инициативность</a:t>
          </a:r>
          <a:endParaRPr lang="ru-RU" sz="2400" kern="1200" dirty="0"/>
        </a:p>
      </dsp:txBody>
      <dsp:txXfrm>
        <a:off x="5950426" y="1650216"/>
        <a:ext cx="2239193" cy="3268457"/>
      </dsp:txXfrm>
    </dsp:sp>
    <dsp:sp modelId="{616338DC-DA56-47B2-9730-6F0218E37310}">
      <dsp:nvSpPr>
        <dsp:cNvPr id="0" name=""/>
        <dsp:cNvSpPr/>
      </dsp:nvSpPr>
      <dsp:spPr>
        <a:xfrm>
          <a:off x="1369099" y="4458649"/>
          <a:ext cx="5794057" cy="2340515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7450407"/>
                <a:satOff val="29858"/>
                <a:lumOff val="6471"/>
                <a:alphaOff val="0"/>
                <a:tint val="50000"/>
                <a:satMod val="300000"/>
              </a:schemeClr>
            </a:gs>
            <a:gs pos="35000">
              <a:schemeClr val="accent5">
                <a:alpha val="50000"/>
                <a:hueOff val="-7450407"/>
                <a:satOff val="29858"/>
                <a:lumOff val="6471"/>
                <a:alphaOff val="0"/>
                <a:tint val="37000"/>
                <a:satMod val="300000"/>
              </a:schemeClr>
            </a:gs>
            <a:gs pos="100000">
              <a:schemeClr val="accent5">
                <a:alpha val="50000"/>
                <a:hueOff val="-7450407"/>
                <a:satOff val="29858"/>
                <a:lumOff val="647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объяснять ребёнку, что его неудачи в учёбе – это недостаток приложенных усилий, что он что-то не доучил, не доработал</a:t>
          </a:r>
          <a:endParaRPr lang="ru-RU" sz="2400" kern="1200" dirty="0"/>
        </a:p>
      </dsp:txBody>
      <dsp:txXfrm>
        <a:off x="2217619" y="4801409"/>
        <a:ext cx="4097017" cy="1654995"/>
      </dsp:txXfrm>
    </dsp:sp>
    <dsp:sp modelId="{50A57E36-C089-4AFC-AB61-25A56A3C34F5}">
      <dsp:nvSpPr>
        <dsp:cNvPr id="0" name=""/>
        <dsp:cNvSpPr/>
      </dsp:nvSpPr>
      <dsp:spPr>
        <a:xfrm>
          <a:off x="477937" y="1203118"/>
          <a:ext cx="2721909" cy="3350490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alpha val="50000"/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alpha val="50000"/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чаще хвалить детей за их успехи, тем самим давать стимул двигаться дальше</a:t>
          </a:r>
          <a:endParaRPr lang="ru-RU" sz="2400" kern="1200" dirty="0"/>
        </a:p>
      </dsp:txBody>
      <dsp:txXfrm>
        <a:off x="876551" y="1693786"/>
        <a:ext cx="1924681" cy="23691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DA8CA54-B485-4BC7-A1B9-C6F43DB8E256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0E9DD2D-D67D-4966-B00D-29C33676E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9570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E670993-E814-4362-B63C-30830806AD7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E9EAC-CB3F-49C5-ABAB-1D605AF9BA3D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637C1-EEC3-4FDD-964D-0F3DB8F29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FCC3-70DD-4D95-AA87-4C3AA5865355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4DFB4-3185-48A0-A758-70B7553A17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0672C-3E6D-4EF0-874A-1AE42185833B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A46A0-7CD7-4639-AB57-F5FF39DA6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111F7-49A5-4ABE-97D0-77F59CCF0EA4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1A3D0-489F-4342-AB8F-B944CD0B2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6F2E8-1179-4758-8FD5-AD12566304D9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A54FE-C0E2-4995-97D9-2D5B97A2FA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59CD5-B34D-4BB1-9A5A-0CE30D8E66C7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7E175-3906-40E6-98BD-80D1126C94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36B21-E24D-45CD-955F-1700F53D7A0F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92FC-1089-416F-AA2A-FA295B769A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CAD64-8A9E-44CC-8047-3D5C42F54009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005F0-99E3-43D8-ACFB-89C2BA51D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91097-7EC9-4C97-9C1A-E923C925A2A8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A2E8F-7B5F-4829-91C5-59B1A31CE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2F0C6-6DFF-4B57-82B5-110AF0BD42CC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D6653-4D04-4E6D-9975-C7F33C16F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BB821-E3EE-409A-BCF3-28399834EEEE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76D1-E806-4B44-9F34-72204BCEE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9C48F0-8CE5-4F27-824D-E916DF95E5D6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76A759-49A3-4AA5-8A32-A4AC451292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F:\фоны\5-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400"/>
            <a:ext cx="9144000" cy="683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861263" y="648122"/>
            <a:ext cx="7358168" cy="42473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УЧЕБНАЯ МОТИВАЦИЯ-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основное условие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Успешного обучения</a:t>
            </a:r>
          </a:p>
        </p:txBody>
      </p:sp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2124075" y="5229225"/>
            <a:ext cx="5903913" cy="162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1400" kern="1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30169" y="1562087"/>
          <a:ext cx="87154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195" name="WordArt 5"/>
          <p:cNvSpPr>
            <a:spLocks noChangeArrowheads="1" noChangeShapeType="1" noTextEdit="1"/>
          </p:cNvSpPr>
          <p:nvPr/>
        </p:nvSpPr>
        <p:spPr bwMode="auto">
          <a:xfrm>
            <a:off x="1331640" y="476672"/>
            <a:ext cx="6336703" cy="129644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/>
              </a:rPr>
              <a:t>Роль учителя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1" name="Picture 9" descr="MCj03981290000[1]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2708275"/>
            <a:ext cx="2932112" cy="3168650"/>
          </a:xfrm>
        </p:spPr>
      </p:pic>
      <p:pic>
        <p:nvPicPr>
          <p:cNvPr id="13320" name="Picture 8" descr="j03012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2565400"/>
            <a:ext cx="3635375" cy="310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WordArt 5"/>
          <p:cNvSpPr>
            <a:spLocks noChangeArrowheads="1" noChangeShapeType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Мотивация</a:t>
            </a: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 rot="1600063">
            <a:off x="2268538" y="1268413"/>
            <a:ext cx="647700" cy="1584325"/>
          </a:xfrm>
          <a:prstGeom prst="downArrow">
            <a:avLst>
              <a:gd name="adj1" fmla="val 50000"/>
              <a:gd name="adj2" fmla="val 6115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 rot="-1495703">
            <a:off x="5940425" y="1125538"/>
            <a:ext cx="647700" cy="1512887"/>
          </a:xfrm>
          <a:prstGeom prst="downArrow">
            <a:avLst>
              <a:gd name="adj1" fmla="val 50000"/>
              <a:gd name="adj2" fmla="val 5839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" name="Двойная стрелка влево/вправо 1"/>
          <p:cNvSpPr/>
          <p:nvPr/>
        </p:nvSpPr>
        <p:spPr>
          <a:xfrm>
            <a:off x="3563938" y="5300663"/>
            <a:ext cx="2700337" cy="576262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2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25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animBg="1"/>
      <p:bldP spid="13318" grpId="0" animBg="1"/>
      <p:bldP spid="13319" grpId="0" animBg="1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42000">
              <a:srgbClr val="92D05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39552" y="116632"/>
            <a:ext cx="8208912" cy="122413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Характеристика мотивации учения школьников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1632217"/>
            <a:ext cx="4248472" cy="23008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Чувство долга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Престижная мотивация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Мотив избегания наказания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75732" y="1412776"/>
            <a:ext cx="2916825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Начальная школа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27984" y="1632216"/>
            <a:ext cx="4536504" cy="2300841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Интерес к определенному предмету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Желание иметь высокую отметку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Познавательный интерес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901239" y="1401384"/>
            <a:ext cx="3468962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Подростковая школа</a:t>
            </a:r>
          </a:p>
        </p:txBody>
      </p:sp>
      <p:sp>
        <p:nvSpPr>
          <p:cNvPr id="9" name="Овал 8"/>
          <p:cNvSpPr/>
          <p:nvPr/>
        </p:nvSpPr>
        <p:spPr>
          <a:xfrm>
            <a:off x="1043608" y="4275908"/>
            <a:ext cx="7704856" cy="239345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Продолжение образования в профессиональных учебных заведениях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Выбор предмета с позиции будущего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Отметка как критерий качества знаний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ln w="1905"/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Внутренняя и собственная мотивация</a:t>
            </a: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65577" y="3954465"/>
            <a:ext cx="255711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Старшая школа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4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1017" y="260648"/>
            <a:ext cx="715407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Формирование мотивации учения</a:t>
            </a:r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1152525" y="2708275"/>
            <a:ext cx="7991475" cy="722313"/>
            <a:chOff x="81903" y="1434665"/>
            <a:chExt cx="3683175" cy="723217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07511" y="1628582"/>
              <a:ext cx="3657567" cy="529300"/>
            </a:xfrm>
            <a:prstGeom prst="roundRect">
              <a:avLst/>
            </a:prstGeom>
            <a:ln w="76200"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5" name="Скругленный прямоугольник 4"/>
            <p:cNvSpPr/>
            <p:nvPr/>
          </p:nvSpPr>
          <p:spPr>
            <a:xfrm>
              <a:off x="81903" y="1434665"/>
              <a:ext cx="3657567" cy="697785"/>
            </a:xfrm>
            <a:prstGeom prst="rect">
              <a:avLst/>
            </a:prstGeom>
            <a:ln w="762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8100" tIns="19050" rIns="38100" bIns="19050" spcCol="1270" anchor="ctr"/>
            <a:lstStyle/>
            <a:p>
              <a:pPr algn="ctr" defTabSz="4445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/>
                <a:t>Использование проблемных ситуаций, споров, дискуссий</a:t>
              </a:r>
            </a:p>
          </p:txBody>
        </p:sp>
      </p:grpSp>
      <p:sp>
        <p:nvSpPr>
          <p:cNvPr id="8" name="Скругленный прямоугольник 4"/>
          <p:cNvSpPr/>
          <p:nvPr/>
        </p:nvSpPr>
        <p:spPr>
          <a:xfrm>
            <a:off x="395288" y="1341438"/>
            <a:ext cx="8585200" cy="744537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8100" tIns="19050" rIns="38100" bIns="19050" spcCol="1270" anchor="ctr"/>
          <a:lstStyle/>
          <a:p>
            <a:pPr algn="ctr" defTabSz="6223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400" dirty="0"/>
              <a:t>Совместный с учащимися выбор средств по достижению цели</a:t>
            </a:r>
          </a:p>
        </p:txBody>
      </p: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33338" y="2085975"/>
            <a:ext cx="7769225" cy="528638"/>
            <a:chOff x="0" y="3413929"/>
            <a:chExt cx="3657600" cy="529083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0" y="3413929"/>
              <a:ext cx="3657600" cy="529083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26158" y="3439350"/>
              <a:ext cx="3605285" cy="478240"/>
            </a:xfrm>
            <a:prstGeom prst="rect">
              <a:avLst/>
            </a:prstGeom>
            <a:ln w="762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8100" tIns="19050" rIns="38100" bIns="19050" spcCol="1270" anchor="ctr"/>
            <a:lstStyle/>
            <a:p>
              <a:pPr algn="ctr" defTabSz="4445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/>
                <a:t>Формирование адекватной самооценки у учащихся</a:t>
              </a:r>
            </a:p>
          </p:txBody>
        </p:sp>
      </p:grpSp>
      <p:grpSp>
        <p:nvGrpSpPr>
          <p:cNvPr id="18" name="Группа 17"/>
          <p:cNvGrpSpPr>
            <a:grpSpLocks/>
          </p:cNvGrpSpPr>
          <p:nvPr/>
        </p:nvGrpSpPr>
        <p:grpSpPr bwMode="auto">
          <a:xfrm>
            <a:off x="215900" y="5202238"/>
            <a:ext cx="5256213" cy="695325"/>
            <a:chOff x="-910799" y="5515947"/>
            <a:chExt cx="4568399" cy="637914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-155" y="5515947"/>
              <a:ext cx="3657755" cy="637914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-910799" y="5546531"/>
              <a:ext cx="4536664" cy="576744"/>
            </a:xfrm>
            <a:prstGeom prst="rect">
              <a:avLst/>
            </a:prstGeom>
            <a:ln w="762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45720" tIns="22860" rIns="45720" bIns="22860" spcCol="1270" anchor="ctr"/>
            <a:lstStyle/>
            <a:p>
              <a:pPr algn="ctr" defTabSz="533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/>
                <a:t>Создание ситуации успеха</a:t>
              </a:r>
            </a:p>
          </p:txBody>
        </p:sp>
      </p:grpSp>
      <p:grpSp>
        <p:nvGrpSpPr>
          <p:cNvPr id="21" name="Группа 20"/>
          <p:cNvGrpSpPr>
            <a:grpSpLocks/>
          </p:cNvGrpSpPr>
          <p:nvPr/>
        </p:nvGrpSpPr>
        <p:grpSpPr bwMode="auto">
          <a:xfrm>
            <a:off x="1257300" y="5897563"/>
            <a:ext cx="7570788" cy="700087"/>
            <a:chOff x="-210066" y="5996570"/>
            <a:chExt cx="3867666" cy="859309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-16" y="6144660"/>
              <a:ext cx="3657616" cy="711219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3" name="Скругленный прямоугольник 4"/>
            <p:cNvSpPr/>
            <p:nvPr/>
          </p:nvSpPr>
          <p:spPr>
            <a:xfrm>
              <a:off x="-210066" y="5996570"/>
              <a:ext cx="3832793" cy="859309"/>
            </a:xfrm>
            <a:prstGeom prst="rect">
              <a:avLst/>
            </a:prstGeom>
            <a:ln w="762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53340" tIns="26670" rIns="53340" bIns="2667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/>
                <a:t> </a:t>
              </a:r>
              <a:r>
                <a:rPr lang="ru-RU" sz="2400" dirty="0"/>
                <a:t>Учет возрастных особенностей школьников</a:t>
              </a: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2239963" y="4445000"/>
            <a:ext cx="6840537" cy="757238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defTabSz="4445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400" dirty="0"/>
              <a:t>Выбор действия в соответствии с возможностями ученика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96838" y="3573463"/>
            <a:ext cx="7715250" cy="757237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defTabSz="4889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400" dirty="0"/>
              <a:t>Вера учителя в возможности ученика (сравнение его сегодняшнего с ним вчерашним)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75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25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5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4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4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1017" y="260648"/>
            <a:ext cx="715407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Формирование мотивации учения</a:t>
            </a:r>
          </a:p>
        </p:txBody>
      </p: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1046163" y="2284413"/>
            <a:ext cx="7989887" cy="928687"/>
            <a:chOff x="81903" y="1434665"/>
            <a:chExt cx="3683175" cy="723217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107516" y="1628759"/>
              <a:ext cx="3657562" cy="529123"/>
            </a:xfrm>
            <a:prstGeom prst="roundRect">
              <a:avLst/>
            </a:prstGeom>
            <a:ln w="76200"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5" name="Скругленный прямоугольник 4"/>
            <p:cNvSpPr/>
            <p:nvPr/>
          </p:nvSpPr>
          <p:spPr>
            <a:xfrm>
              <a:off x="81903" y="1434665"/>
              <a:ext cx="3657562" cy="697256"/>
            </a:xfrm>
            <a:prstGeom prst="rect">
              <a:avLst/>
            </a:prstGeom>
            <a:ln w="762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8100" tIns="19050" rIns="38100" bIns="19050" spcCol="1270" anchor="ctr"/>
            <a:lstStyle/>
            <a:p>
              <a:pPr algn="ctr" defTabSz="4445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800" dirty="0"/>
                <a:t>Нестандартная форма проведения урока</a:t>
              </a:r>
            </a:p>
          </p:txBody>
        </p:sp>
      </p:grp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17463" y="1412875"/>
            <a:ext cx="7769225" cy="744538"/>
            <a:chOff x="0" y="3388101"/>
            <a:chExt cx="3657600" cy="529083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0" y="3388101"/>
              <a:ext cx="3657600" cy="529083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26158" y="3439994"/>
              <a:ext cx="3605285" cy="477190"/>
            </a:xfrm>
            <a:prstGeom prst="rect">
              <a:avLst/>
            </a:prstGeom>
            <a:ln w="762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38100" tIns="19050" rIns="38100" bIns="19050" spcCol="1270" anchor="ctr"/>
            <a:lstStyle/>
            <a:p>
              <a:pPr algn="ctr" defTabSz="4445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800" dirty="0"/>
                <a:t>Использование игровых технологий</a:t>
              </a:r>
            </a:p>
          </p:txBody>
        </p:sp>
      </p:grpSp>
      <p:grpSp>
        <p:nvGrpSpPr>
          <p:cNvPr id="18" name="Группа 17"/>
          <p:cNvGrpSpPr>
            <a:grpSpLocks/>
          </p:cNvGrpSpPr>
          <p:nvPr/>
        </p:nvGrpSpPr>
        <p:grpSpPr bwMode="auto">
          <a:xfrm>
            <a:off x="455613" y="4508500"/>
            <a:ext cx="5411787" cy="850900"/>
            <a:chOff x="-910799" y="5515947"/>
            <a:chExt cx="4568399" cy="637914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469" y="5515947"/>
              <a:ext cx="3657131" cy="637914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-910799" y="5546891"/>
              <a:ext cx="4537577" cy="576027"/>
            </a:xfrm>
            <a:prstGeom prst="rect">
              <a:avLst/>
            </a:prstGeom>
            <a:ln w="762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45720" tIns="22860" rIns="45720" bIns="22860" spcCol="1270" anchor="ctr"/>
            <a:lstStyle/>
            <a:p>
              <a:pPr algn="ctr" defTabSz="5334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800" dirty="0"/>
                <a:t>Эмоциональная речь учителя</a:t>
              </a:r>
            </a:p>
          </p:txBody>
        </p:sp>
      </p:grpSp>
      <p:grpSp>
        <p:nvGrpSpPr>
          <p:cNvPr id="21" name="Группа 20"/>
          <p:cNvGrpSpPr>
            <a:grpSpLocks/>
          </p:cNvGrpSpPr>
          <p:nvPr/>
        </p:nvGrpSpPr>
        <p:grpSpPr bwMode="auto">
          <a:xfrm>
            <a:off x="1533525" y="5445125"/>
            <a:ext cx="6854825" cy="1152525"/>
            <a:chOff x="0" y="6145131"/>
            <a:chExt cx="3657600" cy="710748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0" y="6145131"/>
              <a:ext cx="3657600" cy="710748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sp>
        <p:sp>
          <p:nvSpPr>
            <p:cNvPr id="23" name="Скругленный прямоугольник 4"/>
            <p:cNvSpPr/>
            <p:nvPr/>
          </p:nvSpPr>
          <p:spPr>
            <a:xfrm>
              <a:off x="0" y="6145131"/>
              <a:ext cx="3622871" cy="710748"/>
            </a:xfrm>
            <a:prstGeom prst="rect">
              <a:avLst/>
            </a:prstGeom>
            <a:ln w="762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53340" tIns="26670" rIns="53340" bIns="2667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/>
                <a:t> </a:t>
              </a:r>
              <a:r>
                <a:rPr lang="ru-RU" sz="2800" dirty="0"/>
                <a:t>Использование коллективных и групповых форм работы </a:t>
              </a: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2843213" y="4084638"/>
            <a:ext cx="6137275" cy="479425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defTabSz="4445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800" dirty="0"/>
              <a:t>Применение поощрения и наказания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90500" y="3213100"/>
            <a:ext cx="7715250" cy="868363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defTabSz="48895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2800" dirty="0"/>
              <a:t>Создание атмосферы взаимопонимания и сотрудничества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75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250"/>
                            </p:stCondLst>
                            <p:childTnLst>
                              <p:par>
                                <p:cTn id="41" presetID="4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6350" y="-635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88640"/>
            <a:ext cx="7769702" cy="221599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УЧЕБНАЯ МОТИВАЦИЯ-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ПРОЯВЛЯЕМАЯ УЧАЩИМИСЯ, МОТИВИРОВАННАЯ АКТИВНОСТЬ ПРИ ДОСТИЖЕНИИ ЦЕЛЕЙ УЧЕНИЯ.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7800" y="3457575"/>
            <a:ext cx="3130550" cy="585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познавательные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26075" y="3563938"/>
            <a:ext cx="3549650" cy="5857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коммуникативные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75013" y="2508250"/>
            <a:ext cx="2151062" cy="7080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</a:rPr>
              <a:t>Мотивы</a:t>
            </a:r>
            <a:r>
              <a:rPr lang="ru-RU" sz="4000" b="1" dirty="0"/>
              <a:t>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388" y="5284788"/>
            <a:ext cx="3128962" cy="5857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эмоциональные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26075" y="4437063"/>
            <a:ext cx="2697163" cy="584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саморазвития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08600" y="5283200"/>
            <a:ext cx="3784600" cy="585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позиция школьника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03288" y="4408488"/>
            <a:ext cx="2363787" cy="584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достижения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51038" y="6097588"/>
            <a:ext cx="6275387" cy="584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внешние (поощрения, наказания)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5457825" y="2897188"/>
            <a:ext cx="1074738" cy="6397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195513" y="2884488"/>
            <a:ext cx="1071562" cy="5730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3132138" y="3216275"/>
            <a:ext cx="647700" cy="11922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932363" y="3216275"/>
            <a:ext cx="525462" cy="12207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3267075" y="3216275"/>
            <a:ext cx="800100" cy="20669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572000" y="3216275"/>
            <a:ext cx="854075" cy="20685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6" idx="2"/>
          </p:cNvCxnSpPr>
          <p:nvPr/>
        </p:nvCxnSpPr>
        <p:spPr>
          <a:xfrm>
            <a:off x="4349750" y="3216275"/>
            <a:ext cx="74613" cy="28813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25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75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75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25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75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1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143000"/>
            <a:ext cx="8229600" cy="12065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3600" b="1" i="1" smtClean="0"/>
              <a:t> Определяются 3 типа отношения к      			учению:</a:t>
            </a:r>
          </a:p>
          <a:p>
            <a:pPr>
              <a:buFontTx/>
              <a:buNone/>
            </a:pPr>
            <a:endParaRPr lang="ru-RU" sz="3600" smtClean="0"/>
          </a:p>
          <a:p>
            <a:pPr>
              <a:buFontTx/>
              <a:buChar char="-"/>
            </a:pPr>
            <a:endParaRPr lang="ru-RU" sz="3600" smtClean="0"/>
          </a:p>
        </p:txBody>
      </p:sp>
      <p:sp>
        <p:nvSpPr>
          <p:cNvPr id="6" name="Полилиния 5"/>
          <p:cNvSpPr/>
          <p:nvPr/>
        </p:nvSpPr>
        <p:spPr>
          <a:xfrm>
            <a:off x="250825" y="2708275"/>
            <a:ext cx="3744913" cy="1728788"/>
          </a:xfrm>
          <a:custGeom>
            <a:avLst/>
            <a:gdLst>
              <a:gd name="connsiteX0" fmla="*/ 0 w 2294919"/>
              <a:gd name="connsiteY0" fmla="*/ 238130 h 1428750"/>
              <a:gd name="connsiteX1" fmla="*/ 238130 w 2294919"/>
              <a:gd name="connsiteY1" fmla="*/ 0 h 1428750"/>
              <a:gd name="connsiteX2" fmla="*/ 2056789 w 2294919"/>
              <a:gd name="connsiteY2" fmla="*/ 0 h 1428750"/>
              <a:gd name="connsiteX3" fmla="*/ 2294919 w 2294919"/>
              <a:gd name="connsiteY3" fmla="*/ 238130 h 1428750"/>
              <a:gd name="connsiteX4" fmla="*/ 2294919 w 2294919"/>
              <a:gd name="connsiteY4" fmla="*/ 1190620 h 1428750"/>
              <a:gd name="connsiteX5" fmla="*/ 2056789 w 2294919"/>
              <a:gd name="connsiteY5" fmla="*/ 1428750 h 1428750"/>
              <a:gd name="connsiteX6" fmla="*/ 238130 w 2294919"/>
              <a:gd name="connsiteY6" fmla="*/ 1428750 h 1428750"/>
              <a:gd name="connsiteX7" fmla="*/ 0 w 2294919"/>
              <a:gd name="connsiteY7" fmla="*/ 1190620 h 1428750"/>
              <a:gd name="connsiteX8" fmla="*/ 0 w 2294919"/>
              <a:gd name="connsiteY8" fmla="*/ 238130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4919" h="1428750">
                <a:moveTo>
                  <a:pt x="0" y="238130"/>
                </a:moveTo>
                <a:cubicBezTo>
                  <a:pt x="0" y="106614"/>
                  <a:pt x="106614" y="0"/>
                  <a:pt x="238130" y="0"/>
                </a:cubicBezTo>
                <a:lnTo>
                  <a:pt x="2056789" y="0"/>
                </a:lnTo>
                <a:cubicBezTo>
                  <a:pt x="2188305" y="0"/>
                  <a:pt x="2294919" y="106614"/>
                  <a:pt x="2294919" y="238130"/>
                </a:cubicBezTo>
                <a:lnTo>
                  <a:pt x="2294919" y="1190620"/>
                </a:lnTo>
                <a:cubicBezTo>
                  <a:pt x="2294919" y="1322136"/>
                  <a:pt x="2188305" y="1428750"/>
                  <a:pt x="2056789" y="1428750"/>
                </a:cubicBezTo>
                <a:lnTo>
                  <a:pt x="238130" y="1428750"/>
                </a:lnTo>
                <a:cubicBezTo>
                  <a:pt x="106614" y="1428750"/>
                  <a:pt x="0" y="1322136"/>
                  <a:pt x="0" y="1190620"/>
                </a:cubicBezTo>
                <a:lnTo>
                  <a:pt x="0" y="238130"/>
                </a:lnTo>
                <a:close/>
              </a:path>
            </a:pathLst>
          </a:cu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153566" tIns="153566" rIns="153566" bIns="153566" spcCol="1270" anchor="ctr"/>
          <a:lstStyle/>
          <a:p>
            <a:pPr algn="ctr" defTabSz="9779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Положительное</a:t>
            </a:r>
          </a:p>
        </p:txBody>
      </p:sp>
      <p:sp>
        <p:nvSpPr>
          <p:cNvPr id="7" name="Полилиния 6"/>
          <p:cNvSpPr/>
          <p:nvPr/>
        </p:nvSpPr>
        <p:spPr>
          <a:xfrm>
            <a:off x="5003800" y="2708275"/>
            <a:ext cx="3816350" cy="1747838"/>
          </a:xfrm>
          <a:custGeom>
            <a:avLst/>
            <a:gdLst>
              <a:gd name="connsiteX0" fmla="*/ 0 w 2294919"/>
              <a:gd name="connsiteY0" fmla="*/ 238130 h 1428750"/>
              <a:gd name="connsiteX1" fmla="*/ 238130 w 2294919"/>
              <a:gd name="connsiteY1" fmla="*/ 0 h 1428750"/>
              <a:gd name="connsiteX2" fmla="*/ 2056789 w 2294919"/>
              <a:gd name="connsiteY2" fmla="*/ 0 h 1428750"/>
              <a:gd name="connsiteX3" fmla="*/ 2294919 w 2294919"/>
              <a:gd name="connsiteY3" fmla="*/ 238130 h 1428750"/>
              <a:gd name="connsiteX4" fmla="*/ 2294919 w 2294919"/>
              <a:gd name="connsiteY4" fmla="*/ 1190620 h 1428750"/>
              <a:gd name="connsiteX5" fmla="*/ 2056789 w 2294919"/>
              <a:gd name="connsiteY5" fmla="*/ 1428750 h 1428750"/>
              <a:gd name="connsiteX6" fmla="*/ 238130 w 2294919"/>
              <a:gd name="connsiteY6" fmla="*/ 1428750 h 1428750"/>
              <a:gd name="connsiteX7" fmla="*/ 0 w 2294919"/>
              <a:gd name="connsiteY7" fmla="*/ 1190620 h 1428750"/>
              <a:gd name="connsiteX8" fmla="*/ 0 w 2294919"/>
              <a:gd name="connsiteY8" fmla="*/ 238130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4919" h="1428750">
                <a:moveTo>
                  <a:pt x="0" y="238130"/>
                </a:moveTo>
                <a:cubicBezTo>
                  <a:pt x="0" y="106614"/>
                  <a:pt x="106614" y="0"/>
                  <a:pt x="238130" y="0"/>
                </a:cubicBezTo>
                <a:lnTo>
                  <a:pt x="2056789" y="0"/>
                </a:lnTo>
                <a:cubicBezTo>
                  <a:pt x="2188305" y="0"/>
                  <a:pt x="2294919" y="106614"/>
                  <a:pt x="2294919" y="238130"/>
                </a:cubicBezTo>
                <a:lnTo>
                  <a:pt x="2294919" y="1190620"/>
                </a:lnTo>
                <a:cubicBezTo>
                  <a:pt x="2294919" y="1322136"/>
                  <a:pt x="2188305" y="1428750"/>
                  <a:pt x="2056789" y="1428750"/>
                </a:cubicBezTo>
                <a:lnTo>
                  <a:pt x="238130" y="1428750"/>
                </a:lnTo>
                <a:cubicBezTo>
                  <a:pt x="106614" y="1428750"/>
                  <a:pt x="0" y="1322136"/>
                  <a:pt x="0" y="1190620"/>
                </a:cubicBezTo>
                <a:lnTo>
                  <a:pt x="0" y="23813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53566" tIns="153566" rIns="153566" bIns="153566" spcCol="1270" anchor="ctr"/>
          <a:lstStyle/>
          <a:p>
            <a:pPr algn="ctr" defTabSz="9779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Отрицательное</a:t>
            </a:r>
          </a:p>
        </p:txBody>
      </p:sp>
      <p:sp>
        <p:nvSpPr>
          <p:cNvPr id="8" name="Полилиния 7"/>
          <p:cNvSpPr/>
          <p:nvPr/>
        </p:nvSpPr>
        <p:spPr>
          <a:xfrm>
            <a:off x="2225675" y="4868863"/>
            <a:ext cx="4481513" cy="1701800"/>
          </a:xfrm>
          <a:custGeom>
            <a:avLst/>
            <a:gdLst>
              <a:gd name="connsiteX0" fmla="*/ 0 w 2294919"/>
              <a:gd name="connsiteY0" fmla="*/ 238130 h 1428750"/>
              <a:gd name="connsiteX1" fmla="*/ 238130 w 2294919"/>
              <a:gd name="connsiteY1" fmla="*/ 0 h 1428750"/>
              <a:gd name="connsiteX2" fmla="*/ 2056789 w 2294919"/>
              <a:gd name="connsiteY2" fmla="*/ 0 h 1428750"/>
              <a:gd name="connsiteX3" fmla="*/ 2294919 w 2294919"/>
              <a:gd name="connsiteY3" fmla="*/ 238130 h 1428750"/>
              <a:gd name="connsiteX4" fmla="*/ 2294919 w 2294919"/>
              <a:gd name="connsiteY4" fmla="*/ 1190620 h 1428750"/>
              <a:gd name="connsiteX5" fmla="*/ 2056789 w 2294919"/>
              <a:gd name="connsiteY5" fmla="*/ 1428750 h 1428750"/>
              <a:gd name="connsiteX6" fmla="*/ 238130 w 2294919"/>
              <a:gd name="connsiteY6" fmla="*/ 1428750 h 1428750"/>
              <a:gd name="connsiteX7" fmla="*/ 0 w 2294919"/>
              <a:gd name="connsiteY7" fmla="*/ 1190620 h 1428750"/>
              <a:gd name="connsiteX8" fmla="*/ 0 w 2294919"/>
              <a:gd name="connsiteY8" fmla="*/ 238130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94919" h="1428750">
                <a:moveTo>
                  <a:pt x="0" y="238130"/>
                </a:moveTo>
                <a:cubicBezTo>
                  <a:pt x="0" y="106614"/>
                  <a:pt x="106614" y="0"/>
                  <a:pt x="238130" y="0"/>
                </a:cubicBezTo>
                <a:lnTo>
                  <a:pt x="2056789" y="0"/>
                </a:lnTo>
                <a:cubicBezTo>
                  <a:pt x="2188305" y="0"/>
                  <a:pt x="2294919" y="106614"/>
                  <a:pt x="2294919" y="238130"/>
                </a:cubicBezTo>
                <a:lnTo>
                  <a:pt x="2294919" y="1190620"/>
                </a:lnTo>
                <a:cubicBezTo>
                  <a:pt x="2294919" y="1322136"/>
                  <a:pt x="2188305" y="1428750"/>
                  <a:pt x="2056789" y="1428750"/>
                </a:cubicBezTo>
                <a:lnTo>
                  <a:pt x="238130" y="1428750"/>
                </a:lnTo>
                <a:cubicBezTo>
                  <a:pt x="106614" y="1428750"/>
                  <a:pt x="0" y="1322136"/>
                  <a:pt x="0" y="1190620"/>
                </a:cubicBezTo>
                <a:lnTo>
                  <a:pt x="0" y="238130"/>
                </a:lnTo>
                <a:close/>
              </a:path>
            </a:pathLst>
          </a:cu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53566" tIns="153566" rIns="153566" bIns="153566" spcCol="1270" anchor="ctr"/>
          <a:lstStyle/>
          <a:p>
            <a:pPr algn="ctr" defTabSz="9779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4000" b="1" dirty="0">
                <a:solidFill>
                  <a:schemeClr val="tx1"/>
                </a:solidFill>
              </a:rPr>
              <a:t>Безразличное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285728"/>
            <a:ext cx="6148093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Учебная мотивация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2627313" y="2205038"/>
            <a:ext cx="720725" cy="7191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284663" y="2205038"/>
            <a:ext cx="182562" cy="26638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003800" y="2205038"/>
            <a:ext cx="647700" cy="5032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Блок-схема: ручное управление 4"/>
          <p:cNvSpPr>
            <a:spLocks noChangeArrowheads="1"/>
          </p:cNvSpPr>
          <p:nvPr/>
        </p:nvSpPr>
        <p:spPr bwMode="auto">
          <a:xfrm rot="5400000">
            <a:off x="-1534486" y="1772303"/>
            <a:ext cx="6438262" cy="3246826"/>
          </a:xfrm>
          <a:prstGeom prst="flowChartManualOperation">
            <a:avLst/>
          </a:prstGeom>
          <a:solidFill>
            <a:srgbClr val="CAE8AA"/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Признаки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положительного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отношения</a:t>
            </a:r>
            <a:endParaRPr lang="ru-RU" sz="4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7412" name="Пятиугольник 7"/>
          <p:cNvSpPr>
            <a:spLocks noChangeArrowheads="1"/>
          </p:cNvSpPr>
          <p:nvPr/>
        </p:nvSpPr>
        <p:spPr bwMode="auto">
          <a:xfrm flipH="1">
            <a:off x="2897188" y="4587875"/>
            <a:ext cx="6030912" cy="928688"/>
          </a:xfrm>
          <a:prstGeom prst="homePlate">
            <a:avLst>
              <a:gd name="adj" fmla="val 49998"/>
            </a:avLst>
          </a:prstGeom>
          <a:solidFill>
            <a:srgbClr val="FFFF99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b="1">
                <a:latin typeface="Calibri" pitchFamily="34" charset="0"/>
              </a:rPr>
              <a:t>    Умение преодолевать трудности   	на пути достижения цели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9" name="Пятиугольник 8"/>
          <p:cNvSpPr/>
          <p:nvPr/>
        </p:nvSpPr>
        <p:spPr>
          <a:xfrm flipH="1">
            <a:off x="3136900" y="2359025"/>
            <a:ext cx="5791200" cy="928688"/>
          </a:xfrm>
          <a:prstGeom prst="homePlate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</a:rPr>
              <a:t>Умение отстаивать свое мнение</a:t>
            </a:r>
          </a:p>
        </p:txBody>
      </p:sp>
      <p:sp>
        <p:nvSpPr>
          <p:cNvPr id="17414" name="Пятиугольник 9"/>
          <p:cNvSpPr>
            <a:spLocks noChangeArrowheads="1"/>
          </p:cNvSpPr>
          <p:nvPr/>
        </p:nvSpPr>
        <p:spPr bwMode="auto">
          <a:xfrm flipH="1">
            <a:off x="3136900" y="3446463"/>
            <a:ext cx="5791200" cy="912812"/>
          </a:xfrm>
          <a:prstGeom prst="homePlate">
            <a:avLst>
              <a:gd name="adj" fmla="val 50021"/>
            </a:avLst>
          </a:prstGeom>
          <a:solidFill>
            <a:srgbClr val="FFFF99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Умение предвидеть последствия своей учебной деятельности</a:t>
            </a:r>
          </a:p>
        </p:txBody>
      </p:sp>
      <p:sp>
        <p:nvSpPr>
          <p:cNvPr id="17415" name="Пятиугольник 10"/>
          <p:cNvSpPr>
            <a:spLocks noChangeArrowheads="1"/>
          </p:cNvSpPr>
          <p:nvPr/>
        </p:nvSpPr>
        <p:spPr bwMode="auto">
          <a:xfrm flipH="1">
            <a:off x="2730500" y="5734050"/>
            <a:ext cx="6342063" cy="984250"/>
          </a:xfrm>
          <a:prstGeom prst="homePlate">
            <a:avLst>
              <a:gd name="adj" fmla="val 50027"/>
            </a:avLst>
          </a:prstGeom>
          <a:solidFill>
            <a:srgbClr val="FFFF99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b="1">
                <a:latin typeface="Calibri" pitchFamily="34" charset="0"/>
              </a:rPr>
              <a:t>         Поиск нестандартных способов      	решения учебных задач</a:t>
            </a:r>
          </a:p>
        </p:txBody>
      </p:sp>
      <p:sp>
        <p:nvSpPr>
          <p:cNvPr id="17416" name="Пятиугольник 7"/>
          <p:cNvSpPr>
            <a:spLocks noChangeArrowheads="1"/>
          </p:cNvSpPr>
          <p:nvPr/>
        </p:nvSpPr>
        <p:spPr bwMode="auto">
          <a:xfrm flipH="1">
            <a:off x="2730500" y="1268413"/>
            <a:ext cx="6197600" cy="928687"/>
          </a:xfrm>
          <a:prstGeom prst="homePlate">
            <a:avLst>
              <a:gd name="adj" fmla="val 49990"/>
            </a:avLst>
          </a:prstGeom>
          <a:solidFill>
            <a:srgbClr val="FFFF99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b="1">
                <a:latin typeface="Calibri" pitchFamily="34" charset="0"/>
              </a:rPr>
              <a:t>Умение ставить перспективные цели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7417" name="Пятиугольник 7"/>
          <p:cNvSpPr>
            <a:spLocks noChangeArrowheads="1"/>
          </p:cNvSpPr>
          <p:nvPr/>
        </p:nvSpPr>
        <p:spPr bwMode="auto">
          <a:xfrm flipH="1">
            <a:off x="2119313" y="188913"/>
            <a:ext cx="6911975" cy="928687"/>
          </a:xfrm>
          <a:prstGeom prst="homePlate">
            <a:avLst>
              <a:gd name="adj" fmla="val 49997"/>
            </a:avLst>
          </a:prstGeom>
          <a:solidFill>
            <a:srgbClr val="FFFF99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b="1">
                <a:latin typeface="Calibri" pitchFamily="34" charset="0"/>
              </a:rPr>
              <a:t>Активность учеников в учебном процессе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65263" y="188913"/>
            <a:ext cx="6481762" cy="102393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Отрицательное отношение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06388" y="3416300"/>
            <a:ext cx="3382962" cy="12969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Неумение ставить цели, преодолевать трудности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435600" y="3449638"/>
            <a:ext cx="3365500" cy="113188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Слабая заинтересованность в успехах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9088" y="1571625"/>
            <a:ext cx="3384550" cy="120967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Бедность и узость мотивов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35600" y="1527175"/>
            <a:ext cx="3260725" cy="128905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Слабая нацеленность на оценку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27313" y="5013325"/>
            <a:ext cx="3384550" cy="15113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Отрицательное отношение к школе, учителям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268538" y="1212850"/>
            <a:ext cx="71437" cy="3587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563938" y="1212850"/>
            <a:ext cx="576262" cy="22367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443663" y="1212850"/>
            <a:ext cx="288925" cy="3143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932363" y="1212850"/>
            <a:ext cx="719137" cy="22367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427538" y="1212850"/>
            <a:ext cx="73025" cy="38004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835150" y="476250"/>
            <a:ext cx="5832475" cy="151288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Безразличное отношение</a:t>
            </a:r>
            <a:endParaRPr lang="ru-RU" sz="20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619250" y="2997200"/>
            <a:ext cx="6048375" cy="316865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Имеет те же характеристики, но подразумевает наличие способностей и возможностей при изменении ориентации достигнуть положительных результатов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00563" y="1989138"/>
            <a:ext cx="0" cy="1008062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611560" y="188640"/>
            <a:ext cx="7992888" cy="1152128"/>
          </a:xfrm>
          <a:prstGeom prst="flowChartAlternateProcess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6"/>
          </a:lnRef>
          <a:fillRef idx="1001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Факторы влияющие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 учебную мотивацию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:</a:t>
            </a: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755650" y="1557338"/>
            <a:ext cx="8137525" cy="612775"/>
          </a:xfrm>
          <a:prstGeom prst="flowChartAlternateProcess">
            <a:avLst/>
          </a:prstGeom>
        </p:spPr>
        <p:style>
          <a:lnRef idx="1">
            <a:schemeClr val="dk1"/>
          </a:lnRef>
          <a:fillRef idx="1001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Образовательная система, образовательное учреждение;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755650" y="2424113"/>
            <a:ext cx="8101013" cy="611187"/>
          </a:xfrm>
          <a:prstGeom prst="flowChartAlternateProcess">
            <a:avLst/>
          </a:prstGeom>
        </p:spPr>
        <p:style>
          <a:lnRef idx="1">
            <a:schemeClr val="dk1"/>
          </a:lnRef>
          <a:fillRef idx="1001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Организация учебного процесса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755650" y="6064250"/>
            <a:ext cx="8137525" cy="612775"/>
          </a:xfrm>
          <a:prstGeom prst="flowChartAlternateProcess">
            <a:avLst/>
          </a:prstGeom>
        </p:spPr>
        <p:style>
          <a:lnRef idx="1">
            <a:schemeClr val="dk1"/>
          </a:lnRef>
          <a:fillRef idx="1001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Специфика учебного предмета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755650" y="4868863"/>
            <a:ext cx="8101013" cy="936625"/>
          </a:xfrm>
          <a:prstGeom prst="flowChartAlternateProcess">
            <a:avLst/>
          </a:prstGeom>
        </p:spPr>
        <p:style>
          <a:lnRef idx="1">
            <a:schemeClr val="dk1"/>
          </a:lnRef>
          <a:fillRef idx="1001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Особенности педагога,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 прежде всего, системой его отношений к ученику, к делу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755650" y="3159125"/>
            <a:ext cx="8137525" cy="1508125"/>
          </a:xfrm>
          <a:prstGeom prst="flowChartAlternateProcess">
            <a:avLst/>
          </a:prstGeom>
        </p:spPr>
        <p:style>
          <a:lnRef idx="1">
            <a:schemeClr val="dk1"/>
          </a:lnRef>
          <a:fillRef idx="1001">
            <a:schemeClr val="lt2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Особенности обучающегося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 </a:t>
            </a:r>
            <a:r>
              <a:rPr lang="ru-RU" sz="2000" b="1" dirty="0"/>
              <a:t>(</a:t>
            </a:r>
            <a:r>
              <a:rPr lang="ru-RU" sz="2400" dirty="0"/>
              <a:t>возраст, пол, интеллектуальное развитие, способности, уровень притязаний, самооценка, его взаимодействие с др. учениками и т.д.)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4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467544" y="188640"/>
            <a:ext cx="8064896" cy="1224136"/>
          </a:xfrm>
          <a:prstGeom prst="flowChartAlternateProcess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Причины снижения мотивации,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зависящие от учителя:</a:t>
            </a: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250825" y="4583113"/>
            <a:ext cx="4249738" cy="198437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не владение учителем современными методами обучения и их оптимальным сочетанием </a:t>
            </a: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787900" y="4583113"/>
            <a:ext cx="4176713" cy="198437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особенности личности учителя, ( не всегда уделяют должное внимание мотивации учащихся) 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292725" y="1989138"/>
            <a:ext cx="3794125" cy="223202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неумение строить отношения с учащимися и организовывать взаимодействия школьников друг с другом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8600" y="1989138"/>
            <a:ext cx="3671888" cy="223202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неправильный отбор содержания учебного материала, вызывающего перегрузку учащихся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195513" y="1412875"/>
            <a:ext cx="180975" cy="720725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292725" y="1412875"/>
            <a:ext cx="1008063" cy="576263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900488" y="1412875"/>
            <a:ext cx="384175" cy="3311525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2" idx="2"/>
          </p:cNvCxnSpPr>
          <p:nvPr/>
        </p:nvCxnSpPr>
        <p:spPr>
          <a:xfrm>
            <a:off x="4500563" y="1412875"/>
            <a:ext cx="792162" cy="3311525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6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6" presetClass="emph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6" presetClass="emph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26" presetClass="emph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48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467544" y="188640"/>
            <a:ext cx="8064896" cy="1224136"/>
          </a:xfrm>
          <a:prstGeom prst="flowChartAlternateProcess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Причины снижения мотивации,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зависящие от ученика:</a:t>
            </a: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250825" y="4221163"/>
            <a:ext cx="4249738" cy="2128837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/>
              <a:t>несформированность</a:t>
            </a:r>
            <a:r>
              <a:rPr lang="ru-RU" sz="2400" dirty="0"/>
              <a:t> учебной деятельности, и прежде всего, приёмов самостоятельного приобретения знаний</a:t>
            </a: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5040313" y="4365625"/>
            <a:ext cx="3924300" cy="198437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 в единичных случаях -задержки развития, аномальное развитие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292725" y="2528888"/>
            <a:ext cx="3794125" cy="971550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реже - </a:t>
            </a:r>
            <a:r>
              <a:rPr lang="ru-RU" sz="2400" dirty="0" err="1"/>
              <a:t>несложившиеся</a:t>
            </a:r>
            <a:r>
              <a:rPr lang="ru-RU" sz="2400" dirty="0"/>
              <a:t> отношения с классом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28600" y="2528888"/>
            <a:ext cx="3479800" cy="1152525"/>
          </a:xfrm>
          <a:prstGeom prst="flowChartAlternate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низкий уровень знаний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195513" y="1412875"/>
            <a:ext cx="647700" cy="1116013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940425" y="1412875"/>
            <a:ext cx="1584325" cy="1116013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563938" y="1352550"/>
            <a:ext cx="652462" cy="3311525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643438" y="1412875"/>
            <a:ext cx="792162" cy="3311525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6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6" presetClass="emph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6" presetClass="emph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26" presetClass="emph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474</Words>
  <Application>Microsoft Office PowerPoint</Application>
  <PresentationFormat>Экран (4:3)</PresentationFormat>
  <Paragraphs>98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Русанова Е.А. г.Ленинск-Кузнецкий</dc:creator>
  <cp:lastModifiedBy>Gosha</cp:lastModifiedBy>
  <cp:revision>44</cp:revision>
  <dcterms:created xsi:type="dcterms:W3CDTF">2011-10-31T10:10:36Z</dcterms:created>
  <dcterms:modified xsi:type="dcterms:W3CDTF">2013-01-08T09:02:27Z</dcterms:modified>
</cp:coreProperties>
</file>