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5" r:id="rId1"/>
  </p:sldMasterIdLst>
  <p:notesMasterIdLst>
    <p:notesMasterId r:id="rId17"/>
  </p:notesMasterIdLst>
  <p:sldIdLst>
    <p:sldId id="256" r:id="rId2"/>
    <p:sldId id="266" r:id="rId3"/>
    <p:sldId id="257" r:id="rId4"/>
    <p:sldId id="258" r:id="rId5"/>
    <p:sldId id="259" r:id="rId6"/>
    <p:sldId id="260" r:id="rId7"/>
    <p:sldId id="267" r:id="rId8"/>
    <p:sldId id="268" r:id="rId9"/>
    <p:sldId id="269" r:id="rId10"/>
    <p:sldId id="270" r:id="rId11"/>
    <p:sldId id="271" r:id="rId12"/>
    <p:sldId id="261" r:id="rId13"/>
    <p:sldId id="265" r:id="rId14"/>
    <p:sldId id="272" r:id="rId15"/>
    <p:sldId id="264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CCFFCC"/>
    <a:srgbClr val="FFCCFF"/>
    <a:srgbClr val="66FF99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89" autoAdjust="0"/>
  </p:normalViewPr>
  <p:slideViewPr>
    <p:cSldViewPr>
      <p:cViewPr varScale="1">
        <p:scale>
          <a:sx n="41" d="100"/>
          <a:sy n="41" d="100"/>
        </p:scale>
        <p:origin x="-79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FF8B7A0-A248-4930-BCAE-135A6F2F1A38}" type="datetimeFigureOut">
              <a:rPr lang="ru-RU"/>
              <a:pPr>
                <a:defRPr/>
              </a:pPr>
              <a:t>04.04.2013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281DE63-8A8A-4DD2-8538-332AEA7CE8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2310B26-14A2-4C26-9D97-5B8616085D94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81DE63-8A8A-4DD2-8538-332AEA7CE809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487450E-F0AB-47C0-AB42-828DD4E5F1F7}" type="slidenum">
              <a:rPr lang="ru-RU" smtClean="0"/>
              <a:pPr/>
              <a:t>15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AC9D220-0E8C-493D-B356-3192296DB1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87B31-0D66-429D-93A4-4974479C92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8B67D-56D6-4CE9-A3AA-652ACFAB31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F68D4-64F4-451C-B6E2-F3E5F89575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59EFC7A-4CAA-4131-95DA-C9F30A6BBF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E8B1F-DF72-4663-912D-0636B0061E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D0954F6-8C57-43E7-BEB4-74B648D168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40D7C-D0FB-4A7C-871C-34CCA10FC4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F6B1405-608E-4C28-B298-5D61F52AF9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6985439-77F8-4F65-9253-E00AEF1348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C98DEBC-018D-428D-9A5F-DEDB6E8D17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48594CE4-350F-4F3D-9DFE-917B2AC077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0" r:id="rId2"/>
    <p:sldLayoutId id="2147483836" r:id="rId3"/>
    <p:sldLayoutId id="2147483831" r:id="rId4"/>
    <p:sldLayoutId id="2147483837" r:id="rId5"/>
    <p:sldLayoutId id="2147483832" r:id="rId6"/>
    <p:sldLayoutId id="2147483838" r:id="rId7"/>
    <p:sldLayoutId id="2147483839" r:id="rId8"/>
    <p:sldLayoutId id="2147483840" r:id="rId9"/>
    <p:sldLayoutId id="2147483833" r:id="rId10"/>
    <p:sldLayoutId id="214748383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FF0000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FF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FF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FF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FF000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FF00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FF00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FF00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FF0000"/>
          </a:solidFill>
          <a:latin typeface="Arial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FFFFFF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FFFFFF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ru.wikipedia.org/wiki/%D0%A4%D0%B0%D0%B9%D0%BB:P1010072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Заголовок 20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2925086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7030A0"/>
                </a:solidFill>
              </a:rPr>
              <a:t/>
            </a:r>
            <a:br>
              <a:rPr lang="ru-RU" sz="4400" b="1" dirty="0" smtClean="0">
                <a:solidFill>
                  <a:srgbClr val="7030A0"/>
                </a:solidFill>
              </a:rPr>
            </a:br>
            <a:r>
              <a:rPr lang="ru-RU" sz="4400" b="1" dirty="0" smtClean="0">
                <a:solidFill>
                  <a:srgbClr val="7030A0"/>
                </a:solidFill>
              </a:rPr>
              <a:t/>
            </a:r>
            <a:br>
              <a:rPr lang="ru-RU" sz="4400" b="1" dirty="0" smtClean="0">
                <a:solidFill>
                  <a:srgbClr val="7030A0"/>
                </a:solidFill>
              </a:rPr>
            </a:br>
            <a:r>
              <a:rPr lang="ru-RU" sz="4400" b="1" dirty="0" smtClean="0">
                <a:solidFill>
                  <a:srgbClr val="7030A0"/>
                </a:solidFill>
              </a:rPr>
              <a:t/>
            </a:r>
            <a:br>
              <a:rPr lang="ru-RU" sz="4400" b="1" dirty="0" smtClean="0">
                <a:solidFill>
                  <a:srgbClr val="7030A0"/>
                </a:solidFill>
              </a:rPr>
            </a:br>
            <a:r>
              <a:rPr lang="ru-RU" sz="4400" b="1" dirty="0" smtClean="0">
                <a:solidFill>
                  <a:srgbClr val="7030A0"/>
                </a:solidFill>
              </a:rPr>
              <a:t/>
            </a:r>
            <a:br>
              <a:rPr lang="ru-RU" sz="4400" b="1" dirty="0" smtClean="0">
                <a:solidFill>
                  <a:srgbClr val="7030A0"/>
                </a:solidFill>
              </a:rPr>
            </a:br>
            <a:r>
              <a:rPr lang="ru-RU" sz="4400" b="1" dirty="0" smtClean="0">
                <a:solidFill>
                  <a:srgbClr val="7030A0"/>
                </a:solidFill>
              </a:rPr>
              <a:t> </a:t>
            </a:r>
            <a:r>
              <a:rPr lang="ru-RU" sz="4400" b="1" i="1" dirty="0" smtClean="0">
                <a:solidFill>
                  <a:srgbClr val="7030A0"/>
                </a:solidFill>
              </a:rPr>
              <a:t>«Вышивка крестом»</a:t>
            </a:r>
            <a:br>
              <a:rPr lang="ru-RU" sz="4400" b="1" i="1" dirty="0" smtClean="0">
                <a:solidFill>
                  <a:srgbClr val="7030A0"/>
                </a:solidFill>
              </a:rPr>
            </a:br>
            <a:endParaRPr lang="ru-RU" dirty="0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214414" y="548680"/>
            <a:ext cx="7406640" cy="5904656"/>
          </a:xfrm>
        </p:spPr>
        <p:txBody>
          <a:bodyPr/>
          <a:lstStyle/>
          <a:p>
            <a:endParaRPr lang="ru-RU" sz="3200" b="1" dirty="0" smtClean="0">
              <a:solidFill>
                <a:schemeClr val="bg2">
                  <a:lumMod val="50000"/>
                </a:schemeClr>
              </a:solidFill>
              <a:latin typeface="+mj-lt"/>
            </a:endParaRPr>
          </a:p>
          <a:p>
            <a:pPr algn="ctr"/>
            <a:r>
              <a:rPr lang="ru-RU" sz="3200" b="1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Мастер  </a:t>
            </a: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класс              </a:t>
            </a:r>
            <a:endParaRPr lang="ru-RU" sz="3200" b="1" dirty="0" smtClean="0">
              <a:solidFill>
                <a:schemeClr val="bg2">
                  <a:lumMod val="50000"/>
                </a:schemeClr>
              </a:solidFill>
              <a:latin typeface="+mj-lt"/>
            </a:endParaRPr>
          </a:p>
          <a:p>
            <a:endParaRPr lang="ru-RU" sz="3200" b="1" dirty="0" smtClean="0">
              <a:solidFill>
                <a:schemeClr val="bg2">
                  <a:lumMod val="50000"/>
                </a:schemeClr>
              </a:solidFill>
              <a:latin typeface="+mj-lt"/>
            </a:endParaRPr>
          </a:p>
          <a:p>
            <a:endParaRPr lang="ru-RU" sz="3200" b="1" dirty="0" smtClean="0">
              <a:solidFill>
                <a:schemeClr val="bg2">
                  <a:lumMod val="50000"/>
                </a:schemeClr>
              </a:solidFill>
              <a:latin typeface="+mj-lt"/>
            </a:endParaRPr>
          </a:p>
          <a:p>
            <a:endParaRPr lang="ru-RU" sz="3200" b="1" dirty="0" smtClean="0">
              <a:solidFill>
                <a:schemeClr val="bg2">
                  <a:lumMod val="50000"/>
                </a:schemeClr>
              </a:solidFill>
              <a:latin typeface="+mj-lt"/>
            </a:endParaRPr>
          </a:p>
          <a:p>
            <a:endParaRPr lang="ru-RU" sz="3200" b="1" dirty="0" smtClean="0">
              <a:solidFill>
                <a:schemeClr val="bg2">
                  <a:lumMod val="50000"/>
                </a:schemeClr>
              </a:solidFill>
              <a:latin typeface="+mj-lt"/>
            </a:endParaRPr>
          </a:p>
          <a:p>
            <a:endParaRPr lang="ru-RU" sz="3200" b="1" dirty="0" smtClean="0">
              <a:solidFill>
                <a:schemeClr val="bg2">
                  <a:lumMod val="50000"/>
                </a:schemeClr>
              </a:solidFill>
              <a:latin typeface="+mj-lt"/>
            </a:endParaRPr>
          </a:p>
          <a:p>
            <a:pPr algn="r"/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МБОУ «</a:t>
            </a:r>
            <a:r>
              <a:rPr lang="ru-RU" sz="3200" b="1" dirty="0" err="1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Мултановская</a:t>
            </a: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 СОШ»</a:t>
            </a:r>
          </a:p>
          <a:p>
            <a:pPr algn="r"/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учитель технологии</a:t>
            </a:r>
            <a:endParaRPr lang="ru-RU" sz="3200" dirty="0" smtClean="0">
              <a:solidFill>
                <a:schemeClr val="bg2">
                  <a:lumMod val="50000"/>
                </a:schemeClr>
              </a:solidFill>
              <a:latin typeface="+mj-lt"/>
            </a:endParaRPr>
          </a:p>
          <a:p>
            <a:pPr algn="r"/>
            <a:r>
              <a:rPr lang="en-US" sz="32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 </a:t>
            </a:r>
            <a:r>
              <a:rPr lang="ru-RU" sz="3200" b="1" dirty="0" err="1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Казиева</a:t>
            </a: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 М.Т.</a:t>
            </a:r>
            <a:endParaRPr lang="ru-RU" sz="3200" dirty="0" smtClean="0">
              <a:solidFill>
                <a:schemeClr val="bg2">
                  <a:lumMod val="50000"/>
                </a:schemeClr>
              </a:solidFill>
              <a:latin typeface="+mj-lt"/>
            </a:endParaRPr>
          </a:p>
          <a:p>
            <a:pPr algn="r"/>
            <a:r>
              <a:rPr lang="en-US" sz="3200" b="1" dirty="0" smtClean="0">
                <a:latin typeface="+mj-lt"/>
              </a:rPr>
              <a:t> </a:t>
            </a:r>
            <a:endParaRPr lang="ru-RU" sz="3200" dirty="0" smtClean="0">
              <a:latin typeface="+mj-lt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0" name="Picture 4" descr="Изображение 00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 l="20638" t="57787" r="50000" b="26155"/>
          <a:stretch>
            <a:fillRect/>
          </a:stretch>
        </p:blipFill>
        <p:spPr>
          <a:xfrm>
            <a:off x="1285852" y="1857364"/>
            <a:ext cx="4143375" cy="3411538"/>
          </a:xfrm>
        </p:spPr>
      </p:pic>
      <p:pic>
        <p:nvPicPr>
          <p:cNvPr id="17411" name="Рисунок 4" descr="Домик с садико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63" y="1357313"/>
            <a:ext cx="2357437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214438" y="500063"/>
            <a:ext cx="7072312" cy="13239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+mj-lt"/>
                <a:cs typeface="Times New Roman"/>
              </a:rPr>
              <a:t>Так</a:t>
            </a:r>
            <a:r>
              <a:rPr lang="ru-RU" sz="4000" kern="10" dirty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+mj-lt"/>
                <a:cs typeface="Times New Roman"/>
              </a:rPr>
              <a:t> выглядит простой шов крестиком</a:t>
            </a:r>
            <a:endParaRPr lang="ru-RU" sz="4000" dirty="0">
              <a:latin typeface="+mj-lt"/>
            </a:endParaRPr>
          </a:p>
        </p:txBody>
      </p:sp>
      <p:pic>
        <p:nvPicPr>
          <p:cNvPr id="17414" name="Picture 6" descr="http://im5-tub-kz.yandex.net/i?id=420120601-15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85860" y="4286256"/>
            <a:ext cx="3855748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4" name="Picture 4" descr="Изображение 00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 l="20638" t="76155" r="49496" b="7907"/>
          <a:stretch>
            <a:fillRect/>
          </a:stretch>
        </p:blipFill>
        <p:spPr>
          <a:xfrm>
            <a:off x="1571625" y="2286000"/>
            <a:ext cx="3962400" cy="3395663"/>
          </a:xfrm>
        </p:spPr>
      </p:pic>
      <p:sp>
        <p:nvSpPr>
          <p:cNvPr id="46086" name="WordArt 6"/>
          <p:cNvSpPr>
            <a:spLocks noChangeArrowheads="1" noChangeShapeType="1" noTextEdit="1"/>
          </p:cNvSpPr>
          <p:nvPr/>
        </p:nvSpPr>
        <p:spPr bwMode="auto">
          <a:xfrm>
            <a:off x="2071688" y="642938"/>
            <a:ext cx="5357812" cy="517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>
              <a:ln w="9525">
                <a:solidFill>
                  <a:srgbClr val="0099FF"/>
                </a:solidFill>
                <a:round/>
                <a:headEnd/>
                <a:tailEnd/>
              </a:ln>
              <a:solidFill>
                <a:srgbClr val="00FFFF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86063" y="714375"/>
            <a:ext cx="3230562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kern="10" dirty="0">
              <a:ln w="9525">
                <a:solidFill>
                  <a:srgbClr val="0099FF"/>
                </a:solidFill>
                <a:round/>
                <a:headEnd/>
                <a:tailEnd/>
              </a:ln>
              <a:solidFill>
                <a:srgbClr val="00FFFF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71625" y="428625"/>
            <a:ext cx="7143750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+mj-lt"/>
                <a:cs typeface="Times New Roman"/>
              </a:rPr>
              <a:t>Изнаночная сторона вышивки</a:t>
            </a:r>
            <a:endParaRPr lang="ru-RU" sz="3600" dirty="0">
              <a:latin typeface="+mj-lt"/>
            </a:endParaRPr>
          </a:p>
        </p:txBody>
      </p:sp>
      <p:pic>
        <p:nvPicPr>
          <p:cNvPr id="18440" name="Picture 8" descr="http://im3-tub-kz.yandex.net/i?id=62856626-50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1357297"/>
            <a:ext cx="3128973" cy="27608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6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WordArt 4"/>
          <p:cNvSpPr>
            <a:spLocks noChangeArrowheads="1" noChangeShapeType="1" noTextEdit="1"/>
          </p:cNvSpPr>
          <p:nvPr/>
        </p:nvSpPr>
        <p:spPr bwMode="auto">
          <a:xfrm rot="377309">
            <a:off x="1546225" y="304800"/>
            <a:ext cx="5616575" cy="11525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EAA2E"/>
                </a:solidFill>
                <a:latin typeface="Arial"/>
                <a:cs typeface="Arial"/>
              </a:rPr>
              <a:t>Шедевры своими руками</a:t>
            </a:r>
          </a:p>
        </p:txBody>
      </p:sp>
      <p:pic>
        <p:nvPicPr>
          <p:cNvPr id="6" name="Picture 6" descr="C:\Documents and Settings\Администратор\Рабочий стол\Безымянный1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250532" y="1535890"/>
            <a:ext cx="321468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C:\Documents and Settings\Администратор\Рабочий стол\Безымянный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725463" y="1560497"/>
            <a:ext cx="3192463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6" descr="C:\Documents and Settings\Администратор\Рабочий стол\Безымянный2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3786190"/>
            <a:ext cx="2214563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 descr="C:\Documents and Settings\Администратор\Рабочий стол\Безымянный3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5140" y="3857628"/>
            <a:ext cx="2071687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WordArt 4"/>
          <p:cNvSpPr>
            <a:spLocks noChangeArrowheads="1" noChangeShapeType="1" noTextEdit="1"/>
          </p:cNvSpPr>
          <p:nvPr/>
        </p:nvSpPr>
        <p:spPr bwMode="auto">
          <a:xfrm rot="751966">
            <a:off x="3052763" y="65088"/>
            <a:ext cx="4070350" cy="1582737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EAA2E"/>
                </a:solidFill>
                <a:latin typeface="Arial"/>
                <a:cs typeface="Arial"/>
              </a:rPr>
              <a:t>Работы на выставку 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6EAA2E"/>
              </a:solidFill>
              <a:latin typeface="Arial"/>
              <a:cs typeface="Arial"/>
            </a:endParaRPr>
          </a:p>
        </p:txBody>
      </p:sp>
      <p:pic>
        <p:nvPicPr>
          <p:cNvPr id="22531" name="Picture 3" descr="C:\Documents and Settings\Администратор\Рабочий стол\Безымянный4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0" y="1214438"/>
            <a:ext cx="4357688" cy="525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chemeClr val="bg2">
                    <a:lumMod val="50000"/>
                  </a:schemeClr>
                </a:solidFill>
              </a:rPr>
              <a:t>Литература.</a:t>
            </a:r>
            <a:endParaRPr lang="ru-RU" sz="4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«Большая книга рукоделий», “БЕЛЫЙ ГОРОД”. М - 2008. 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Домоводство и обучающий труд : Учебное пособие /  Составитель А.П. </a:t>
            </a:r>
            <a:r>
              <a:rPr lang="ru-RU" sz="240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Тарасова.-С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ru-RU" sz="240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Пб.:МиМ-Экспресс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, 1996.  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Технология.</a:t>
            </a: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Учеб. для учащихся 6 </a:t>
            </a:r>
            <a:r>
              <a:rPr lang="ru-RU" sz="240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кл</a:t>
            </a: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40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общеобразоват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40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шк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. (вариант для девочек) / В.Д. Симоненко, Ю.В. Крупская, О. А. Кожина и др.; Под ред. В.Д. Симоненко. </a:t>
            </a:r>
            <a:r>
              <a:rPr lang="ru-RU" sz="240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М.:Вентана-Граф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, 1999.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WordArt 4"/>
          <p:cNvSpPr>
            <a:spLocks noChangeArrowheads="1" noChangeShapeType="1" noTextEdit="1"/>
          </p:cNvSpPr>
          <p:nvPr/>
        </p:nvSpPr>
        <p:spPr bwMode="auto">
          <a:xfrm rot="265442">
            <a:off x="1327150" y="287338"/>
            <a:ext cx="7513638" cy="1373187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49181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49721E"/>
                </a:solidFill>
                <a:latin typeface="Arial"/>
                <a:cs typeface="Arial"/>
              </a:rPr>
              <a:t>Спасибо за внимание !</a:t>
            </a:r>
          </a:p>
        </p:txBody>
      </p:sp>
      <p:pic>
        <p:nvPicPr>
          <p:cNvPr id="23555" name="Рисунок 5" descr="Улоч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25" y="2571750"/>
            <a:ext cx="4357688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936625" y="1143000"/>
            <a:ext cx="8207375" cy="432752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65760" indent="-283464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None/>
              <a:defRPr/>
            </a:pPr>
            <a:r>
              <a:rPr lang="ru-RU" sz="32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      </a:t>
            </a:r>
            <a:r>
              <a:rPr lang="ru-RU" sz="3200" b="1" dirty="0">
                <a:solidFill>
                  <a:srgbClr val="7030A0"/>
                </a:solidFill>
                <a:latin typeface="+mj-lt"/>
              </a:rPr>
              <a:t>«Народное искусство – это прошлое, живущее в настоящем, устремленное в будущее своей мечтой о небывалом… Это культурная память народа, неотделимая от самых глубоких устремлений современности».</a:t>
            </a:r>
          </a:p>
          <a:p>
            <a:pPr marL="365760" indent="-283464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None/>
              <a:defRPr/>
            </a:pPr>
            <a:r>
              <a:rPr lang="ru-RU" sz="3200" b="1" dirty="0">
                <a:solidFill>
                  <a:srgbClr val="7030A0"/>
                </a:solidFill>
                <a:latin typeface="+mj-lt"/>
              </a:rPr>
              <a:t>                                                 М.Некрасова</a:t>
            </a:r>
            <a:r>
              <a:rPr lang="ru-RU" sz="3200" b="1" dirty="0">
                <a:solidFill>
                  <a:srgbClr val="7030A0"/>
                </a:solidFill>
                <a:latin typeface="+mn-lt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1214438" y="428604"/>
            <a:ext cx="771528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rgbClr val="7030A0"/>
                </a:solidFill>
              </a:rPr>
              <a:t> </a:t>
            </a:r>
            <a:r>
              <a:rPr lang="ru-RU" sz="4000" b="1" i="1" dirty="0" smtClean="0">
                <a:solidFill>
                  <a:srgbClr val="7030A0"/>
                </a:solidFill>
              </a:rPr>
              <a:t>Цель</a:t>
            </a:r>
            <a:r>
              <a:rPr lang="en-US" sz="4000" b="1" i="1" dirty="0" smtClean="0">
                <a:solidFill>
                  <a:srgbClr val="7030A0"/>
                </a:solidFill>
              </a:rPr>
              <a:t> </a:t>
            </a:r>
            <a:r>
              <a:rPr lang="ru-RU" sz="4000" b="1" i="1" dirty="0" smtClean="0">
                <a:solidFill>
                  <a:srgbClr val="7030A0"/>
                </a:solidFill>
              </a:rPr>
              <a:t>урока:</a:t>
            </a:r>
            <a:endParaRPr lang="ru-RU" sz="4000" dirty="0">
              <a:solidFill>
                <a:schemeClr val="bg2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sz="2400" b="1" i="1" dirty="0" smtClean="0">
                <a:solidFill>
                  <a:schemeClr val="bg2">
                    <a:lumMod val="75000"/>
                  </a:schemeClr>
                </a:solidFill>
              </a:rPr>
              <a:t>1.</a:t>
            </a:r>
            <a:r>
              <a:rPr lang="ru-RU" sz="2400" b="1" i="1" dirty="0">
                <a:solidFill>
                  <a:schemeClr val="bg2">
                    <a:lumMod val="75000"/>
                  </a:schemeClr>
                </a:solidFill>
              </a:rPr>
              <a:t>о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знакомить </a:t>
            </a:r>
            <a:r>
              <a:rPr lang="ru-RU" sz="2400" b="1" dirty="0">
                <a:solidFill>
                  <a:schemeClr val="bg2">
                    <a:lumMod val="75000"/>
                  </a:schemeClr>
                </a:solidFill>
              </a:rPr>
              <a:t>с историей возникновения вышивки крестом, с композиционным построением рисунка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.</a:t>
            </a:r>
            <a:endParaRPr lang="ru-RU" sz="2400" dirty="0">
              <a:solidFill>
                <a:schemeClr val="bg2">
                  <a:lumMod val="75000"/>
                </a:schemeClr>
              </a:solidFill>
            </a:endParaRPr>
          </a:p>
          <a:p>
            <a:pPr lvl="0"/>
            <a:r>
              <a:rPr lang="ru-RU" sz="2400" b="1" dirty="0">
                <a:solidFill>
                  <a:schemeClr val="bg2">
                    <a:lumMod val="75000"/>
                  </a:schemeClr>
                </a:solidFill>
              </a:rPr>
              <a:t>2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.</a:t>
            </a:r>
            <a:r>
              <a:rPr lang="ru-RU" sz="2400" dirty="0"/>
              <a:t> </a:t>
            </a:r>
            <a:r>
              <a:rPr lang="ru-RU" sz="2400" b="1" dirty="0">
                <a:solidFill>
                  <a:schemeClr val="bg2">
                    <a:lumMod val="75000"/>
                  </a:schemeClr>
                </a:solidFill>
              </a:rPr>
              <a:t>у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чащиеся </a:t>
            </a:r>
            <a:r>
              <a:rPr lang="ru-RU" sz="2400" b="1" dirty="0">
                <a:solidFill>
                  <a:schemeClr val="bg2">
                    <a:lumMod val="75000"/>
                  </a:schemeClr>
                </a:solidFill>
              </a:rPr>
              <a:t>будут развивать внимание, память, 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творческие способности.</a:t>
            </a:r>
          </a:p>
          <a:p>
            <a:pPr>
              <a:defRPr/>
            </a:pPr>
            <a:r>
              <a:rPr lang="en-US" sz="2400" b="1" dirty="0" smtClean="0">
                <a:solidFill>
                  <a:schemeClr val="bg2">
                    <a:lumMod val="75000"/>
                  </a:schemeClr>
                </a:solidFill>
              </a:rPr>
              <a:t>3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.воспитывать любовь и уважение к творчеству народных мастеров.</a:t>
            </a:r>
            <a:r>
              <a:rPr lang="ru-RU" sz="2400" b="1" dirty="0"/>
              <a:t> </a:t>
            </a:r>
            <a:endParaRPr lang="ru-RU" sz="2400" b="1" dirty="0" smtClean="0"/>
          </a:p>
          <a:p>
            <a:pPr>
              <a:defRPr/>
            </a:pPr>
            <a:endParaRPr lang="ru-RU" sz="2800" b="1" dirty="0" smtClean="0">
              <a:solidFill>
                <a:srgbClr val="7030A0"/>
              </a:solidFill>
            </a:endParaRPr>
          </a:p>
          <a:p>
            <a:pPr>
              <a:defRPr/>
            </a:pPr>
            <a:r>
              <a:rPr lang="ru-RU" sz="4000" b="1" dirty="0" smtClean="0">
                <a:solidFill>
                  <a:srgbClr val="7030A0"/>
                </a:solidFill>
              </a:rPr>
              <a:t>Материалы </a:t>
            </a:r>
            <a:r>
              <a:rPr lang="ru-RU" sz="4000" b="1" dirty="0">
                <a:solidFill>
                  <a:srgbClr val="7030A0"/>
                </a:solidFill>
              </a:rPr>
              <a:t>и оборудование:</a:t>
            </a:r>
            <a:r>
              <a:rPr lang="ru-RU" sz="4000" b="1" dirty="0"/>
              <a:t> </a:t>
            </a:r>
            <a:endParaRPr lang="ru-RU" sz="4000" b="1" dirty="0" smtClean="0"/>
          </a:p>
          <a:p>
            <a:pPr>
              <a:defRPr/>
            </a:pP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образцы </a:t>
            </a:r>
            <a:r>
              <a:rPr lang="ru-RU" sz="2400" b="1" dirty="0">
                <a:solidFill>
                  <a:schemeClr val="bg2">
                    <a:lumMod val="75000"/>
                  </a:schemeClr>
                </a:solidFill>
              </a:rPr>
              <a:t>вышивки, 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схемы, </a:t>
            </a:r>
            <a:r>
              <a:rPr lang="ru-RU" sz="2400" b="1" dirty="0">
                <a:solidFill>
                  <a:schemeClr val="bg2">
                    <a:lumMod val="75000"/>
                  </a:schemeClr>
                </a:solidFill>
              </a:rPr>
              <a:t>презентация «Вышивка крестом» 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ткань</a:t>
            </a:r>
            <a:r>
              <a:rPr lang="ru-RU" sz="2400" b="1" dirty="0">
                <a:solidFill>
                  <a:schemeClr val="bg2">
                    <a:lumMod val="75000"/>
                  </a:schemeClr>
                </a:solidFill>
              </a:rPr>
              <a:t>, нитки “Мулине”, ножницы, 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игла</a:t>
            </a:r>
            <a:r>
              <a:rPr lang="ru-RU" sz="2400" b="1" dirty="0">
                <a:solidFill>
                  <a:schemeClr val="bg2">
                    <a:lumMod val="75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1214438" y="285750"/>
            <a:ext cx="7358062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ru-RU" sz="2000" dirty="0"/>
          </a:p>
          <a:p>
            <a:pPr>
              <a:defRPr/>
            </a:pPr>
            <a:r>
              <a:rPr lang="ru-RU" sz="2000" b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sz="2000" b="1" dirty="0">
                <a:solidFill>
                  <a:schemeClr val="bg2">
                    <a:lumMod val="75000"/>
                  </a:schemeClr>
                </a:solidFill>
              </a:rPr>
              <a:t>	</a:t>
            </a:r>
            <a:r>
              <a:rPr lang="ru-RU" sz="2400" b="1" dirty="0">
                <a:solidFill>
                  <a:schemeClr val="bg2">
                    <a:lumMod val="75000"/>
                  </a:schemeClr>
                </a:solidFill>
              </a:rPr>
              <a:t>Красивые картины могут создаваться не только художниками- это под силу каждому, кто приобщился к такому искусству, как вышивка крестом. Во время рукоделия человек вкладывает в каждый стежок частичку собственной души. Вещи, украшенные ручным шитьём, создают в доме</a:t>
            </a:r>
            <a:r>
              <a:rPr lang="en-US" sz="2400" b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2400" b="1" dirty="0">
                <a:solidFill>
                  <a:schemeClr val="bg2">
                    <a:lumMod val="75000"/>
                  </a:schemeClr>
                </a:solidFill>
              </a:rPr>
              <a:t>уют. </a:t>
            </a:r>
            <a:endParaRPr lang="en-US" sz="2400" b="1" dirty="0">
              <a:solidFill>
                <a:schemeClr val="bg2">
                  <a:lumMod val="75000"/>
                </a:schemeClr>
              </a:solidFill>
            </a:endParaRPr>
          </a:p>
          <a:p>
            <a:pPr>
              <a:defRPr/>
            </a:pPr>
            <a:r>
              <a:rPr lang="en-US" sz="2400" b="1" dirty="0">
                <a:solidFill>
                  <a:schemeClr val="bg2">
                    <a:lumMod val="75000"/>
                  </a:schemeClr>
                </a:solidFill>
              </a:rPr>
              <a:t>	</a:t>
            </a:r>
          </a:p>
          <a:p>
            <a:pPr>
              <a:defRPr/>
            </a:pPr>
            <a:r>
              <a:rPr lang="en-US" sz="2400" b="1" dirty="0"/>
              <a:t>	</a:t>
            </a:r>
            <a:endParaRPr lang="ru-RU" sz="2400" dirty="0"/>
          </a:p>
        </p:txBody>
      </p:sp>
      <p:pic>
        <p:nvPicPr>
          <p:cNvPr id="11270" name="Picture 6" descr="http://im8-tub-kz.yandex.net/i?id=449607094-63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3429000"/>
            <a:ext cx="4357718" cy="2854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WordArt 4"/>
          <p:cNvSpPr>
            <a:spLocks noChangeArrowheads="1" noChangeShapeType="1" noTextEdit="1"/>
          </p:cNvSpPr>
          <p:nvPr/>
        </p:nvSpPr>
        <p:spPr bwMode="auto">
          <a:xfrm rot="542654">
            <a:off x="1973263" y="-139700"/>
            <a:ext cx="5626100" cy="17081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7030A0"/>
                </a:solidFill>
                <a:latin typeface="Arial"/>
                <a:cs typeface="Arial"/>
              </a:rPr>
              <a:t>История вышивки </a:t>
            </a:r>
          </a:p>
        </p:txBody>
      </p:sp>
      <p:pic>
        <p:nvPicPr>
          <p:cNvPr id="12291" name="Рисунок 5" descr="http://upload.wikimedia.org/wikipedia/ru/thumb/e/e2/P1010072.JPG/300px-P101007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63" y="1571625"/>
            <a:ext cx="264318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Рисунок 7" descr="Русские узоры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75" y="4143375"/>
            <a:ext cx="2524125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Рисунок 8" descr="Русские узоры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3000" y="1571625"/>
            <a:ext cx="213360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Рисунок 9" descr="Русские узоры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86188" y="1571625"/>
            <a:ext cx="20955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1"/>
          <p:cNvPicPr>
            <a:picLocks noChangeAspect="1" noChangeArrowheads="1"/>
          </p:cNvPicPr>
          <p:nvPr/>
        </p:nvPicPr>
        <p:blipFill>
          <a:blip r:embed="rId2" cstate="print"/>
          <a:srcRect l="1128" t="1892" r="1152" b="4852"/>
          <a:stretch>
            <a:fillRect/>
          </a:stretch>
        </p:blipFill>
        <p:spPr bwMode="auto">
          <a:xfrm>
            <a:off x="1785938" y="1857375"/>
            <a:ext cx="6192837" cy="36004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3315" name="WordArt 5"/>
          <p:cNvSpPr>
            <a:spLocks noChangeArrowheads="1" noChangeShapeType="1" noTextEdit="1"/>
          </p:cNvSpPr>
          <p:nvPr/>
        </p:nvSpPr>
        <p:spPr bwMode="auto">
          <a:xfrm rot="355340">
            <a:off x="1397000" y="296863"/>
            <a:ext cx="6991350" cy="13589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487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7030A0"/>
                </a:solidFill>
                <a:latin typeface="Arial"/>
                <a:cs typeface="Arial"/>
              </a:rPr>
              <a:t>Материалы и инструменты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WordArt 4"/>
          <p:cNvSpPr>
            <a:spLocks noChangeArrowheads="1" noChangeShapeType="1" noTextEdit="1"/>
          </p:cNvSpPr>
          <p:nvPr/>
        </p:nvSpPr>
        <p:spPr bwMode="auto">
          <a:xfrm>
            <a:off x="1928813" y="500063"/>
            <a:ext cx="58674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00B050"/>
              </a:solidFill>
              <a:latin typeface="Arial"/>
              <a:cs typeface="Arial"/>
            </a:endParaRPr>
          </a:p>
        </p:txBody>
      </p:sp>
      <p:pic>
        <p:nvPicPr>
          <p:cNvPr id="55305" name="Picture 9" descr="Изображение 00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>
            <a:lum bright="12000"/>
          </a:blip>
          <a:srcRect l="45395" t="76358" r="2699" b="546"/>
          <a:stretch>
            <a:fillRect/>
          </a:stretch>
        </p:blipFill>
        <p:spPr>
          <a:xfrm>
            <a:off x="1676400" y="1295400"/>
            <a:ext cx="6027738" cy="4114800"/>
          </a:xfrm>
        </p:spPr>
      </p:pic>
      <p:sp>
        <p:nvSpPr>
          <p:cNvPr id="55306" name="WordArt 10"/>
          <p:cNvSpPr>
            <a:spLocks noChangeArrowheads="1" noChangeShapeType="1" noTextEdit="1"/>
          </p:cNvSpPr>
          <p:nvPr/>
        </p:nvSpPr>
        <p:spPr bwMode="auto">
          <a:xfrm>
            <a:off x="1785938" y="5715000"/>
            <a:ext cx="5214937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>
              <a:ln w="9525">
                <a:solidFill>
                  <a:srgbClr val="0066FF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14500" y="285750"/>
            <a:ext cx="6500813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+mj-lt"/>
                <a:cs typeface="Times New Roman"/>
              </a:rPr>
              <a:t>Простой шов крестиком</a:t>
            </a:r>
            <a:endParaRPr lang="ru-RU" sz="3600" dirty="0"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71625" y="5786438"/>
            <a:ext cx="6072188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800" kern="10" dirty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Правильное </a:t>
            </a:r>
            <a:r>
              <a:rPr lang="ru-RU" sz="2800" kern="10" dirty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положение</a:t>
            </a:r>
            <a:r>
              <a:rPr lang="ru-RU" sz="2800" kern="10" dirty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рук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5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55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7" presetClass="entr" presetSubtype="2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5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5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0" grpId="0" animBg="1"/>
      <p:bldP spid="5530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8" name="Picture 4" descr="Изображение 00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 l="21141" t="21898" r="49664" b="62044"/>
          <a:stretch>
            <a:fillRect/>
          </a:stretch>
        </p:blipFill>
        <p:spPr>
          <a:xfrm>
            <a:off x="1571625" y="1143000"/>
            <a:ext cx="3962400" cy="3236913"/>
          </a:xfrm>
        </p:spPr>
      </p:pic>
      <p:sp>
        <p:nvSpPr>
          <p:cNvPr id="47115" name="WordArt 11"/>
          <p:cNvSpPr>
            <a:spLocks noChangeArrowheads="1" noChangeShapeType="1" noTextEdit="1"/>
          </p:cNvSpPr>
          <p:nvPr/>
        </p:nvSpPr>
        <p:spPr bwMode="auto">
          <a:xfrm>
            <a:off x="2071688" y="4857750"/>
            <a:ext cx="6500812" cy="1500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49721E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+mj-lt"/>
                <a:cs typeface="Times New Roman"/>
              </a:rPr>
              <a:t>Проложите первоначальный косой</a:t>
            </a:r>
          </a:p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49721E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стежок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49721E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+mj-lt"/>
                <a:cs typeface="Times New Roman"/>
              </a:rPr>
              <a:t>, направляя иглу</a:t>
            </a:r>
          </a:p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49721E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+mj-lt"/>
                <a:cs typeface="Times New Roman"/>
              </a:rPr>
              <a:t>вертикально сверху вниз.</a:t>
            </a:r>
          </a:p>
        </p:txBody>
      </p:sp>
      <p:sp>
        <p:nvSpPr>
          <p:cNvPr id="47116" name="WordArt 12"/>
          <p:cNvSpPr>
            <a:spLocks noChangeArrowheads="1" noChangeShapeType="1" noTextEdit="1"/>
          </p:cNvSpPr>
          <p:nvPr/>
        </p:nvSpPr>
        <p:spPr bwMode="auto">
          <a:xfrm>
            <a:off x="1643063" y="357188"/>
            <a:ext cx="3429000" cy="4048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49721E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+mj-lt"/>
                <a:ea typeface="+mj-lt"/>
                <a:cs typeface="+mj-lt"/>
              </a:rPr>
              <a:t>Первый шаг:</a:t>
            </a:r>
          </a:p>
        </p:txBody>
      </p:sp>
      <p:pic>
        <p:nvPicPr>
          <p:cNvPr id="15367" name="Picture 7" descr="http://im2-tub-kz.yandex.net/i?id=307978272-60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285728"/>
            <a:ext cx="2652731" cy="28422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47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500"/>
                                        <p:tgtEl>
                                          <p:spTgt spid="47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5" grpId="0" autoUpdateAnimBg="0"/>
      <p:bldP spid="47116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6" name="Picture 4" descr="Изображение 00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 l="20134" t="39781" r="50168" b="43796"/>
          <a:stretch>
            <a:fillRect/>
          </a:stretch>
        </p:blipFill>
        <p:spPr>
          <a:xfrm>
            <a:off x="1500188" y="1000125"/>
            <a:ext cx="3929062" cy="3357563"/>
          </a:xfrm>
        </p:spPr>
      </p:pic>
      <p:sp>
        <p:nvSpPr>
          <p:cNvPr id="44037" name="WordArt 5"/>
          <p:cNvSpPr>
            <a:spLocks noChangeArrowheads="1" noChangeShapeType="1" noTextEdit="1"/>
          </p:cNvSpPr>
          <p:nvPr/>
        </p:nvSpPr>
        <p:spPr bwMode="auto">
          <a:xfrm>
            <a:off x="1571604" y="304801"/>
            <a:ext cx="3000396" cy="40955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+mj-lt"/>
                <a:cs typeface="Times New Roman"/>
              </a:rPr>
              <a:t>Второй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+mj-lt"/>
                <a:cs typeface="Times New Roman"/>
              </a:rPr>
              <a:t> 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chemeClr val="bg2">
                    <a:lumMod val="50000"/>
                  </a:schemeClr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+mj-lt"/>
                <a:cs typeface="Times New Roman"/>
              </a:rPr>
              <a:t>шаг:</a:t>
            </a:r>
          </a:p>
        </p:txBody>
      </p:sp>
      <p:sp>
        <p:nvSpPr>
          <p:cNvPr id="44038" name="WordArt 6"/>
          <p:cNvSpPr>
            <a:spLocks noChangeArrowheads="1" noChangeShapeType="1" noTextEdit="1"/>
          </p:cNvSpPr>
          <p:nvPr/>
        </p:nvSpPr>
        <p:spPr bwMode="auto">
          <a:xfrm>
            <a:off x="1928813" y="4643438"/>
            <a:ext cx="6000750" cy="1768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764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49721E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Завершите шов обратным</a:t>
            </a:r>
          </a:p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49721E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косым стежком, направляя</a:t>
            </a:r>
          </a:p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49721E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иглу вертикально</a:t>
            </a:r>
          </a:p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49721E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сверху вниз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49721E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.</a:t>
            </a:r>
          </a:p>
        </p:txBody>
      </p:sp>
      <p:pic>
        <p:nvPicPr>
          <p:cNvPr id="1638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25" y="357188"/>
            <a:ext cx="2286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8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Другая 2">
      <a:dk1>
        <a:srgbClr val="0070C0"/>
      </a:dk1>
      <a:lt1>
        <a:srgbClr val="FFE599"/>
      </a:lt1>
      <a:dk2>
        <a:srgbClr val="FF0000"/>
      </a:dk2>
      <a:lt2>
        <a:srgbClr val="92D050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FFFFF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2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997</TotalTime>
  <Words>184</Words>
  <Application>Microsoft Office PowerPoint</Application>
  <PresentationFormat>Экран (4:3)</PresentationFormat>
  <Paragraphs>53</Paragraphs>
  <Slides>15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     «Вышивка крестом»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Литература.</vt:lpstr>
      <vt:lpstr>Слайд 15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84</cp:revision>
  <dcterms:created xsi:type="dcterms:W3CDTF">2008-11-19T15:58:25Z</dcterms:created>
  <dcterms:modified xsi:type="dcterms:W3CDTF">2013-04-04T09:39:08Z</dcterms:modified>
</cp:coreProperties>
</file>