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72" r:id="rId6"/>
    <p:sldId id="259" r:id="rId7"/>
    <p:sldId id="264" r:id="rId8"/>
    <p:sldId id="265" r:id="rId9"/>
    <p:sldId id="273" r:id="rId10"/>
    <p:sldId id="266" r:id="rId11"/>
    <p:sldId id="267" r:id="rId12"/>
    <p:sldId id="268" r:id="rId13"/>
    <p:sldId id="274" r:id="rId14"/>
    <p:sldId id="275" r:id="rId15"/>
    <p:sldId id="270" r:id="rId16"/>
    <p:sldId id="277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F80E1E4-2B27-44D9-BF46-C91D2ABD3C44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CD800A2-8DC8-4A92-82B7-A9D83251E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monument.ru/uploads/posts/2010-07/1279030192_783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5_%D0%B8%D0%BC%D0%B5%D1%8E%D1%89%D0%B8%D0%B5_%D0%B2%D1%8B%D1%85%D0%BE%D0%B4%D0%B0_%D0%BA_%D0%BC%D0%BE%D1%80%D1%8E_%D0%B3%D0%BE%D1%81%D1%83%D0%B4%D0%B0%D1%80%D1%81%D1%82%D0%B2%D0%B0" TargetMode="External"/><Relationship Id="rId13" Type="http://schemas.openxmlformats.org/officeDocument/2006/relationships/hyperlink" Target="http://ru.wikipedia.org/wiki/%D0%90%D1%84%D0%B3%D0%B0%D0%BD%D0%B8%D1%81%D1%82%D0%B0%D0%BD" TargetMode="External"/><Relationship Id="rId18" Type="http://schemas.openxmlformats.org/officeDocument/2006/relationships/hyperlink" Target="http://ru.wikipedia.org/wiki/%D0%A0%D1%83%D1%81%D1%81%D0%BA%D0%B8%D0%B5" TargetMode="External"/><Relationship Id="rId3" Type="http://schemas.openxmlformats.org/officeDocument/2006/relationships/hyperlink" Target="http://ru.wikipedia.org/wiki/%D0%93%D0%BE%D1%81%D1%83%D0%B4%D0%B0%D1%80%D1%81%D1%82%D0%B2%D0%BE" TargetMode="External"/><Relationship Id="rId21" Type="http://schemas.openxmlformats.org/officeDocument/2006/relationships/hyperlink" Target="http://ru.wikipedia.org/wiki/%D0%92%D0%92%D0%9F_%D0%BD%D0%B0_%D0%B4%D1%83%D1%88%D1%83_%D0%BD%D0%B0%D1%81%D0%B5%D0%BB%D0%B5%D0%BD%D0%B8%D1%8F" TargetMode="External"/><Relationship Id="rId7" Type="http://schemas.openxmlformats.org/officeDocument/2006/relationships/hyperlink" Target="http://ru.wikipedia.org/wiki/%D0%9F%D0%B0%D0%BC%D0%B8%D1%80" TargetMode="External"/><Relationship Id="rId12" Type="http://schemas.openxmlformats.org/officeDocument/2006/relationships/hyperlink" Target="http://ru.wikipedia.org/wiki/%D0%9A%D0%B8%D1%82%D0%B0%D0%B9" TargetMode="External"/><Relationship Id="rId17" Type="http://schemas.openxmlformats.org/officeDocument/2006/relationships/hyperlink" Target="http://ru.wikipedia.org/wiki/%D0%A3%D0%B7%D0%B1%D0%B5%D0%BA%D0%B8" TargetMode="External"/><Relationship Id="rId2" Type="http://schemas.openxmlformats.org/officeDocument/2006/relationships/hyperlink" Target="http://ru.wikipedia.org/wiki/%D0%A2%D0%B0%D0%B4%D0%B6%D0%B8%D0%BA%D1%81%D0%BA%D0%B8%D0%B9_%D1%8F%D0%B7%D1%8B%D0%BA" TargetMode="External"/><Relationship Id="rId16" Type="http://schemas.openxmlformats.org/officeDocument/2006/relationships/hyperlink" Target="http://ru.wikipedia.org/wiki/%D0%A2%D0%B0%D0%B4%D0%B6%D0%B8%D0%BA%D0%B8" TargetMode="External"/><Relationship Id="rId20" Type="http://schemas.openxmlformats.org/officeDocument/2006/relationships/hyperlink" Target="http://ru.wikipedia.org/wiki/%D0%A1%D1%83%D0%BD%D0%BD%D0%B8%D1%82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A1%D0%A1%D0%A0" TargetMode="External"/><Relationship Id="rId11" Type="http://schemas.openxmlformats.org/officeDocument/2006/relationships/hyperlink" Target="http://ru.wikipedia.org/wiki/%D0%9A%D0%B8%D1%80%D0%B3%D0%B8%D0%B7%D0%B8%D1%8F" TargetMode="External"/><Relationship Id="rId5" Type="http://schemas.openxmlformats.org/officeDocument/2006/relationships/hyperlink" Target="http://ru.wikipedia.org/wiki/%D0%A2%D0%B0%D0%B4%D0%B6%D0%B8%D0%BA%D1%81%D0%BA%D0%B0%D1%8F_%D0%A1%D0%BE%D0%B2%D0%B5%D1%82%D1%81%D0%BA%D0%B0%D1%8F_%D0%A1%D0%BE%D1%86%D0%B8%D0%B0%D0%BB%D0%B8%D1%81%D1%82%D0%B8%D1%87%D0%B5%D1%81%D0%BA%D0%B0%D1%8F_%D0%A0%D0%B5%D1%81%D0%BF%D1%83%D0%B1%D0%BB%D0%B8%D0%BA%D0%B0" TargetMode="External"/><Relationship Id="rId15" Type="http://schemas.openxmlformats.org/officeDocument/2006/relationships/hyperlink" Target="http://ru.wikipedia.org/wiki/%D0%9F%D0%B5%D1%80%D1%81%D0%B8%D0%B4%D1%81%D0%BA%D0%B8%D0%B9_%D1%8F%D0%B7%D1%8B%D0%BA" TargetMode="External"/><Relationship Id="rId10" Type="http://schemas.openxmlformats.org/officeDocument/2006/relationships/hyperlink" Target="http://ru.wikipedia.org/wiki/%D0%A3%D0%B7%D0%B1%D0%B5%D0%BA%D0%B8%D1%81%D1%82%D0%B0%D0%BD" TargetMode="External"/><Relationship Id="rId19" Type="http://schemas.openxmlformats.org/officeDocument/2006/relationships/hyperlink" Target="http://ru.wikipedia.org/wiki/%D0%98%D1%81%D0%BB%D0%B0%D0%BC" TargetMode="External"/><Relationship Id="rId4" Type="http://schemas.openxmlformats.org/officeDocument/2006/relationships/hyperlink" Target="http://ru.wikipedia.org/wiki/%D0%A6%D0%B5%D0%BD%D1%82%D1%80%D0%B0%D0%BB%D1%8C%D0%BD%D0%B0%D1%8F_%D0%90%D0%B7%D0%B8%D1%8F" TargetMode="External"/><Relationship Id="rId9" Type="http://schemas.openxmlformats.org/officeDocument/2006/relationships/hyperlink" Target="http://ru.wikipedia.org/wiki/%D0%A1%D1%80%D0%B5%D0%B4%D0%BD%D1%8F%D1%8F_%D0%90%D0%B7%D0%B8%D1%8F" TargetMode="External"/><Relationship Id="rId14" Type="http://schemas.openxmlformats.org/officeDocument/2006/relationships/hyperlink" Target="http://ru.wikipedia.org/wiki/%D0%94%D1%83%D1%88%D0%B0%D0%BD%D0%B1%D0%B5" TargetMode="External"/><Relationship Id="rId22" Type="http://schemas.openxmlformats.org/officeDocument/2006/relationships/hyperlink" Target="http://ru.wikipedia.org/wiki/%D0%90%D0%B7%D0%B8%D1%8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29_%D0%B3%D0%BE%D0%B4" TargetMode="External"/><Relationship Id="rId3" Type="http://schemas.openxmlformats.org/officeDocument/2006/relationships/hyperlink" Target="http://ru.wikipedia.org/wiki/1991" TargetMode="External"/><Relationship Id="rId7" Type="http://schemas.openxmlformats.org/officeDocument/2006/relationships/hyperlink" Target="http://ru.wikipedia.org/wiki/16_%D0%BE%D0%BA%D1%82%D1%8F%D0%B1%D1%80%D1%8F" TargetMode="External"/><Relationship Id="rId12" Type="http://schemas.openxmlformats.org/officeDocument/2006/relationships/hyperlink" Target="http://ru.wikipedia.org/w/index.php?title=%D0%91%D0%BE%D0%BB%D0%B5%D0%B5_10_%D0%BC%D0%B8%D0%BB%D0%BB%D0%B8%D0%B0%D1%80%D0%B4%D0%BE%D0%B2_%D0%B4%D0%BE%D0%BB%D0%BB%D0%B0%D1%80%D0%BE%D0%B2&amp;action=edit&amp;redlink=1" TargetMode="External"/><Relationship Id="rId2" Type="http://schemas.openxmlformats.org/officeDocument/2006/relationships/hyperlink" Target="http://ru.wikipedia.org/wiki/1929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4%D1%83%D1%88%D0%B0%D0%BD%D0%B1%D0%B5" TargetMode="External"/><Relationship Id="rId11" Type="http://schemas.openxmlformats.org/officeDocument/2006/relationships/hyperlink" Target="http://ru.wikipedia.org/w/index.php?title=%D0%92%D1%82%D0%BE%D1%80%D0%B0%D1%8F_%D0%BC%D0%B8%D1%80%D0%BE%D0%B2%D0%B0%D0%B9_%D0%B2%D0%BE%D0%B9%D0%BD%D0%B0&amp;action=edit&amp;redlink=1" TargetMode="External"/><Relationship Id="rId5" Type="http://schemas.openxmlformats.org/officeDocument/2006/relationships/hyperlink" Target="http://ru.wikipedia.org/wiki/%D0%A3%D0%B7%D0%B1%D0%B5%D0%BA%D1%81%D0%BA%D0%B0%D1%8F_%D0%A1%D0%A1%D0%A0" TargetMode="External"/><Relationship Id="rId10" Type="http://schemas.openxmlformats.org/officeDocument/2006/relationships/hyperlink" Target="http://ru.wikipedia.org/wiki/1930-%D0%B5_%D0%B3%D0%BE%D0%B4%D1%8B" TargetMode="External"/><Relationship Id="rId4" Type="http://schemas.openxmlformats.org/officeDocument/2006/relationships/hyperlink" Target="http://ru.wikipedia.org/wiki/1924_%D0%B3%D0%BE%D0%B4" TargetMode="External"/><Relationship Id="rId9" Type="http://schemas.openxmlformats.org/officeDocument/2006/relationships/hyperlink" Target="http://ru.wikipedia.org/wiki/5_%D0%B4%D0%B5%D0%BA%D0%B0%D0%B1%D1%80%D1%8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latin typeface="Century" pitchFamily="18" charset="0"/>
              </a:rPr>
              <a:t>Таджикистан</a:t>
            </a:r>
            <a:endParaRPr lang="ru-RU" sz="8800" dirty="0">
              <a:latin typeface="Century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643446"/>
            <a:ext cx="6400800" cy="14287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Century Gothic" pitchFamily="34" charset="0"/>
              </a:rPr>
              <a:t>Коновалова Евгения</a:t>
            </a:r>
          </a:p>
          <a:p>
            <a:r>
              <a:rPr lang="ru-RU" dirty="0" smtClean="0">
                <a:solidFill>
                  <a:srgbClr val="00B050"/>
                </a:solidFill>
                <a:latin typeface="Century Gothic" pitchFamily="34" charset="0"/>
              </a:rPr>
              <a:t>ученица 10 класса</a:t>
            </a:r>
          </a:p>
          <a:p>
            <a:r>
              <a:rPr lang="ru-RU" dirty="0" smtClean="0">
                <a:solidFill>
                  <a:srgbClr val="00B050"/>
                </a:solidFill>
                <a:latin typeface="Century Gothic" pitchFamily="34" charset="0"/>
              </a:rPr>
              <a:t>2011 год</a:t>
            </a:r>
            <a:endParaRPr lang="ru-RU" dirty="0">
              <a:solidFill>
                <a:srgbClr val="00B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62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39553" y="2132856"/>
            <a:ext cx="839016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Сегодня очень многие местные жители стремятся учить русский язык.</a:t>
            </a:r>
          </a:p>
          <a:p>
            <a:pPr algn="ctr"/>
            <a:r>
              <a:rPr lang="ru-RU" sz="2800" dirty="0" smtClean="0"/>
              <a:t>В классы с углубленным изучением</a:t>
            </a:r>
          </a:p>
          <a:p>
            <a:pPr algn="ctr"/>
            <a:r>
              <a:rPr lang="ru-RU" sz="2800" dirty="0" smtClean="0"/>
              <a:t> русского набирают по 50 детей.</a:t>
            </a:r>
          </a:p>
          <a:p>
            <a:pPr algn="ctr"/>
            <a:r>
              <a:rPr lang="ru-RU" sz="2800" dirty="0" smtClean="0"/>
              <a:t>Новое поколение ,получающее образование сегодня ,</a:t>
            </a:r>
          </a:p>
          <a:p>
            <a:pPr algn="ctr"/>
            <a:r>
              <a:rPr lang="ru-RU" sz="2800" dirty="0" smtClean="0"/>
              <a:t> будет уже значительнее эрудированно.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9459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2636912"/>
            <a:ext cx="88204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Оказывается, страну– донора трудовых мигрантов медленно,</a:t>
            </a:r>
          </a:p>
          <a:p>
            <a:r>
              <a:rPr lang="ru-RU" sz="2400" dirty="0" smtClean="0"/>
              <a:t>но верно заполняют  </a:t>
            </a:r>
            <a:r>
              <a:rPr lang="ru-RU" sz="2400" dirty="0" err="1" smtClean="0"/>
              <a:t>гастарбайтеры</a:t>
            </a:r>
            <a:r>
              <a:rPr lang="ru-RU" sz="2400" dirty="0" smtClean="0"/>
              <a:t> из Китая.</a:t>
            </a:r>
          </a:p>
          <a:p>
            <a:r>
              <a:rPr lang="ru-RU" sz="2400" dirty="0" smtClean="0"/>
              <a:t>Трудолюбивые соседи не только строят жилье, электростанции</a:t>
            </a:r>
          </a:p>
          <a:p>
            <a:r>
              <a:rPr lang="ru-RU" sz="2400" dirty="0" smtClean="0"/>
              <a:t> и т . д., но и активно вкладывают  средства в экономику </a:t>
            </a:r>
          </a:p>
          <a:p>
            <a:r>
              <a:rPr lang="ru-RU" sz="2400" dirty="0" smtClean="0"/>
              <a:t>государства. Послухам, некоторые стройки ведутся в долг. И если кредит не будет погашен вовремя, жизненно важные объекты перейдут в собственность граждан Поднебесной.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9808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58" y="2143116"/>
            <a:ext cx="84753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За 10 месяцев 2011 года изъяли 3,5 тонн наркотиков.</a:t>
            </a:r>
          </a:p>
          <a:p>
            <a:endParaRPr lang="ru-RU" sz="2800" dirty="0" smtClean="0">
              <a:latin typeface="Arial Black" pitchFamily="34" charset="0"/>
            </a:endParaRPr>
          </a:p>
          <a:p>
            <a:r>
              <a:rPr lang="ru-RU" sz="2800" dirty="0" smtClean="0">
                <a:latin typeface="Arial Black" pitchFamily="34" charset="0"/>
              </a:rPr>
              <a:t>В народе говорят о том , что  в России серьезные сроки по </a:t>
            </a:r>
            <a:r>
              <a:rPr lang="ru-RU" sz="2800" dirty="0" err="1" smtClean="0">
                <a:latin typeface="Arial Black" pitchFamily="34" charset="0"/>
              </a:rPr>
              <a:t>наркостатьям</a:t>
            </a:r>
            <a:r>
              <a:rPr lang="ru-RU" sz="2800" dirty="0" smtClean="0">
                <a:latin typeface="Arial Black" pitchFamily="34" charset="0"/>
              </a:rPr>
              <a:t> получили родственники самого президента Таджикистана.</a:t>
            </a:r>
          </a:p>
          <a:p>
            <a:endParaRPr lang="ru-RU" sz="2800" dirty="0" smtClean="0">
              <a:latin typeface="Arial Black" pitchFamily="34" charset="0"/>
            </a:endParaRPr>
          </a:p>
          <a:p>
            <a:endParaRPr lang="ru-RU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04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5072098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советское время в Таджикистане насчитывалось почти 400 тыс.русских. Сегодня 30 тыс. русскоязычных. Большинство уехало в 90-е гг. , после начала гражданской войны </a:t>
            </a:r>
            <a:b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этом в Таджикистане наших сограждан, желающих жить</a:t>
            </a:r>
            <a:b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 России  не становится меньше. По программе переселения</a:t>
            </a:r>
            <a:b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соотечественников   на ПМЖ переехали более 14 тыс.человек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Интересный факт.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2348880"/>
            <a:ext cx="873348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 данным МВФ, 63 процента населения находится за чертой бедности</a:t>
            </a:r>
          </a:p>
          <a:p>
            <a:r>
              <a:rPr lang="ru-RU" sz="2000" dirty="0" smtClean="0"/>
              <a:t>и живут менее чем на 2 доллара в день. Основной доход в казну – 2- 3 </a:t>
            </a:r>
          </a:p>
          <a:p>
            <a:r>
              <a:rPr lang="ru-RU" sz="2000" dirty="0" smtClean="0"/>
              <a:t>Млрд. долл. ,перечисляемые работающими за рубежом  гражданами</a:t>
            </a:r>
          </a:p>
          <a:p>
            <a:r>
              <a:rPr lang="ru-RU" sz="2000" dirty="0" smtClean="0"/>
              <a:t>Их денежные переводы составляют более половины валового </a:t>
            </a:r>
          </a:p>
          <a:p>
            <a:r>
              <a:rPr lang="ru-RU" sz="2000" dirty="0" smtClean="0"/>
              <a:t>Внутреннего продукта страны : по соотношению импортных заработков</a:t>
            </a:r>
          </a:p>
          <a:p>
            <a:r>
              <a:rPr lang="ru-RU" sz="2000" dirty="0" smtClean="0"/>
              <a:t> ВВП Таджикистан занимает 1- е место в мире.</a:t>
            </a:r>
          </a:p>
          <a:p>
            <a:r>
              <a:rPr lang="ru-RU" sz="2000" dirty="0" smtClean="0"/>
              <a:t> Страна богата полезными ископаемыми, но рельеф затрудняет их добычу : </a:t>
            </a:r>
          </a:p>
          <a:p>
            <a:r>
              <a:rPr lang="ru-RU" sz="2000" dirty="0" smtClean="0"/>
              <a:t>93% территории страны – горы.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0881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там свобода, деньги и будущее!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4" y="1000108"/>
            <a:ext cx="6705097" cy="135732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Franklin Gothic Heavy" pitchFamily="34" charset="0"/>
              </a:rPr>
              <a:t>Жители республики стремятся попасть в Россию любой ценой :</a:t>
            </a:r>
            <a:endParaRPr lang="ru-RU" sz="32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7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онумент Исмаила Самани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662473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94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Исмаилу </a:t>
            </a:r>
            <a:r>
              <a:rPr lang="ru-RU" dirty="0" err="1" smtClean="0"/>
              <a:t>Самани</a:t>
            </a:r>
            <a:r>
              <a:rPr lang="ru-RU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826" y="1988840"/>
            <a:ext cx="85506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Монумент установлен в 1999г. В честь празднования 1100 – </a:t>
            </a:r>
            <a:r>
              <a:rPr lang="ru-RU" sz="2000" dirty="0" err="1" smtClean="0"/>
              <a:t>летия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Государства </a:t>
            </a:r>
            <a:r>
              <a:rPr lang="ru-RU" sz="2000" dirty="0" err="1" smtClean="0"/>
              <a:t>Саманидов</a:t>
            </a:r>
            <a:r>
              <a:rPr lang="ru-RU" sz="2000" dirty="0" smtClean="0"/>
              <a:t> . Исмаил </a:t>
            </a:r>
            <a:r>
              <a:rPr lang="ru-RU" sz="2000" dirty="0" err="1" smtClean="0"/>
              <a:t>самани</a:t>
            </a:r>
            <a:r>
              <a:rPr lang="ru-RU" sz="2000" dirty="0" smtClean="0"/>
              <a:t>  (849-907) – эмир из династии </a:t>
            </a:r>
          </a:p>
          <a:p>
            <a:r>
              <a:rPr lang="ru-RU" sz="2000" dirty="0" smtClean="0"/>
              <a:t> </a:t>
            </a:r>
            <a:r>
              <a:rPr lang="ru-RU" sz="2000" dirty="0" err="1" smtClean="0"/>
              <a:t>Самаидов</a:t>
            </a:r>
            <a:r>
              <a:rPr lang="ru-RU" sz="2000" dirty="0" smtClean="0"/>
              <a:t> , основатель  государства  в Средней Азии, считающегося первым </a:t>
            </a:r>
            <a:r>
              <a:rPr lang="ru-RU" sz="2000" dirty="0" smtClean="0"/>
              <a:t>Государственным </a:t>
            </a:r>
            <a:r>
              <a:rPr lang="ru-RU" sz="2000" dirty="0" smtClean="0"/>
              <a:t>образованием таджиков . В правой руке Исмаила </a:t>
            </a:r>
            <a:r>
              <a:rPr lang="ru-RU" sz="2000" dirty="0" err="1" smtClean="0"/>
              <a:t>Самани</a:t>
            </a:r>
            <a:r>
              <a:rPr lang="ru-RU" sz="2000" dirty="0" smtClean="0"/>
              <a:t> </a:t>
            </a:r>
            <a:r>
              <a:rPr lang="ru-RU" sz="2000" dirty="0" smtClean="0"/>
              <a:t>Золотой </a:t>
            </a:r>
            <a:r>
              <a:rPr lang="ru-RU" sz="2000" dirty="0" err="1" smtClean="0"/>
              <a:t>скипедр</a:t>
            </a:r>
            <a:r>
              <a:rPr lang="ru-RU" sz="2000" dirty="0" smtClean="0"/>
              <a:t>  с изображением солнечного диска и семи звезд. Те </a:t>
            </a:r>
            <a:r>
              <a:rPr lang="ru-RU" sz="2000" dirty="0" err="1" smtClean="0"/>
              <a:t>жеСемь</a:t>
            </a:r>
            <a:r>
              <a:rPr lang="ru-RU" sz="2000" dirty="0" smtClean="0"/>
              <a:t> </a:t>
            </a:r>
            <a:r>
              <a:rPr lang="ru-RU" sz="2000" dirty="0" smtClean="0"/>
              <a:t>звезд изображены на гербе и флаге страны . Звезды </a:t>
            </a:r>
            <a:r>
              <a:rPr lang="ru-RU" sz="2000" dirty="0" err="1" smtClean="0"/>
              <a:t>символизируютСемь</a:t>
            </a:r>
            <a:r>
              <a:rPr lang="ru-RU" sz="2000" dirty="0" smtClean="0"/>
              <a:t> </a:t>
            </a:r>
            <a:r>
              <a:rPr lang="ru-RU" sz="2000" dirty="0" smtClean="0"/>
              <a:t>историко – культурных областей Таджикистана.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9289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428736"/>
            <a:ext cx="3571900" cy="2071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286124"/>
            <a:ext cx="3357586" cy="278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err="1">
                <a:latin typeface="Times New Roman"/>
                <a:ea typeface="Times New Roman"/>
                <a:cs typeface="Times New Roman"/>
              </a:rPr>
              <a:t>Таджикиста́н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(</a:t>
            </a:r>
            <a:r>
              <a:rPr lang="ru-RU" sz="1200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Таджикский язык"/>
              </a:rPr>
              <a:t>тадж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Таджикский язык"/>
              </a:rPr>
              <a:t>.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tg-Cyrl-TJ" sz="1200" i="1" dirty="0">
                <a:latin typeface="Times New Roman"/>
                <a:ea typeface="Times New Roman"/>
                <a:cs typeface="Times New Roman"/>
              </a:rPr>
              <a:t>Тоҷикистон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), официально </a:t>
            </a:r>
            <a:r>
              <a:rPr lang="ru-RU" sz="1200" i="1" dirty="0" err="1">
                <a:latin typeface="Times New Roman"/>
                <a:ea typeface="Times New Roman"/>
                <a:cs typeface="Times New Roman"/>
              </a:rPr>
              <a:t>Респу́блика</a:t>
            </a:r>
            <a:r>
              <a:rPr lang="ru-RU" sz="1200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i="1" dirty="0" err="1">
                <a:latin typeface="Times New Roman"/>
                <a:ea typeface="Times New Roman"/>
                <a:cs typeface="Times New Roman"/>
              </a:rPr>
              <a:t>Таджикиста́н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(</a:t>
            </a:r>
            <a:r>
              <a:rPr lang="ru-RU" sz="1200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Таджикский язык"/>
              </a:rPr>
              <a:t>тадж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Таджикский язык"/>
              </a:rPr>
              <a:t>.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tg-Cyrl-TJ" sz="1200" i="1" dirty="0">
                <a:latin typeface="Times New Roman"/>
                <a:ea typeface="Times New Roman"/>
                <a:cs typeface="Times New Roman"/>
              </a:rPr>
              <a:t>Ҷумҳурии Тоҷикистон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) —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3" tooltip="Государство"/>
              </a:rPr>
              <a:t>государство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в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 tooltip="Центральная Азия"/>
              </a:rPr>
              <a:t>Центральной Азии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, бывшая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 tooltip="Таджикская Советская Социалистическая Республика"/>
              </a:rPr>
              <a:t>Таджикская Советская Социалистическая Республика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в составе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 tooltip="СССР"/>
              </a:rPr>
              <a:t>СССР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/>
                <a:ea typeface="Times New Roman"/>
                <a:cs typeface="Times New Roman"/>
              </a:rPr>
              <a:t>Таджикистан расположен в предгорьях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 tooltip="Памир"/>
              </a:rPr>
              <a:t>Памира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и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Не имеющие выхода к морю государства"/>
              </a:rPr>
              <a:t>не имеет выхода к морю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. Это наименьшее по площади государство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9" tooltip="Средняя Азия"/>
              </a:rPr>
              <a:t>Средней Азии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. Граничит с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0" tooltip="Узбекистан"/>
              </a:rPr>
              <a:t>Узбекистаном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на западе и северо-западе, с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1" tooltip="Киргизия"/>
              </a:rPr>
              <a:t>Киргизией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на севере, с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2" tooltip="Китай"/>
              </a:rPr>
              <a:t>Китаем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на востоке, с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3" tooltip="Афганистан"/>
              </a:rPr>
              <a:t>Афганистаном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 — на юге. Столица — город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4" tooltip="Душанбе"/>
              </a:rPr>
              <a:t>Душанбе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/>
                <a:ea typeface="Times New Roman"/>
                <a:cs typeface="Times New Roman"/>
              </a:rPr>
              <a:t>Таджикистан — единственное </a:t>
            </a:r>
            <a:r>
              <a:rPr lang="ru-RU" sz="1200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5" tooltip="Персидский язык"/>
              </a:rPr>
              <a:t>персоязычное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государство в бывшей советской Средней Азии. Большинство населения республики (2000 г., перепись) составляют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6" tooltip="Таджики"/>
              </a:rPr>
              <a:t>таджики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(79,9 %), говорящие на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Таджикский язык"/>
              </a:rPr>
              <a:t>таджикском языке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, кроме того, около 17 % населения составляют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7" tooltip="Узбеки"/>
              </a:rPr>
              <a:t>узбеки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, киргизы (1,3 %) и менее 1 % —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8" tooltip="Русские"/>
              </a:rPr>
              <a:t>русские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. Большинство населения Таджикистана исповедует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9" tooltip="Ислам"/>
              </a:rPr>
              <a:t>ислам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0" tooltip="Сунниты"/>
              </a:rPr>
              <a:t>суннитского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толка.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r>
              <a:rPr lang="ru-RU" sz="1200" dirty="0">
                <a:latin typeface="Times New Roman"/>
                <a:ea typeface="Times New Roman"/>
              </a:rPr>
              <a:t>Таджикистан богат природными ресурсами, но так как 93 % территории республики занимают горы, их добыча затруднена слабо развитой инфраструктурой. Таджикистан расположен вдали от основных евразийских транспортных потоков. По объёму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1" tooltip="ВВП на душу населения"/>
              </a:rPr>
              <a:t>ВВП на душу населения</a:t>
            </a:r>
            <a:r>
              <a:rPr lang="ru-RU" sz="1200" dirty="0">
                <a:latin typeface="Times New Roman"/>
                <a:ea typeface="Times New Roman"/>
              </a:rPr>
              <a:t> республика занимает 43-е место в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2" tooltip="Азия"/>
              </a:rPr>
              <a:t>Азии</a:t>
            </a:r>
            <a:r>
              <a:rPr lang="ru-RU" sz="1200" dirty="0">
                <a:latin typeface="Times New Roman"/>
                <a:ea typeface="Times New Roman"/>
              </a:rPr>
              <a:t> (ниже — только Бангладеш, Непал и </a:t>
            </a:r>
            <a:r>
              <a:rPr lang="ru-RU" sz="1200" dirty="0" smtClean="0">
                <a:latin typeface="Times New Roman"/>
                <a:ea typeface="Times New Roman"/>
              </a:rPr>
              <a:t>Афганистан)</a:t>
            </a:r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12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571588"/>
            <a:ext cx="8429652" cy="528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ая выноска 4"/>
          <p:cNvSpPr/>
          <p:nvPr/>
        </p:nvSpPr>
        <p:spPr>
          <a:xfrm>
            <a:off x="4286248" y="1428736"/>
            <a:ext cx="3500462" cy="2071702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Таджикистан – беднейшее государство Средней Азии, занимает по уровню ВВП 132-е место в мире. ВВП республики в 1991 г.23,1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млрд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долл., а в 2011 г. – 6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млрд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долл.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05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571612"/>
            <a:ext cx="8286808" cy="507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Таджикистан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(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hlinkClick r:id="rId2" tooltip="1929"/>
              </a:rPr>
              <a:t>1929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—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hlinkClick r:id="rId3" tooltip="1991"/>
              </a:rPr>
              <a:t>1991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2143116"/>
            <a:ext cx="3822192" cy="398336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Таджикская ССР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 tooltip="1924 год"/>
              </a:rPr>
              <a:t>1924 году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Таджикистан вошёл в состав СССР в качестве автономной республики в составе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 tooltip="Узбекская ССР"/>
              </a:rPr>
              <a:t>Узбекской ССР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. Город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 tooltip="Душанбе"/>
              </a:rPr>
              <a:t>Душанбе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стал её столицей. Душанбе образовался в 1924 году в результате слияния трёх селений: </a:t>
            </a:r>
            <a:r>
              <a:rPr lang="ru-RU" sz="1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Сари-</a:t>
            </a:r>
            <a:r>
              <a:rPr lang="ru-RU" sz="1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Осиё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1200" dirty="0" err="1">
                <a:latin typeface="Times New Roman"/>
                <a:ea typeface="Times New Roman"/>
                <a:cs typeface="Times New Roman"/>
              </a:rPr>
              <a:t>Шохмансур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и Душанбе.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 tooltip="16 октября"/>
              </a:rPr>
              <a:t>16 октября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1929 год"/>
              </a:rPr>
              <a:t>1929 года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была образована Таджикская ССР, которая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9" tooltip="5 декабря"/>
              </a:rPr>
              <a:t>5 декабря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того же года вошла в состав СССР на правах союзной </a:t>
            </a:r>
            <a:r>
              <a:rPr lang="ru-RU" sz="1200" dirty="0" err="1">
                <a:latin typeface="Times New Roman"/>
                <a:ea typeface="Times New Roman"/>
                <a:cs typeface="Times New Roman"/>
              </a:rPr>
              <a:t>республики.Инициатором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самостоятельной республики Таджикская ССР, был великий политический деятель </a:t>
            </a:r>
            <a:r>
              <a:rPr lang="ru-RU" sz="1200" dirty="0" err="1">
                <a:latin typeface="Times New Roman"/>
                <a:ea typeface="Times New Roman"/>
                <a:cs typeface="Times New Roman"/>
              </a:rPr>
              <a:t>Шириншо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dirty="0" err="1">
                <a:latin typeface="Times New Roman"/>
                <a:ea typeface="Times New Roman"/>
                <a:cs typeface="Times New Roman"/>
              </a:rPr>
              <a:t>Шотемур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r>
              <a:rPr lang="ru-RU" sz="1200" dirty="0">
                <a:latin typeface="Times New Roman"/>
                <a:ea typeface="Times New Roman"/>
              </a:rPr>
              <a:t>В </a:t>
            </a:r>
            <a:r>
              <a:rPr lang="ru-RU" sz="12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0" tooltip="1930-е годы"/>
              </a:rPr>
              <a:t>1930-е годы</a:t>
            </a:r>
            <a:r>
              <a:rPr lang="ru-RU" sz="1200" dirty="0">
                <a:latin typeface="Times New Roman"/>
                <a:ea typeface="Times New Roman"/>
              </a:rPr>
              <a:t> и во время </a:t>
            </a:r>
            <a:r>
              <a:rPr lang="ru-RU" sz="1200" dirty="0">
                <a:solidFill>
                  <a:srgbClr val="BA0000"/>
                </a:solidFill>
                <a:latin typeface="Times New Roman"/>
                <a:ea typeface="Times New Roman"/>
                <a:cs typeface="Times New Roman"/>
                <a:hlinkClick r:id="rId11" tooltip="Вторая мировай война (страница отсутствует)"/>
              </a:rPr>
              <a:t>Второй мировой войны</a:t>
            </a:r>
            <a:r>
              <a:rPr lang="ru-RU" sz="1200" dirty="0">
                <a:latin typeface="Times New Roman"/>
                <a:ea typeface="Times New Roman"/>
              </a:rPr>
              <a:t> в стране проводилась плановая индустриализация, которая сопровождалась перестройкой национальной </a:t>
            </a:r>
            <a:r>
              <a:rPr lang="ru-RU" sz="1200" dirty="0" smtClean="0">
                <a:latin typeface="Times New Roman"/>
                <a:ea typeface="Times New Roman"/>
              </a:rPr>
              <a:t>экономики.</a:t>
            </a:r>
            <a:endParaRPr lang="ru-RU" sz="1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2143116"/>
            <a:ext cx="3822192" cy="3983364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dirty="0">
                <a:latin typeface="Times New Roman"/>
                <a:ea typeface="Times New Roman"/>
                <a:cs typeface="Times New Roman"/>
              </a:rPr>
              <a:t>9 сентября 1991г. – принятие на сессии </a:t>
            </a:r>
            <a:r>
              <a:rPr lang="ru-RU" sz="1200" dirty="0" err="1">
                <a:latin typeface="Times New Roman"/>
                <a:ea typeface="Times New Roman"/>
                <a:cs typeface="Times New Roman"/>
              </a:rPr>
              <a:t>Шурои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 Оли РТ Заявления и Постановления «О государственной независимости Республики Таджикистан». 9 сентября объявлен в республике как праздник «День Государственной независимости Республики Таджикистан».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dirty="0">
                <a:latin typeface="Times New Roman"/>
                <a:ea typeface="Times New Roman"/>
                <a:cs typeface="Times New Roman"/>
              </a:rPr>
              <a:t>Республика Таджикистан является членом Содружества Независимых Государств (21 декабря 1991г.).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/>
                <a:ea typeface="Times New Roman"/>
                <a:cs typeface="Times New Roman"/>
              </a:rPr>
              <a:t>Организации по безопасности и сотрудничеству в Европе (26 февраля 1992г.)и Организации Объединённых Наций (2 марта 1992г.).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r>
              <a:rPr lang="ru-RU" sz="1200" dirty="0">
                <a:latin typeface="Times New Roman"/>
                <a:ea typeface="Times New Roman"/>
              </a:rPr>
              <a:t>5 мая 1992 - 27 июня 1997гг. – годы гражданской война в Таджикистане. Ущерб, нанесенный народному хозяйству республики в годы войны, составил </a:t>
            </a:r>
            <a:r>
              <a:rPr lang="ru-RU" sz="1200" dirty="0">
                <a:solidFill>
                  <a:srgbClr val="BA0000"/>
                </a:solidFill>
                <a:latin typeface="Times New Roman"/>
                <a:ea typeface="Times New Roman"/>
                <a:cs typeface="Times New Roman"/>
                <a:hlinkClick r:id="rId12" tooltip="Более 10 миллиардов долларов (страница отсутствует)"/>
              </a:rPr>
              <a:t>более 10 миллиардов долларов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40384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1" y="2071678"/>
            <a:ext cx="864399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Независимость Таджикистана была объявлена в 1991 г. </a:t>
            </a:r>
          </a:p>
          <a:p>
            <a:endParaRPr lang="ru-RU" sz="2400" dirty="0" smtClean="0"/>
          </a:p>
          <a:p>
            <a:r>
              <a:rPr lang="ru-RU" sz="2400" dirty="0" smtClean="0"/>
              <a:t>Республика вошла в СНГ. </a:t>
            </a:r>
          </a:p>
          <a:p>
            <a:endParaRPr lang="ru-RU" sz="2800" dirty="0" smtClean="0"/>
          </a:p>
          <a:p>
            <a:r>
              <a:rPr lang="ru-RU" sz="2400" dirty="0" smtClean="0"/>
              <a:t>В 1992 по 1997  ее охватила гражданская война, ущерб от которой составил более  10 млрд долларов. </a:t>
            </a:r>
          </a:p>
          <a:p>
            <a:endParaRPr lang="ru-RU" sz="2800" dirty="0" smtClean="0"/>
          </a:p>
          <a:p>
            <a:r>
              <a:rPr lang="ru-RU" sz="2400" dirty="0" smtClean="0"/>
              <a:t>В 2000 г. был создан парламент и введена национальная валюта - </a:t>
            </a:r>
            <a:r>
              <a:rPr lang="ru-RU" sz="2400" dirty="0" err="1" smtClean="0"/>
              <a:t>сомони</a:t>
            </a: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90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714488"/>
            <a:ext cx="76740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Официально считается, что средняя зарплата </a:t>
            </a:r>
          </a:p>
          <a:p>
            <a:r>
              <a:rPr lang="ru-RU" sz="2800" dirty="0" smtClean="0"/>
              <a:t>в государстве достигла рекордного показателя в 472 </a:t>
            </a:r>
            <a:r>
              <a:rPr lang="ru-RU" sz="2800" dirty="0" err="1" smtClean="0"/>
              <a:t>сомони</a:t>
            </a:r>
            <a:r>
              <a:rPr lang="ru-RU" sz="2800" dirty="0" smtClean="0"/>
              <a:t> ( менее 105 долл.)в месяц.</a:t>
            </a:r>
          </a:p>
          <a:p>
            <a:r>
              <a:rPr lang="ru-RU" sz="2800" dirty="0" smtClean="0"/>
              <a:t>Но крестьяне в кишлаках и 30- 50 </a:t>
            </a:r>
            <a:r>
              <a:rPr lang="ru-RU" sz="2800" dirty="0" err="1" smtClean="0"/>
              <a:t>долл</a:t>
            </a:r>
            <a:r>
              <a:rPr lang="ru-RU" sz="2800" dirty="0" smtClean="0"/>
              <a:t> ,</a:t>
            </a:r>
          </a:p>
          <a:p>
            <a:r>
              <a:rPr lang="ru-RU" sz="2800" dirty="0" smtClean="0"/>
              <a:t> считают хорошим заработком. Еще тяжелее старикам. Пенсия 100 </a:t>
            </a:r>
            <a:r>
              <a:rPr lang="ru-RU" sz="2800" dirty="0" err="1" smtClean="0"/>
              <a:t>сомони</a:t>
            </a:r>
            <a:r>
              <a:rPr lang="ru-RU" sz="2800" dirty="0" smtClean="0"/>
              <a:t> ( чуть больше 20 долл.).</a:t>
            </a:r>
          </a:p>
          <a:p>
            <a:r>
              <a:rPr lang="ru-RU" sz="2800" dirty="0" smtClean="0"/>
              <a:t> В Душанбе  уже несколько лет нет газа. А в других населенных пунктах вода и электроэнергия подаются в лучшем случае несколько часов в день.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6271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6624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Работающих таджиков в России  от 900 тыс.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гастарбайртеров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до 2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млн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Каждый третий таджик уже никогда не вернется жить в свое отечество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220</TotalTime>
  <Words>720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Таджикистан</vt:lpstr>
      <vt:lpstr>Презентация PowerPoint</vt:lpstr>
      <vt:lpstr>Презентация PowerPoint</vt:lpstr>
      <vt:lpstr>Презентация PowerPoint</vt:lpstr>
      <vt:lpstr>Презентация PowerPoint</vt:lpstr>
      <vt:lpstr>Таджикистан (1929—1991)</vt:lpstr>
      <vt:lpstr> </vt:lpstr>
      <vt:lpstr>Презентация PowerPoint</vt:lpstr>
      <vt:lpstr>Работающих таджиков в России  от 900 тыс. гастарбайртеров до 2 млн  Каждый третий таджик уже никогда не вернется жить в свое отечество</vt:lpstr>
      <vt:lpstr>Презентация PowerPoint</vt:lpstr>
      <vt:lpstr>Презентация PowerPoint</vt:lpstr>
      <vt:lpstr>Презентация PowerPoint</vt:lpstr>
      <vt:lpstr>В советское время в Таджикистане насчитывалось почти 400 тыс.русских. Сегодня 30 тыс. русскоязычных. Большинство уехало в 90-е гг. , после начала гражданской войны  При этом в Таджикистане наших сограждан, желающих жить  в России  не становится меньше. По программе переселения соотечественников   на ПМЖ переехали более 14 тыс.человек </vt:lpstr>
      <vt:lpstr>Интересный факт.</vt:lpstr>
      <vt:lpstr>там свобода, деньги и будущее!</vt:lpstr>
      <vt:lpstr>Презентация PowerPoint</vt:lpstr>
      <vt:lpstr>Памятник Исмаилу Самани.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Таджикистан</dc:title>
  <dc:creator>школа 5</dc:creator>
  <cp:lastModifiedBy>школа 5</cp:lastModifiedBy>
  <cp:revision>22</cp:revision>
  <dcterms:created xsi:type="dcterms:W3CDTF">2011-12-01T02:19:53Z</dcterms:created>
  <dcterms:modified xsi:type="dcterms:W3CDTF">2012-01-10T04:48:41Z</dcterms:modified>
</cp:coreProperties>
</file>