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25"/>
  </p:notesMasterIdLst>
  <p:sldIdLst>
    <p:sldId id="261" r:id="rId2"/>
    <p:sldId id="262" r:id="rId3"/>
    <p:sldId id="263" r:id="rId4"/>
    <p:sldId id="264" r:id="rId5"/>
    <p:sldId id="265" r:id="rId6"/>
    <p:sldId id="277" r:id="rId7"/>
    <p:sldId id="266" r:id="rId8"/>
    <p:sldId id="267" r:id="rId9"/>
    <p:sldId id="278" r:id="rId10"/>
    <p:sldId id="268" r:id="rId11"/>
    <p:sldId id="269" r:id="rId12"/>
    <p:sldId id="272" r:id="rId13"/>
    <p:sldId id="274" r:id="rId14"/>
    <p:sldId id="270" r:id="rId15"/>
    <p:sldId id="280" r:id="rId16"/>
    <p:sldId id="276" r:id="rId17"/>
    <p:sldId id="281" r:id="rId18"/>
    <p:sldId id="283" r:id="rId19"/>
    <p:sldId id="284" r:id="rId20"/>
    <p:sldId id="286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0000CC"/>
    <a:srgbClr val="CC0000"/>
    <a:srgbClr val="008000"/>
    <a:srgbClr val="9999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09" autoAdjust="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C98FBA5-1823-4E2D-9EA6-11494E547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31D30-1FF6-4B10-A01E-833578F33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01CC0-BC72-4F31-8319-1FC22D54D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A8156-8C9E-4C5C-819C-4F3551D38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08199-B9B9-4A27-BA05-FF726D9AA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BE1EE-C26B-4A48-8EBF-E340742B2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F5AD7-EF9A-41F5-8C76-BE588203E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35C88-D28D-4B77-A035-DEFD6DC7D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22D6C-DB41-4396-A3DA-457BB10E1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5EF13-0BA5-4C01-9B17-076C2F260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2F871-4248-4DFB-8847-9A796F3D7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A0D3C-046B-46FB-B366-8D4333C1F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A0DEC-15F7-439F-A36D-AF9A8DA7F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6D648-ACAC-4AB8-9FDC-283D1F42D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9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9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9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0631E8-AD33-4749-940D-F10A020EB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93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93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693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3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693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3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3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6933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933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93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693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693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93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6935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6935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5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5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5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6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6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6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936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6936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shkolu.ru/" TargetMode="External"/><Relationship Id="rId2" Type="http://schemas.openxmlformats.org/officeDocument/2006/relationships/hyperlink" Target="http://nsportal.ru/user/128956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214313" y="428625"/>
            <a:ext cx="7715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«Зеленецкая средняя общеобразовательная школа»</a:t>
            </a:r>
            <a:endParaRPr lang="ru-RU">
              <a:solidFill>
                <a:srgbClr val="7030A0"/>
              </a:solidFill>
            </a:endParaRP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2000232" y="4929198"/>
            <a:ext cx="66437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 – высшая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Общий трудовой и педагогический стаж – 21 год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данном учреждении – 4 года</a:t>
            </a:r>
          </a:p>
        </p:txBody>
      </p:sp>
      <p:pic>
        <p:nvPicPr>
          <p:cNvPr id="7171" name="Picture 3" descr="C:\Documents and Settings\Admin\Рабочий стол\пЛАТЬЯ\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2311999" cy="30135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1785926"/>
            <a:ext cx="3857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профессиональных достижениях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Александровой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Ирины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Юрьевны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4313" y="1214438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428625" y="285750"/>
            <a:ext cx="7000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Ведение учителем на протяжении ряда лет кружков, секций, факультативов, популярных среди учащихся.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88" y="1285875"/>
          <a:ext cx="7286625" cy="1485900"/>
        </p:xfrm>
        <a:graphic>
          <a:graphicData uri="http://schemas.openxmlformats.org/drawingml/2006/table">
            <a:tbl>
              <a:tblPr/>
              <a:tblGrid>
                <a:gridCol w="1820862"/>
                <a:gridCol w="1822450"/>
                <a:gridCol w="1822450"/>
                <a:gridCol w="1820863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Кружок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 обуч-ся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714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«Юный краевед»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«Край,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котором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живу»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 –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– 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– 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– 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– 2013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– 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  <p:sp>
        <p:nvSpPr>
          <p:cNvPr id="11290" name="Прямоугольник 7"/>
          <p:cNvSpPr>
            <a:spLocks noChangeArrowheads="1"/>
          </p:cNvSpPr>
          <p:nvPr/>
        </p:nvSpPr>
        <p:spPr bwMode="auto">
          <a:xfrm>
            <a:off x="357188" y="2857500"/>
            <a:ext cx="7286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«Край, в котором я живу»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- интегрированный курс по естествознанию, 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физической культуре, туризму и краеведению, дополняющий курс программы по предмету «Окружающий мир».</a:t>
            </a:r>
          </a:p>
        </p:txBody>
      </p:sp>
      <p:sp>
        <p:nvSpPr>
          <p:cNvPr id="11291" name="Rectangle 2"/>
          <p:cNvSpPr>
            <a:spLocks noChangeArrowheads="1"/>
          </p:cNvSpPr>
          <p:nvPr/>
        </p:nvSpPr>
        <p:spPr bwMode="auto">
          <a:xfrm>
            <a:off x="357188" y="3786188"/>
            <a:ext cx="764381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программы: </a:t>
            </a:r>
          </a:p>
          <a:p>
            <a:pPr algn="just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развитие творческих способностей  и активности обучающихся в процессе освоения краеведческого материала, потребности к самостоятельному получению знаний, умения преодолевать трудности средствами туристско-краеведческой деятельности в процессе изучения родного края.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14313" y="1071563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3" name="Прямоугольник 10"/>
          <p:cNvSpPr>
            <a:spLocks noChangeArrowheads="1"/>
          </p:cNvSpPr>
          <p:nvPr/>
        </p:nvSpPr>
        <p:spPr bwMode="auto">
          <a:xfrm>
            <a:off x="2071688" y="528637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виды деятельности: </a:t>
            </a:r>
            <a:b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игровая, 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исследовательская, </a:t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latin typeface="Times New Roman" pitchFamily="18" charset="0"/>
                <a:cs typeface="Times New Roman" pitchFamily="18" charset="0"/>
              </a:rPr>
              <a:t>- проектная.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357813"/>
            <a:ext cx="2071688" cy="1500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50" y="428625"/>
          <a:ext cx="8643938" cy="5329873"/>
        </p:xfrm>
        <a:graphic>
          <a:graphicData uri="http://schemas.openxmlformats.org/drawingml/2006/table">
            <a:tbl>
              <a:tblPr/>
              <a:tblGrid>
                <a:gridCol w="4286250"/>
                <a:gridCol w="1878013"/>
                <a:gridCol w="2479675"/>
              </a:tblGrid>
              <a:tr h="18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«Дом для пернатого друга»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 победителей КРЭБЦ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«Спасем елочку» Всероссийская акция «Мы за сохранение лесов России!»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Плакаты по наглядной противопожарной агитации (Всероссийская  акция «Мы за сохранение лесов России!»)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Лучшая работа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Викторина «Историческое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культурное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наследие Республики Коми»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степени</a:t>
                      </a:r>
                      <a:r>
                        <a:rPr kumimoji="0" 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4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человека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Экологическая викторина «Девственные леса Коми»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форум «Зеленая планета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»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творческих работ «Человек-Общество-Природа: это твоя республика»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творческий конкурс «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АРТ-талант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– 1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Лауреаты - 2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Районная краеведческая конференция «Моя Родина –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Сыктывдин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презентаций «Германия далекая и близкая»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429" marR="544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  <p:sp>
        <p:nvSpPr>
          <p:cNvPr id="12341" name="Rectangle 1"/>
          <p:cNvSpPr>
            <a:spLocks noChangeArrowheads="1"/>
          </p:cNvSpPr>
          <p:nvPr/>
        </p:nvSpPr>
        <p:spPr bwMode="auto">
          <a:xfrm>
            <a:off x="428625" y="0"/>
            <a:ext cx="2574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 обучающихся: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357813"/>
            <a:ext cx="2071688" cy="1500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2"/>
          <a:ext cx="8358188" cy="4806950"/>
        </p:xfrm>
        <a:graphic>
          <a:graphicData uri="http://schemas.openxmlformats.org/drawingml/2006/table">
            <a:tbl>
              <a:tblPr/>
              <a:tblGrid>
                <a:gridCol w="3948113"/>
                <a:gridCol w="2082800"/>
                <a:gridCol w="2327275"/>
              </a:tblGrid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Внеурочная деятельность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01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2011г.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«Дом для пернатого друга» 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КРБЦ за лучший макет в конкурсе «Построй дом птице» 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Международная Интернет – Олимпиада «Эрудиты планеты-2011» Команда «ПАчИмучки»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международный www.erudites.ru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Лидеры первой лиги (21-е из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команд)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1793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2012г.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детского и юношеского творчесва «Звездочки Сыктывдина»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Всероссийская дистанционная олимпиада «Муравейник» - 2012  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 www.irc43.ru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– 1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Призеры - 2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Всероссийская дистанционная олимпиада «Домик-семигномик»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Победители – 2 чел.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Призеры – 2 чел.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Республиканская дистанционная викторина «Историческое и культурное наследие Республики Коми»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Лауреаты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степени – 3 чел.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1793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2013г.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учебно-исследовательских работ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«Мои первые шаги в экологии»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 – 2 чел.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 – 1 чел.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творческий конкурс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АРТ-талант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 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www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art-talant.org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– 1</a:t>
                      </a:r>
                      <a:b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Лауреаты - 2</a:t>
                      </a:r>
                    </a:p>
                  </a:txBody>
                  <a:tcPr marL="48381" marR="483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  <p:sp>
        <p:nvSpPr>
          <p:cNvPr id="14393" name="Rectangle 2"/>
          <p:cNvSpPr>
            <a:spLocks noChangeArrowheads="1"/>
          </p:cNvSpPr>
          <p:nvPr/>
        </p:nvSpPr>
        <p:spPr bwMode="auto">
          <a:xfrm>
            <a:off x="0" y="42863"/>
            <a:ext cx="7643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Высокие достижения (первые и призовые места) обучающихся, посещающих внеурочные мероприятия учителя, в олимпиадах, конкурсах, спортивных соревнованиях разного уровня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последние три года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14282" y="1285860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214282" y="785794"/>
            <a:ext cx="77866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В 2009-2010 учебном году создана авторская программа воспитательной системы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«Наш класс»,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рассчитанная на весь период обучения в начальной школе (с 1 по 4 классы).</a:t>
            </a:r>
          </a:p>
          <a:p>
            <a:pPr eaLnBrk="0" hangingPunct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Программа создана с учетом индивидуальных особенностей обучающихся данного класса, пожеланиями родителей, опирается на программы начального образования, Программу воспитания школы.</a:t>
            </a:r>
          </a:p>
          <a:p>
            <a:pPr eaLnBrk="0" hangingPunct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Направления: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1. Духовно-нравственное воспитание (приоритетный вид деятельности); 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2. Интеллектуальное и творческое развитие учащихся;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3. Здоровье и безопасность жизни учащихся;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4. Гражданско-патриотическое воспитание;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5. Трудовое воспитание;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6. Знакомство с профессиями (начальная подготовка к профессиональному самоопределению);</a:t>
            </a:r>
          </a:p>
          <a:p>
            <a:pPr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7. Сотрудничество школы и семьи; </a:t>
            </a:r>
            <a:endParaRPr lang="ru-RU" dirty="0"/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1928813" y="5500688"/>
            <a:ext cx="6572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Программа участвовала в муниципальном конкурсе «Воспитательная система класса» (2011 г.), </a:t>
            </a: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где получила высокую оценку жюри.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28662" y="142852"/>
            <a:ext cx="6572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учителем условий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приобретения обучающимися позитивного социального опыта</a:t>
            </a:r>
            <a:endParaRPr lang="ru-RU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14282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14313" y="142875"/>
            <a:ext cx="7000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Наиболее значимые результаты внеурочной деятельности 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школьном уровне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857250"/>
          <a:ext cx="7358063" cy="5212716"/>
        </p:xfrm>
        <a:graphic>
          <a:graphicData uri="http://schemas.openxmlformats.org/drawingml/2006/table">
            <a:tbl>
              <a:tblPr/>
              <a:tblGrid>
                <a:gridCol w="6146800"/>
                <a:gridCol w="1211263"/>
              </a:tblGrid>
              <a:tr h="209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2010-2011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год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Волшебные краски Деда Мороза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– путешествие по Коми народным сказкам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Отличник – пешеход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2011-2012 уч. год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Первенство школы по шахматам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Волшебные краски Деда Мороза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«Это вы можете»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Лыжный переход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Лыжня Зеленца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 уч. год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Первенство школы по шахматам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2 места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Лыжня Зеленца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Новогодняя лыжная гонка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Волшебные краски Деда Мороза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Новогодняя лыжная гонка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«Классный уголок»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сборной команды 4-х классов в спортивной игре «Снайперы» среди 4-6 классов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5357813"/>
            <a:ext cx="2071688" cy="1500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57158" y="1098417"/>
            <a:ext cx="8286808" cy="4303976"/>
            <a:chOff x="357158" y="1098417"/>
            <a:chExt cx="8286808" cy="4303976"/>
          </a:xfrm>
        </p:grpSpPr>
        <p:sp>
          <p:nvSpPr>
            <p:cNvPr id="4" name="Полилиния 3"/>
            <p:cNvSpPr/>
            <p:nvPr/>
          </p:nvSpPr>
          <p:spPr>
            <a:xfrm>
              <a:off x="357158" y="1098417"/>
              <a:ext cx="1131342" cy="1616203"/>
            </a:xfrm>
            <a:custGeom>
              <a:avLst/>
              <a:gdLst>
                <a:gd name="connsiteX0" fmla="*/ 0 w 1616202"/>
                <a:gd name="connsiteY0" fmla="*/ 0 h 1131341"/>
                <a:gd name="connsiteX1" fmla="*/ 1050532 w 1616202"/>
                <a:gd name="connsiteY1" fmla="*/ 0 h 1131341"/>
                <a:gd name="connsiteX2" fmla="*/ 1616202 w 1616202"/>
                <a:gd name="connsiteY2" fmla="*/ 565671 h 1131341"/>
                <a:gd name="connsiteX3" fmla="*/ 1050532 w 1616202"/>
                <a:gd name="connsiteY3" fmla="*/ 1131341 h 1131341"/>
                <a:gd name="connsiteX4" fmla="*/ 0 w 1616202"/>
                <a:gd name="connsiteY4" fmla="*/ 1131341 h 1131341"/>
                <a:gd name="connsiteX5" fmla="*/ 565671 w 1616202"/>
                <a:gd name="connsiteY5" fmla="*/ 565671 h 1131341"/>
                <a:gd name="connsiteX6" fmla="*/ 0 w 1616202"/>
                <a:gd name="connsiteY6" fmla="*/ 0 h 113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6202" h="1131341">
                  <a:moveTo>
                    <a:pt x="1616201" y="0"/>
                  </a:moveTo>
                  <a:lnTo>
                    <a:pt x="1616201" y="735372"/>
                  </a:lnTo>
                  <a:lnTo>
                    <a:pt x="808100" y="1131341"/>
                  </a:lnTo>
                  <a:lnTo>
                    <a:pt x="1" y="735372"/>
                  </a:lnTo>
                  <a:lnTo>
                    <a:pt x="1" y="0"/>
                  </a:lnTo>
                  <a:lnTo>
                    <a:pt x="808100" y="395970"/>
                  </a:lnTo>
                  <a:lnTo>
                    <a:pt x="1616201" y="0"/>
                  </a:ln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6" tIns="573927" rIns="8255" bIns="57392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1этап 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 класс </a:t>
              </a:r>
              <a:endParaRPr lang="ru-RU" sz="1600" kern="1200" dirty="0">
                <a:solidFill>
                  <a:schemeClr val="tx1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1488499" y="1449774"/>
              <a:ext cx="7155467" cy="1050532"/>
            </a:xfrm>
            <a:custGeom>
              <a:avLst/>
              <a:gdLst>
                <a:gd name="connsiteX0" fmla="*/ 175092 w 1050531"/>
                <a:gd name="connsiteY0" fmla="*/ 0 h 7155466"/>
                <a:gd name="connsiteX1" fmla="*/ 875439 w 1050531"/>
                <a:gd name="connsiteY1" fmla="*/ 0 h 7155466"/>
                <a:gd name="connsiteX2" fmla="*/ 999248 w 1050531"/>
                <a:gd name="connsiteY2" fmla="*/ 51283 h 7155466"/>
                <a:gd name="connsiteX3" fmla="*/ 1050531 w 1050531"/>
                <a:gd name="connsiteY3" fmla="*/ 175092 h 7155466"/>
                <a:gd name="connsiteX4" fmla="*/ 1050531 w 1050531"/>
                <a:gd name="connsiteY4" fmla="*/ 7155466 h 7155466"/>
                <a:gd name="connsiteX5" fmla="*/ 1050531 w 1050531"/>
                <a:gd name="connsiteY5" fmla="*/ 7155466 h 7155466"/>
                <a:gd name="connsiteX6" fmla="*/ 1050531 w 1050531"/>
                <a:gd name="connsiteY6" fmla="*/ 7155466 h 7155466"/>
                <a:gd name="connsiteX7" fmla="*/ 0 w 1050531"/>
                <a:gd name="connsiteY7" fmla="*/ 7155466 h 7155466"/>
                <a:gd name="connsiteX8" fmla="*/ 0 w 1050531"/>
                <a:gd name="connsiteY8" fmla="*/ 7155466 h 7155466"/>
                <a:gd name="connsiteX9" fmla="*/ 0 w 1050531"/>
                <a:gd name="connsiteY9" fmla="*/ 7155466 h 7155466"/>
                <a:gd name="connsiteX10" fmla="*/ 0 w 1050531"/>
                <a:gd name="connsiteY10" fmla="*/ 175092 h 7155466"/>
                <a:gd name="connsiteX11" fmla="*/ 51283 w 1050531"/>
                <a:gd name="connsiteY11" fmla="*/ 51283 h 7155466"/>
                <a:gd name="connsiteX12" fmla="*/ 175092 w 1050531"/>
                <a:gd name="connsiteY12" fmla="*/ 0 h 715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0531" h="7155466">
                  <a:moveTo>
                    <a:pt x="1050531" y="1192604"/>
                  </a:moveTo>
                  <a:lnTo>
                    <a:pt x="1050531" y="5962862"/>
                  </a:lnTo>
                  <a:cubicBezTo>
                    <a:pt x="1050531" y="6279158"/>
                    <a:pt x="1047823" y="6582505"/>
                    <a:pt x="1043002" y="6806160"/>
                  </a:cubicBezTo>
                  <a:cubicBezTo>
                    <a:pt x="1038181" y="7029815"/>
                    <a:pt x="1031642" y="7155463"/>
                    <a:pt x="1024825" y="7155463"/>
                  </a:cubicBezTo>
                  <a:lnTo>
                    <a:pt x="0" y="7155463"/>
                  </a:lnTo>
                  <a:lnTo>
                    <a:pt x="0" y="7155463"/>
                  </a:lnTo>
                  <a:lnTo>
                    <a:pt x="0" y="715546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4825" y="3"/>
                  </a:lnTo>
                  <a:cubicBezTo>
                    <a:pt x="1031642" y="3"/>
                    <a:pt x="1038181" y="125651"/>
                    <a:pt x="1043002" y="349306"/>
                  </a:cubicBezTo>
                  <a:cubicBezTo>
                    <a:pt x="1047823" y="572961"/>
                    <a:pt x="1050531" y="876308"/>
                    <a:pt x="1050531" y="1192604"/>
                  </a:cubicBezTo>
                  <a:close/>
                </a:path>
              </a:pathLst>
            </a:custGeom>
            <a:solidFill>
              <a:schemeClr val="accent5">
                <a:lumMod val="90000"/>
                <a:alpha val="9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7" tIns="59538" rIns="59538" bIns="59539" numCol="1" spcCol="1270" anchor="ctr" anchorCtr="0">
              <a:noAutofit/>
            </a:bodyPr>
            <a:lstStyle/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Изучение интересов, потребностей, проектирование желаемого образа класса, формирование понимания того, что класс – это единый коллектив, формирование традиций класса. Девиз – «Узнавай!»</a:t>
              </a:r>
              <a:endParaRPr lang="ru-RU" sz="1600" kern="1200" dirty="0"/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Классный руководитель играет ведущую роль.</a:t>
              </a:r>
              <a:endParaRPr lang="ru-RU" sz="1600" kern="1200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357158" y="2422452"/>
              <a:ext cx="1131342" cy="1720928"/>
            </a:xfrm>
            <a:custGeom>
              <a:avLst/>
              <a:gdLst>
                <a:gd name="connsiteX0" fmla="*/ 0 w 1616202"/>
                <a:gd name="connsiteY0" fmla="*/ 0 h 1131341"/>
                <a:gd name="connsiteX1" fmla="*/ 1050532 w 1616202"/>
                <a:gd name="connsiteY1" fmla="*/ 0 h 1131341"/>
                <a:gd name="connsiteX2" fmla="*/ 1616202 w 1616202"/>
                <a:gd name="connsiteY2" fmla="*/ 565671 h 1131341"/>
                <a:gd name="connsiteX3" fmla="*/ 1050532 w 1616202"/>
                <a:gd name="connsiteY3" fmla="*/ 1131341 h 1131341"/>
                <a:gd name="connsiteX4" fmla="*/ 0 w 1616202"/>
                <a:gd name="connsiteY4" fmla="*/ 1131341 h 1131341"/>
                <a:gd name="connsiteX5" fmla="*/ 565671 w 1616202"/>
                <a:gd name="connsiteY5" fmla="*/ 565671 h 1131341"/>
                <a:gd name="connsiteX6" fmla="*/ 0 w 1616202"/>
                <a:gd name="connsiteY6" fmla="*/ 0 h 113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6202" h="1131341">
                  <a:moveTo>
                    <a:pt x="1616201" y="0"/>
                  </a:moveTo>
                  <a:lnTo>
                    <a:pt x="1616201" y="735372"/>
                  </a:lnTo>
                  <a:lnTo>
                    <a:pt x="808100" y="1131341"/>
                  </a:lnTo>
                  <a:lnTo>
                    <a:pt x="1" y="735372"/>
                  </a:lnTo>
                  <a:lnTo>
                    <a:pt x="1" y="0"/>
                  </a:lnTo>
                  <a:lnTo>
                    <a:pt x="808100" y="395970"/>
                  </a:lnTo>
                  <a:lnTo>
                    <a:pt x="1616201" y="0"/>
                  </a:ln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008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6" tIns="573927" rIns="8255" bIns="57392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этап 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класс  </a:t>
              </a:r>
              <a:endParaRPr lang="ru-RU" sz="1600" kern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1488499" y="2708205"/>
              <a:ext cx="7155467" cy="1149423"/>
            </a:xfrm>
            <a:custGeom>
              <a:avLst/>
              <a:gdLst>
                <a:gd name="connsiteX0" fmla="*/ 175092 w 1050531"/>
                <a:gd name="connsiteY0" fmla="*/ 0 h 7155466"/>
                <a:gd name="connsiteX1" fmla="*/ 875439 w 1050531"/>
                <a:gd name="connsiteY1" fmla="*/ 0 h 7155466"/>
                <a:gd name="connsiteX2" fmla="*/ 999248 w 1050531"/>
                <a:gd name="connsiteY2" fmla="*/ 51283 h 7155466"/>
                <a:gd name="connsiteX3" fmla="*/ 1050531 w 1050531"/>
                <a:gd name="connsiteY3" fmla="*/ 175092 h 7155466"/>
                <a:gd name="connsiteX4" fmla="*/ 1050531 w 1050531"/>
                <a:gd name="connsiteY4" fmla="*/ 7155466 h 7155466"/>
                <a:gd name="connsiteX5" fmla="*/ 1050531 w 1050531"/>
                <a:gd name="connsiteY5" fmla="*/ 7155466 h 7155466"/>
                <a:gd name="connsiteX6" fmla="*/ 1050531 w 1050531"/>
                <a:gd name="connsiteY6" fmla="*/ 7155466 h 7155466"/>
                <a:gd name="connsiteX7" fmla="*/ 0 w 1050531"/>
                <a:gd name="connsiteY7" fmla="*/ 7155466 h 7155466"/>
                <a:gd name="connsiteX8" fmla="*/ 0 w 1050531"/>
                <a:gd name="connsiteY8" fmla="*/ 7155466 h 7155466"/>
                <a:gd name="connsiteX9" fmla="*/ 0 w 1050531"/>
                <a:gd name="connsiteY9" fmla="*/ 7155466 h 7155466"/>
                <a:gd name="connsiteX10" fmla="*/ 0 w 1050531"/>
                <a:gd name="connsiteY10" fmla="*/ 175092 h 7155466"/>
                <a:gd name="connsiteX11" fmla="*/ 51283 w 1050531"/>
                <a:gd name="connsiteY11" fmla="*/ 51283 h 7155466"/>
                <a:gd name="connsiteX12" fmla="*/ 175092 w 1050531"/>
                <a:gd name="connsiteY12" fmla="*/ 0 h 715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0531" h="7155466">
                  <a:moveTo>
                    <a:pt x="1050531" y="1192604"/>
                  </a:moveTo>
                  <a:lnTo>
                    <a:pt x="1050531" y="5962862"/>
                  </a:lnTo>
                  <a:cubicBezTo>
                    <a:pt x="1050531" y="6279158"/>
                    <a:pt x="1047823" y="6582505"/>
                    <a:pt x="1043002" y="6806160"/>
                  </a:cubicBezTo>
                  <a:cubicBezTo>
                    <a:pt x="1038181" y="7029815"/>
                    <a:pt x="1031642" y="7155463"/>
                    <a:pt x="1024825" y="7155463"/>
                  </a:cubicBezTo>
                  <a:lnTo>
                    <a:pt x="0" y="7155463"/>
                  </a:lnTo>
                  <a:lnTo>
                    <a:pt x="0" y="7155463"/>
                  </a:lnTo>
                  <a:lnTo>
                    <a:pt x="0" y="715546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4825" y="3"/>
                  </a:lnTo>
                  <a:cubicBezTo>
                    <a:pt x="1031642" y="3"/>
                    <a:pt x="1038181" y="125651"/>
                    <a:pt x="1043002" y="349306"/>
                  </a:cubicBezTo>
                  <a:cubicBezTo>
                    <a:pt x="1047823" y="572961"/>
                    <a:pt x="1050531" y="876308"/>
                    <a:pt x="1050531" y="1192604"/>
                  </a:cubicBezTo>
                  <a:close/>
                </a:path>
              </a:pathLst>
            </a:custGeom>
            <a:solidFill>
              <a:srgbClr val="92D050">
                <a:alpha val="50000"/>
              </a:srgbClr>
            </a:solidFill>
            <a:ln>
              <a:solidFill>
                <a:srgbClr val="008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7" tIns="59538" rIns="59538" bIns="59539" numCol="1" spcCol="1270" anchor="ctr" anchorCtr="0">
              <a:noAutofit/>
            </a:bodyPr>
            <a:lstStyle/>
            <a:p>
              <a:pPr marL="114300" lvl="1" indent="-114300" defTabSz="57785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Укрепление межличностных отношений, формирование чувства «мы», умения взаимодействовать. Основной девиз жизнедеятельности коллектива в этот период «Включайся».</a:t>
              </a:r>
            </a:p>
            <a:p>
              <a:pPr marL="114300" lvl="1" indent="-114300" defTabSz="57785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Классный руководитель помогает осваивать управленческие навыки, распределять обязанности в совместной деятельности.</a:t>
              </a:r>
              <a:endParaRPr lang="ru-RU" sz="1600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57158" y="3786190"/>
              <a:ext cx="1131342" cy="1616203"/>
            </a:xfrm>
            <a:custGeom>
              <a:avLst/>
              <a:gdLst>
                <a:gd name="connsiteX0" fmla="*/ 0 w 1616202"/>
                <a:gd name="connsiteY0" fmla="*/ 0 h 1131341"/>
                <a:gd name="connsiteX1" fmla="*/ 1050532 w 1616202"/>
                <a:gd name="connsiteY1" fmla="*/ 0 h 1131341"/>
                <a:gd name="connsiteX2" fmla="*/ 1616202 w 1616202"/>
                <a:gd name="connsiteY2" fmla="*/ 565671 h 1131341"/>
                <a:gd name="connsiteX3" fmla="*/ 1050532 w 1616202"/>
                <a:gd name="connsiteY3" fmla="*/ 1131341 h 1131341"/>
                <a:gd name="connsiteX4" fmla="*/ 0 w 1616202"/>
                <a:gd name="connsiteY4" fmla="*/ 1131341 h 1131341"/>
                <a:gd name="connsiteX5" fmla="*/ 565671 w 1616202"/>
                <a:gd name="connsiteY5" fmla="*/ 565671 h 1131341"/>
                <a:gd name="connsiteX6" fmla="*/ 0 w 1616202"/>
                <a:gd name="connsiteY6" fmla="*/ 0 h 113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6202" h="1131341">
                  <a:moveTo>
                    <a:pt x="1616201" y="0"/>
                  </a:moveTo>
                  <a:lnTo>
                    <a:pt x="1616201" y="735372"/>
                  </a:lnTo>
                  <a:lnTo>
                    <a:pt x="808100" y="1131341"/>
                  </a:lnTo>
                  <a:lnTo>
                    <a:pt x="1" y="735372"/>
                  </a:lnTo>
                  <a:lnTo>
                    <a:pt x="1" y="0"/>
                  </a:lnTo>
                  <a:lnTo>
                    <a:pt x="808100" y="395970"/>
                  </a:lnTo>
                  <a:lnTo>
                    <a:pt x="1616201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CC0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256" tIns="573927" rIns="8255" bIns="57392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этап 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класс</a:t>
              </a:r>
              <a:endParaRPr lang="ru-RU" sz="1600" kern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488499" y="4021542"/>
              <a:ext cx="7155467" cy="1050532"/>
            </a:xfrm>
            <a:custGeom>
              <a:avLst/>
              <a:gdLst>
                <a:gd name="connsiteX0" fmla="*/ 175092 w 1050531"/>
                <a:gd name="connsiteY0" fmla="*/ 0 h 7155466"/>
                <a:gd name="connsiteX1" fmla="*/ 875439 w 1050531"/>
                <a:gd name="connsiteY1" fmla="*/ 0 h 7155466"/>
                <a:gd name="connsiteX2" fmla="*/ 999248 w 1050531"/>
                <a:gd name="connsiteY2" fmla="*/ 51283 h 7155466"/>
                <a:gd name="connsiteX3" fmla="*/ 1050531 w 1050531"/>
                <a:gd name="connsiteY3" fmla="*/ 175092 h 7155466"/>
                <a:gd name="connsiteX4" fmla="*/ 1050531 w 1050531"/>
                <a:gd name="connsiteY4" fmla="*/ 7155466 h 7155466"/>
                <a:gd name="connsiteX5" fmla="*/ 1050531 w 1050531"/>
                <a:gd name="connsiteY5" fmla="*/ 7155466 h 7155466"/>
                <a:gd name="connsiteX6" fmla="*/ 1050531 w 1050531"/>
                <a:gd name="connsiteY6" fmla="*/ 7155466 h 7155466"/>
                <a:gd name="connsiteX7" fmla="*/ 0 w 1050531"/>
                <a:gd name="connsiteY7" fmla="*/ 7155466 h 7155466"/>
                <a:gd name="connsiteX8" fmla="*/ 0 w 1050531"/>
                <a:gd name="connsiteY8" fmla="*/ 7155466 h 7155466"/>
                <a:gd name="connsiteX9" fmla="*/ 0 w 1050531"/>
                <a:gd name="connsiteY9" fmla="*/ 7155466 h 7155466"/>
                <a:gd name="connsiteX10" fmla="*/ 0 w 1050531"/>
                <a:gd name="connsiteY10" fmla="*/ 175092 h 7155466"/>
                <a:gd name="connsiteX11" fmla="*/ 51283 w 1050531"/>
                <a:gd name="connsiteY11" fmla="*/ 51283 h 7155466"/>
                <a:gd name="connsiteX12" fmla="*/ 175092 w 1050531"/>
                <a:gd name="connsiteY12" fmla="*/ 0 h 7155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50531" h="7155466">
                  <a:moveTo>
                    <a:pt x="1050531" y="1192604"/>
                  </a:moveTo>
                  <a:lnTo>
                    <a:pt x="1050531" y="5962862"/>
                  </a:lnTo>
                  <a:cubicBezTo>
                    <a:pt x="1050531" y="6279158"/>
                    <a:pt x="1047823" y="6582505"/>
                    <a:pt x="1043002" y="6806160"/>
                  </a:cubicBezTo>
                  <a:cubicBezTo>
                    <a:pt x="1038181" y="7029815"/>
                    <a:pt x="1031642" y="7155463"/>
                    <a:pt x="1024825" y="7155463"/>
                  </a:cubicBezTo>
                  <a:lnTo>
                    <a:pt x="0" y="7155463"/>
                  </a:lnTo>
                  <a:lnTo>
                    <a:pt x="0" y="7155463"/>
                  </a:lnTo>
                  <a:lnTo>
                    <a:pt x="0" y="715546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024825" y="3"/>
                  </a:lnTo>
                  <a:cubicBezTo>
                    <a:pt x="1031642" y="3"/>
                    <a:pt x="1038181" y="125651"/>
                    <a:pt x="1043002" y="349306"/>
                  </a:cubicBezTo>
                  <a:cubicBezTo>
                    <a:pt x="1047823" y="572961"/>
                    <a:pt x="1050531" y="876308"/>
                    <a:pt x="1050531" y="1192604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90000"/>
              </a:schemeClr>
            </a:solidFill>
            <a:ln>
              <a:solidFill>
                <a:srgbClr val="CC0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7" tIns="59538" rIns="59538" bIns="59539" numCol="1" spcCol="1270" anchor="ctr" anchorCtr="0">
              <a:noAutofit/>
            </a:bodyPr>
            <a:lstStyle/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Развитие самоуправленческих начал. Девиз: «Делай, как я, делай лучше меня».  Приобретение опыта лидерства, умения ставить себя в пример другим. </a:t>
              </a:r>
              <a:endParaRPr lang="ru-RU" sz="1600" kern="1200" dirty="0"/>
            </a:p>
            <a:p>
              <a:pPr marL="114300" lvl="1" indent="-114300" algn="l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Классный руководитель поддерживает инициативы, дает больше самостоятельности.</a:t>
              </a:r>
              <a:endParaRPr lang="ru-RU" sz="1600" kern="1200" dirty="0"/>
            </a:p>
          </p:txBody>
        </p:sp>
      </p:grpSp>
      <p:sp>
        <p:nvSpPr>
          <p:cNvPr id="10" name="Полилиния 9"/>
          <p:cNvSpPr/>
          <p:nvPr/>
        </p:nvSpPr>
        <p:spPr>
          <a:xfrm>
            <a:off x="1500166" y="5214950"/>
            <a:ext cx="7155467" cy="1071570"/>
          </a:xfrm>
          <a:custGeom>
            <a:avLst/>
            <a:gdLst>
              <a:gd name="connsiteX0" fmla="*/ 175092 w 1050531"/>
              <a:gd name="connsiteY0" fmla="*/ 0 h 7155466"/>
              <a:gd name="connsiteX1" fmla="*/ 875439 w 1050531"/>
              <a:gd name="connsiteY1" fmla="*/ 0 h 7155466"/>
              <a:gd name="connsiteX2" fmla="*/ 999248 w 1050531"/>
              <a:gd name="connsiteY2" fmla="*/ 51283 h 7155466"/>
              <a:gd name="connsiteX3" fmla="*/ 1050531 w 1050531"/>
              <a:gd name="connsiteY3" fmla="*/ 175092 h 7155466"/>
              <a:gd name="connsiteX4" fmla="*/ 1050531 w 1050531"/>
              <a:gd name="connsiteY4" fmla="*/ 7155466 h 7155466"/>
              <a:gd name="connsiteX5" fmla="*/ 1050531 w 1050531"/>
              <a:gd name="connsiteY5" fmla="*/ 7155466 h 7155466"/>
              <a:gd name="connsiteX6" fmla="*/ 1050531 w 1050531"/>
              <a:gd name="connsiteY6" fmla="*/ 7155466 h 7155466"/>
              <a:gd name="connsiteX7" fmla="*/ 0 w 1050531"/>
              <a:gd name="connsiteY7" fmla="*/ 7155466 h 7155466"/>
              <a:gd name="connsiteX8" fmla="*/ 0 w 1050531"/>
              <a:gd name="connsiteY8" fmla="*/ 7155466 h 7155466"/>
              <a:gd name="connsiteX9" fmla="*/ 0 w 1050531"/>
              <a:gd name="connsiteY9" fmla="*/ 7155466 h 7155466"/>
              <a:gd name="connsiteX10" fmla="*/ 0 w 1050531"/>
              <a:gd name="connsiteY10" fmla="*/ 175092 h 7155466"/>
              <a:gd name="connsiteX11" fmla="*/ 51283 w 1050531"/>
              <a:gd name="connsiteY11" fmla="*/ 51283 h 7155466"/>
              <a:gd name="connsiteX12" fmla="*/ 175092 w 1050531"/>
              <a:gd name="connsiteY12" fmla="*/ 0 h 7155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50531" h="7155466">
                <a:moveTo>
                  <a:pt x="1050531" y="1192604"/>
                </a:moveTo>
                <a:lnTo>
                  <a:pt x="1050531" y="5962862"/>
                </a:lnTo>
                <a:cubicBezTo>
                  <a:pt x="1050531" y="6279158"/>
                  <a:pt x="1047823" y="6582505"/>
                  <a:pt x="1043002" y="6806160"/>
                </a:cubicBezTo>
                <a:cubicBezTo>
                  <a:pt x="1038181" y="7029815"/>
                  <a:pt x="1031642" y="7155463"/>
                  <a:pt x="1024825" y="7155463"/>
                </a:cubicBezTo>
                <a:lnTo>
                  <a:pt x="0" y="7155463"/>
                </a:lnTo>
                <a:lnTo>
                  <a:pt x="0" y="7155463"/>
                </a:lnTo>
                <a:lnTo>
                  <a:pt x="0" y="715546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1024825" y="3"/>
                </a:lnTo>
                <a:cubicBezTo>
                  <a:pt x="1031642" y="3"/>
                  <a:pt x="1038181" y="125651"/>
                  <a:pt x="1043002" y="349306"/>
                </a:cubicBezTo>
                <a:cubicBezTo>
                  <a:pt x="1047823" y="572961"/>
                  <a:pt x="1050531" y="876308"/>
                  <a:pt x="1050531" y="1192604"/>
                </a:cubicBezTo>
                <a:close/>
              </a:path>
            </a:pathLst>
          </a:custGeom>
          <a:solidFill>
            <a:srgbClr val="CCCCFF">
              <a:alpha val="90000"/>
            </a:srgbClr>
          </a:solidFill>
          <a:ln>
            <a:solidFill>
              <a:srgbClr val="7030A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2457" tIns="59538" rIns="59538" bIns="59539" numCol="1" spcCol="1270" anchor="ctr" anchorCtr="0">
            <a:noAutofit/>
          </a:bodyPr>
          <a:lstStyle/>
          <a:p>
            <a:pPr marL="114300" lvl="1" indent="-114300" defTabSz="57785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Лучшее в жизни класса становится достоянием всего  школьного коллектива. Поиск новых идей, форм, способов обновления жизнедеятельности коллектива.  Девиз: «Твори!»</a:t>
            </a:r>
          </a:p>
          <a:p>
            <a:pPr marL="114300" lvl="1" indent="-114300" defTabSz="57785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Классный руководитель и обучающиеся – сотрудники.</a:t>
            </a:r>
            <a:endParaRPr lang="ru-RU" sz="1600" kern="1200" dirty="0"/>
          </a:p>
        </p:txBody>
      </p:sp>
      <p:sp>
        <p:nvSpPr>
          <p:cNvPr id="18" name="Полилиния 17"/>
          <p:cNvSpPr/>
          <p:nvPr/>
        </p:nvSpPr>
        <p:spPr>
          <a:xfrm>
            <a:off x="357158" y="5072074"/>
            <a:ext cx="1131342" cy="1616203"/>
          </a:xfrm>
          <a:custGeom>
            <a:avLst/>
            <a:gdLst>
              <a:gd name="connsiteX0" fmla="*/ 0 w 1616202"/>
              <a:gd name="connsiteY0" fmla="*/ 0 h 1131341"/>
              <a:gd name="connsiteX1" fmla="*/ 1050532 w 1616202"/>
              <a:gd name="connsiteY1" fmla="*/ 0 h 1131341"/>
              <a:gd name="connsiteX2" fmla="*/ 1616202 w 1616202"/>
              <a:gd name="connsiteY2" fmla="*/ 565671 h 1131341"/>
              <a:gd name="connsiteX3" fmla="*/ 1050532 w 1616202"/>
              <a:gd name="connsiteY3" fmla="*/ 1131341 h 1131341"/>
              <a:gd name="connsiteX4" fmla="*/ 0 w 1616202"/>
              <a:gd name="connsiteY4" fmla="*/ 1131341 h 1131341"/>
              <a:gd name="connsiteX5" fmla="*/ 565671 w 1616202"/>
              <a:gd name="connsiteY5" fmla="*/ 565671 h 1131341"/>
              <a:gd name="connsiteX6" fmla="*/ 0 w 1616202"/>
              <a:gd name="connsiteY6" fmla="*/ 0 h 1131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6202" h="1131341">
                <a:moveTo>
                  <a:pt x="1616201" y="0"/>
                </a:moveTo>
                <a:lnTo>
                  <a:pt x="1616201" y="735372"/>
                </a:lnTo>
                <a:lnTo>
                  <a:pt x="808100" y="1131341"/>
                </a:lnTo>
                <a:lnTo>
                  <a:pt x="1" y="735372"/>
                </a:lnTo>
                <a:lnTo>
                  <a:pt x="1" y="0"/>
                </a:lnTo>
                <a:lnTo>
                  <a:pt x="808100" y="395970"/>
                </a:lnTo>
                <a:lnTo>
                  <a:pt x="1616201" y="0"/>
                </a:lnTo>
                <a:close/>
              </a:path>
            </a:pathLst>
          </a:custGeom>
          <a:solidFill>
            <a:srgbClr val="CCCCFF"/>
          </a:solidFill>
          <a:ln>
            <a:solidFill>
              <a:srgbClr val="7030A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6" tIns="573927" rIns="8255" bIns="573925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этап </a:t>
            </a:r>
          </a:p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sz="1600" kern="12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7224" y="0"/>
            <a:ext cx="6286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активного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</a:p>
          <a:p>
            <a:pPr algn="ctr" eaLnBrk="0" hangingPunct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самоуправлении класса, школы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14282" y="642918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85720" y="642918"/>
            <a:ext cx="7643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 algn="ctr" eaLnBrk="0" hangingPunct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 самоуправления  для учащихся начальных классов рассчитана на 4 года и строится  в 4 этапа: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0" y="214313"/>
            <a:ext cx="7929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условий  для участия в социально-направленной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помощь пожилым людям, инвалидам, детям-сиротам и др.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14313" y="1071563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6" name="Rectangle 1"/>
          <p:cNvSpPr>
            <a:spLocks noChangeArrowheads="1"/>
          </p:cNvSpPr>
          <p:nvPr/>
        </p:nvSpPr>
        <p:spPr bwMode="auto">
          <a:xfrm>
            <a:off x="285750" y="2000250"/>
            <a:ext cx="82153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школьный конкурс фотографий «Село родное», посвященном 425-летию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с. Зеленец, по итогам которого была оформлена фотовыставка (2011 г.);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акция «Подарок ветерану», посвященная Дню Победы (2012 г.);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акция «Спеши делать добро!» по сбору средств для ремонта </a:t>
            </a:r>
          </a:p>
          <a:p>
            <a:pPr eaLnBrk="0" hangingPunct="0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сгоревших вольеров в КРБЭЦ (2012 г.);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акция «Письмо водителю», посвященная Всемирному Дню памяти</a:t>
            </a:r>
          </a:p>
          <a:p>
            <a:pPr eaLnBrk="0" hangingPunct="0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жертв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дорожно-транспортнх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происшествий (2012 г.);</a:t>
            </a:r>
          </a:p>
          <a:p>
            <a:pPr eaLnBrk="0" hangingPunct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районная социальная акция «Весенняя неделя добра» (2012 г.);</a:t>
            </a:r>
            <a:endParaRPr lang="ru-RU" dirty="0"/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214313" y="1357313"/>
            <a:ext cx="8072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Общественно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полезный социальный опыт обеспечивается через практическую деятельность обучающихся: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5715016"/>
            <a:ext cx="6786610" cy="87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проводимых акциях нет состязательности или прямого обучения, но есть опыт принесения пользы людям, обществу, государству.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24172"/>
            <a:ext cx="77867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участия в проектах, направленных  на благоустройство территории, улучшения качества окружающей среды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14282" y="928670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14282" y="916528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экспресс-газеты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«Берегите природу» (2010 г.);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«Спасем елочку» (2010 г.), в котором ребята затронули больной вопрос – вырубка елок к Новогодним праздникам и предложили другие варианты решения данной проблемы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елки;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акция «Чистый берег» (2011 г.);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республиканская экологическая акция «Мы за сохранение лесов России» (2011г.);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акция «Чистый Зеленец» (2011 г.);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акция «Спасём птиц» (2011 г.);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акция «Зеленый десант» посадка деревьев на территории Детского центра (2012г.)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«Птичья столовая» (2013 г.);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283368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«Волшебные краски Деда Мороза», цель -  раскрасить к Новому году окна ДЮЦ, выходящие на центральную улицу села (ежегодно)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282" y="1285860"/>
            <a:ext cx="82868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авыки работы на персональном компьютере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позволяют: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качественно готовиться к урокам, родительским собраниям, семинарам;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своевременно обновлять раздаточный дидактический материал, расширять использование наглядности,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оформлять  рабочую документацию,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электронном формате;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контрольно-измерительные материалы, презентации к урокам;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распространять свой педагогический опыт;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вести мониторинги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5643578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 в интернете: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http://nsportal.ru/user/128956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Личная страничка на портале «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Школу.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m-CH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http://www.proshkolu.ru</a:t>
            </a:r>
            <a:endParaRPr lang="rm-CH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14884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Широко используется компьютерная техника при презентации проектов, </a:t>
            </a:r>
          </a:p>
          <a:p>
            <a:pPr lvl="0" algn="ctr" eaLnBrk="0" hangingPunct="0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выполненных самими учащимися.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142852"/>
            <a:ext cx="77152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высокого качества организации образовательного процесса на основе эффективного использования современных образовательных технологий, в том числе информационных технологий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20" y="1142984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1093571"/>
            <a:ext cx="78581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488" y="5072074"/>
          <a:ext cx="4286280" cy="1433516"/>
        </p:xfrm>
        <a:graphic>
          <a:graphicData uri="http://schemas.openxmlformats.org/drawingml/2006/table">
            <a:tbl>
              <a:tblPr/>
              <a:tblGrid>
                <a:gridCol w="3304007"/>
                <a:gridCol w="982273"/>
              </a:tblGrid>
              <a:tr h="350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Муравейник -2012 Осенний тур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32 чел.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Муравейник -2012 Весенний тур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32 чел.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Муравейник -2013 Осенний тур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41 чел.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Муравейник -2013 Весенний тур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41 чел.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844" y="2928934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2011 год – Международная интернет-олимпиада «Эрудиты Планеты»,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участвовали онлайн  в течении 3 месяцев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18 туров (12 человек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2012 год – куратор Всероссийской дистанционной Олимпиады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«Домик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Семигномик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(30 человек)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2011 года –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тьютор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Всероссийской дистанционной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мультиолимпиады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марафона «Муравейник»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428868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Дистанционные формы обучения во внеурочной деятельности обучающихся:  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14282" y="1071546"/>
            <a:ext cx="77153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подготовке к урокам используются интернет-ресурсы,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коллекции ЭОР и ЦОР: 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учебные фильмы, </a:t>
            </a:r>
          </a:p>
          <a:p>
            <a:pPr lvl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нциклопедия «Кирилла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Мефодия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</a:t>
            </a:r>
          </a:p>
          <a:p>
            <a:pPr lvl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тренажеры по русскому языку и математике, </a:t>
            </a:r>
          </a:p>
          <a:p>
            <a:pPr lvl="0"/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презентации (из интернета, свои,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285728"/>
            <a:ext cx="77867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использование ИКТ в образовательном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процессе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5720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3" y="357188"/>
            <a:ext cx="7572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Позитивная динамика уровня обученности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2500313"/>
          <a:ext cx="7786687" cy="2570163"/>
        </p:xfrm>
        <a:graphic>
          <a:graphicData uri="http://schemas.openxmlformats.org/drawingml/2006/table">
            <a:tbl>
              <a:tblPr/>
              <a:tblGrid>
                <a:gridCol w="712787"/>
                <a:gridCol w="2736850"/>
                <a:gridCol w="1695450"/>
                <a:gridCol w="264160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 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обуч-ся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усвоения знаний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2009-2010 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Оценки не выставляются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2010-2011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2011-2012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2012-2013,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полугодие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5784" marR="657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  <p:sp>
        <p:nvSpPr>
          <p:cNvPr id="4131" name="Rectangle 1"/>
          <p:cNvSpPr>
            <a:spLocks noChangeArrowheads="1"/>
          </p:cNvSpPr>
          <p:nvPr/>
        </p:nvSpPr>
        <p:spPr bwMode="auto">
          <a:xfrm>
            <a:off x="357188" y="1428750"/>
            <a:ext cx="77152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Одним из важнейших показателей учебного процесса  является уровень усвоения знаний обучающимися.   </a:t>
            </a:r>
          </a:p>
          <a:p>
            <a:pPr eaLnBrk="0" hangingPunct="0"/>
            <a:r>
              <a:rPr lang="ru-RU" sz="1400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4132" name="Прямоугольник 4"/>
          <p:cNvSpPr>
            <a:spLocks noChangeArrowheads="1"/>
          </p:cNvSpPr>
          <p:nvPr/>
        </p:nvSpPr>
        <p:spPr bwMode="auto">
          <a:xfrm>
            <a:off x="1928813" y="5572125"/>
            <a:ext cx="62150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Из данных таблицы видно, что учащиеся имеют максимально высокий уровень усвоения знаний – 100 %. 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4313" y="1214438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14422"/>
          <a:ext cx="8715436" cy="491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9558"/>
                <a:gridCol w="57858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дифференцированного обучения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адресного построения педагогического процесса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Технология формирования информационной компетентности (ИКТ)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личности, обладающей информационными компетенциями, обеспечивающими социальную мобильность в условиях современного общества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Технология коллективных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способов обучения (КСО)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Активизация деятельности каждого, обучающегося повышение мотивации учения, формирование коммуникативных навыков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Технология развития критического мышления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аналитического и творческое мышления, способности определять своё личное отношение к информации 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Технология игрового обучения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творческой самореализации обучающихся, развития коммуникативных умений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Технология проблемного обучения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развития и саморазвития обучающихся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Здоровье сберегающие технологии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Укрепление и развитие здоровья школьников, формирование ценности здоровья и здорового образа жизни.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142852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Обоснованность использования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современных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образовательных технологий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14282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357298"/>
          <a:ext cx="7929619" cy="40335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815195"/>
                <a:gridCol w="4891166"/>
                <a:gridCol w="2223258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Тема выступления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Место выступления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Формирование УУД на уроках литературного чтения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ШМО нач. классов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Организация самостоятельной работы на уроках математики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ШМО </a:t>
                      </a:r>
                      <a:r>
                        <a:rPr lang="ru-RU" sz="1800" dirty="0" err="1">
                          <a:latin typeface="Times New Roman" pitchFamily="18" charset="0"/>
                          <a:cs typeface="Times New Roman" pitchFamily="18" charset="0"/>
                        </a:rPr>
                        <a:t>нач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. классов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Обобщение опыта работы по программе  «Наш класс»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ШМО </a:t>
                      </a:r>
                      <a:r>
                        <a:rPr lang="ru-RU" sz="1800" dirty="0" err="1">
                          <a:latin typeface="Times New Roman" pitchFamily="18" charset="0"/>
                          <a:cs typeface="Times New Roman" pitchFamily="18" charset="0"/>
                        </a:rPr>
                        <a:t>кл.руковод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Мастер-класс «Работа в парах сменного состава»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РМО </a:t>
                      </a:r>
                      <a:r>
                        <a:rPr lang="ru-RU" sz="1800" dirty="0" err="1">
                          <a:latin typeface="Times New Roman" pitchFamily="18" charset="0"/>
                          <a:cs typeface="Times New Roman" pitchFamily="18" charset="0"/>
                        </a:rPr>
                        <a:t>нач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. классов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Коллективные способы обучения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Районная конференция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Мастер-класс «Технология развития критического мышления»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РМО </a:t>
                      </a:r>
                      <a:r>
                        <a:rPr lang="ru-RU" sz="1800" dirty="0" err="1">
                          <a:latin typeface="Times New Roman" pitchFamily="18" charset="0"/>
                          <a:cs typeface="Times New Roman" pitchFamily="18" charset="0"/>
                        </a:rPr>
                        <a:t>нач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. классов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 «Как сделать классные часы интересными?»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ШМО </a:t>
                      </a:r>
                      <a:r>
                        <a:rPr lang="ru-RU" sz="1800" dirty="0" err="1">
                          <a:latin typeface="Times New Roman" pitchFamily="18" charset="0"/>
                          <a:cs typeface="Times New Roman" pitchFamily="18" charset="0"/>
                        </a:rPr>
                        <a:t>кл.руковод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1472" y="214290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Систематическая работа по распространению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собственного педагогического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4282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736"/>
          <a:ext cx="7858181" cy="3693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98075"/>
                <a:gridCol w="4988404"/>
                <a:gridCol w="2071702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Открытый урок</a:t>
                      </a: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Уровень</a:t>
                      </a:r>
                    </a:p>
                  </a:txBody>
                  <a:tcPr marL="68580" marR="68580" marT="0" marB="0">
                    <a:solidFill>
                      <a:srgbClr val="CC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Ролевая игра «Суд над микробами»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Орнамент. Традиционные мотивы коми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2010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Большая буква в словах. Обобщение правил.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Роспись тарелки по сказке Пушкина «Сказка о царе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Салтане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…»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Л.Н. Толстой «Лучше всех»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Математика. «Подготовка к контрольной работе»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Классный час «Человек – хозяин своей судьбы»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школьный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Имя Числительное. Использование ИКТ в образовательном процессе.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1472" y="214290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Систематическая работа по распространению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собственного педагогического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4282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357813"/>
            <a:ext cx="2071688" cy="1500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14282" y="1000108"/>
            <a:ext cx="8929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школьном уровне: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2010 г. – Учитель года 1 место;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2010 г. – конкурс конспектов уроков и методических разработок </a:t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«Педагогические россыпи» 2 место,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2011г.  – конкурс профессионального мастерства «Защита урока»;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2011г.  – конкурсный урок по литературному чтению «Л.Н. Толстой.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всех» в рамках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конкурса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 МО школы. </a:t>
            </a: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2012г. –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Самый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классный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классный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место;      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муниципальном уровне: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2011 год – конкурс воспитательных систем класса;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конкурс профессионального мастерства «Защита урока»;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2011 год – конкурсный урок с применением  ИКТ  в рамках муниципального конкурса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«Школа года»;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2013 год – конкурсный урок по русскому языку с применением ИКТ в рамках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муниципального конкурса «Информатизация в образовательном пространстве школы»</a:t>
            </a:r>
          </a:p>
          <a:p>
            <a:pPr lvl="0"/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республиканском уровне:</a:t>
            </a:r>
            <a:endParaRPr lang="ru-RU" sz="1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2011 – Фестиваль педагогических идей «Моя малая Родина» направление «Мой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лучший урок» -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Диплом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федеральном уровне:</a:t>
            </a:r>
            <a:endParaRPr lang="ru-RU" sz="16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2013 – Всероссийская дистанционная олимпиада руководителей и педагогических</a:t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работников «Профи </a:t>
            </a:r>
            <a:r>
              <a:rPr lang="en-US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XXI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290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профессиональных конкурсах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4282" y="857232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571500" y="285750"/>
            <a:ext cx="6786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Позитивная динамика «качества знаний»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последние три года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14313" y="1214438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24" name="Объект 1"/>
          <p:cNvGraphicFramePr>
            <a:graphicFrameLocks/>
          </p:cNvGraphicFramePr>
          <p:nvPr/>
        </p:nvGraphicFramePr>
        <p:xfrm>
          <a:off x="357188" y="1571625"/>
          <a:ext cx="8001000" cy="3214688"/>
        </p:xfrm>
        <a:graphic>
          <a:graphicData uri="http://schemas.openxmlformats.org/presentationml/2006/ole">
            <p:oleObj spid="_x0000_s5124" r:id="rId3" imgW="7998645" imgH="3212870" progId="Excel.Sheet.8">
              <p:embed/>
            </p:oleObj>
          </a:graphicData>
        </a:graphic>
      </p:graphicFrame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1928813" y="5429250"/>
            <a:ext cx="6215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Из данных диаграммы видно, что у обучающихся стабильно высокий уровень качества обученности – выше 50 %.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42875" y="142875"/>
            <a:ext cx="7643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обучающихся,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принимающих участие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предметных олимпиадах разных уровней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14313" y="1214438"/>
            <a:ext cx="7643812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643063"/>
          <a:ext cx="7858125" cy="3840480"/>
        </p:xfrm>
        <a:graphic>
          <a:graphicData uri="http://schemas.openxmlformats.org/drawingml/2006/table">
            <a:tbl>
              <a:tblPr/>
              <a:tblGrid>
                <a:gridCol w="3049588"/>
                <a:gridCol w="1450975"/>
                <a:gridCol w="785819"/>
                <a:gridCol w="2571743"/>
              </a:tblGrid>
              <a:tr h="23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Олимпиада, конкурс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2365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класс,  2009-2010 учебный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конкурс «Человек и природа»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6-37%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 к 65-летию Победы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365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класс,  2010-2011 учебный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Пушкинские чтения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2-12%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Номинанты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Всероссийская эвристическая олимпиада «Совенок»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4-25%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чел.- 3-я группа баллов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чел.- 4-я группа баллов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 к  Дню Победы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2-12%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Благодарность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«Русский медвежонок – языкознание для всех»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7-43%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среди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2-х классов школы</a:t>
                      </a:r>
                    </a:p>
                  </a:txBody>
                  <a:tcPr marL="60312" marR="60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86625" y="0"/>
            <a:ext cx="1857375" cy="6500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5429264"/>
            <a:ext cx="1857375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428604"/>
          <a:ext cx="8786812" cy="4998068"/>
        </p:xfrm>
        <a:graphic>
          <a:graphicData uri="http://schemas.openxmlformats.org/drawingml/2006/table">
            <a:tbl>
              <a:tblPr/>
              <a:tblGrid>
                <a:gridCol w="4259262"/>
                <a:gridCol w="1322388"/>
                <a:gridCol w="663575"/>
                <a:gridCol w="112757"/>
                <a:gridCol w="2428830"/>
              </a:tblGrid>
              <a:tr h="259066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3класс, 2011-2012  учебный 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Пушкинские чтения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2- 12%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к Дню Победы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русскому языку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178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литературному чтению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3 места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191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литературному чтению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1-6%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61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окружающему миру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Математический конкурс-игра «Кенгуру»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«Человек и природа»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5-31%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Пушкинские чтения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2-12%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259066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класс 2012-2013 учебный год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«Русский медвежонок – языкознание для всех»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8-50%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чел.– 3 м. среди 4-х кл.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Пушкинские чтения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1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чтецов «Наш север», 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посвященный С.А. Попову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2-12%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Дипломы участников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литературному чтению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3-18%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Олимпиада по литературному чтению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1-6%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Математический конкурс-игра «Кенгуру»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международ.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8-50%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конкурс «Человек и природа»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7-43%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</a:t>
                      </a:r>
                    </a:p>
                  </a:txBody>
                  <a:tcPr marL="45044" marR="450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66" name="Прямоугольник 4"/>
          <p:cNvSpPr>
            <a:spLocks noChangeArrowheads="1"/>
          </p:cNvSpPr>
          <p:nvPr/>
        </p:nvSpPr>
        <p:spPr bwMode="auto">
          <a:xfrm>
            <a:off x="2000232" y="5715016"/>
            <a:ext cx="67151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 данных таблицы видно, что количество олимпиад и количество обучающихся, принимающих участие в предметных олимпиадах с каждым годом увеличивается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Admin\Рабочий стол\гр\de14_003-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1383501" cy="1976430"/>
          </a:xfrm>
          <a:prstGeom prst="rect">
            <a:avLst/>
          </a:prstGeom>
          <a:noFill/>
        </p:spPr>
      </p:pic>
      <p:pic>
        <p:nvPicPr>
          <p:cNvPr id="23555" name="Picture 3" descr="C:\Documents and Settings\Admin\Рабочий стол\гр\de14_015-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57166"/>
            <a:ext cx="1401433" cy="1762116"/>
          </a:xfrm>
          <a:prstGeom prst="rect">
            <a:avLst/>
          </a:prstGeom>
          <a:noFill/>
        </p:spPr>
      </p:pic>
      <p:pic>
        <p:nvPicPr>
          <p:cNvPr id="23556" name="Picture 4" descr="C:\Documents and Settings\Admin\Рабочий стол\гр\007-6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642918"/>
            <a:ext cx="1143008" cy="1670352"/>
          </a:xfrm>
          <a:prstGeom prst="rect">
            <a:avLst/>
          </a:prstGeom>
          <a:noFill/>
        </p:spPr>
      </p:pic>
      <p:pic>
        <p:nvPicPr>
          <p:cNvPr id="23558" name="Picture 6" descr="C:\Documents and Settings\Admin\Рабочий стол\гр\de17_007-6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428868"/>
            <a:ext cx="1357322" cy="1884352"/>
          </a:xfrm>
          <a:prstGeom prst="rect">
            <a:avLst/>
          </a:prstGeom>
          <a:noFill/>
        </p:spPr>
      </p:pic>
      <p:pic>
        <p:nvPicPr>
          <p:cNvPr id="23559" name="Picture 7" descr="C:\Documents and Settings\Admin\Рабочий стол\гр\Грамоты ИРа 005-6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357166"/>
            <a:ext cx="1299279" cy="1889860"/>
          </a:xfrm>
          <a:prstGeom prst="rect">
            <a:avLst/>
          </a:prstGeom>
          <a:noFill/>
        </p:spPr>
      </p:pic>
      <p:pic>
        <p:nvPicPr>
          <p:cNvPr id="23560" name="Picture 8" descr="C:\Documents and Settings\Admin\Рабочий стол\гр\Изображение 012-64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4643446"/>
            <a:ext cx="1368060" cy="1976430"/>
          </a:xfrm>
          <a:prstGeom prst="rect">
            <a:avLst/>
          </a:prstGeom>
          <a:noFill/>
        </p:spPr>
      </p:pic>
      <p:pic>
        <p:nvPicPr>
          <p:cNvPr id="23561" name="Picture 9" descr="C:\Documents and Settings\Admin\Рабочий стол\гр\Изображение-64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572008"/>
            <a:ext cx="1368261" cy="1928826"/>
          </a:xfrm>
          <a:prstGeom prst="rect">
            <a:avLst/>
          </a:prstGeom>
          <a:noFill/>
        </p:spPr>
      </p:pic>
      <p:pic>
        <p:nvPicPr>
          <p:cNvPr id="23562" name="Picture 10" descr="C:\Documents and Settings\Admin\Рабочий стол\гр\Копия de17_003-64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44" y="3786190"/>
            <a:ext cx="1714512" cy="1170659"/>
          </a:xfrm>
          <a:prstGeom prst="rect">
            <a:avLst/>
          </a:prstGeom>
          <a:noFill/>
        </p:spPr>
      </p:pic>
      <p:pic>
        <p:nvPicPr>
          <p:cNvPr id="23563" name="Picture 11" descr="C:\Documents and Settings\Admin\Рабочий стол\гр\Копия Грамоты ИРа 024-64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2428868"/>
            <a:ext cx="1714512" cy="1210686"/>
          </a:xfrm>
          <a:prstGeom prst="rect">
            <a:avLst/>
          </a:prstGeom>
          <a:noFill/>
        </p:spPr>
      </p:pic>
      <p:pic>
        <p:nvPicPr>
          <p:cNvPr id="23564" name="Picture 12" descr="C:\Documents and Settings\Admin\Рабочий стол\гр\ap30#010-64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0628" y="285728"/>
            <a:ext cx="1428760" cy="1983528"/>
          </a:xfrm>
          <a:prstGeom prst="rect">
            <a:avLst/>
          </a:prstGeom>
          <a:noFill/>
        </p:spPr>
      </p:pic>
      <p:pic>
        <p:nvPicPr>
          <p:cNvPr id="23565" name="Picture 13" descr="C:\Documents and Settings\Admin\Рабочий стол\гр\de14_005-64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00430" y="4143380"/>
            <a:ext cx="1215993" cy="1764707"/>
          </a:xfrm>
          <a:prstGeom prst="rect">
            <a:avLst/>
          </a:prstGeom>
          <a:noFill/>
        </p:spPr>
      </p:pic>
      <p:pic>
        <p:nvPicPr>
          <p:cNvPr id="23566" name="Picture 14" descr="C:\Documents and Settings\Admin\Рабочий стол\гр\de17_001-64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28794" y="4286256"/>
            <a:ext cx="1475106" cy="2047868"/>
          </a:xfrm>
          <a:prstGeom prst="rect">
            <a:avLst/>
          </a:prstGeom>
          <a:noFill/>
        </p:spPr>
      </p:pic>
      <p:pic>
        <p:nvPicPr>
          <p:cNvPr id="23567" name="Picture 15" descr="C:\Documents and Settings\Admin\Рабочий стол\гр\de17_005-64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3438" y="2428868"/>
            <a:ext cx="1961540" cy="1415747"/>
          </a:xfrm>
          <a:prstGeom prst="rect">
            <a:avLst/>
          </a:prstGeom>
          <a:noFill/>
        </p:spPr>
      </p:pic>
      <p:pic>
        <p:nvPicPr>
          <p:cNvPr id="23568" name="Picture 16" descr="C:\Documents and Settings\Admin\Рабочий стол\гр\my24#002-64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5984" y="2500306"/>
            <a:ext cx="1785950" cy="1286442"/>
          </a:xfrm>
          <a:prstGeom prst="rect">
            <a:avLst/>
          </a:prstGeom>
          <a:noFill/>
        </p:spPr>
      </p:pic>
      <p:pic>
        <p:nvPicPr>
          <p:cNvPr id="23569" name="Picture 17" descr="C:\Documents and Settings\Admin\Рабочий стол\гр\oc12#001-640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86314" y="4500570"/>
            <a:ext cx="1214446" cy="18594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35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35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35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35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35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35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35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35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35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35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35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35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35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35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072313" y="0"/>
            <a:ext cx="1857375" cy="1571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572125"/>
            <a:ext cx="1857375" cy="1285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6" name="Прямоугольник 1"/>
          <p:cNvSpPr>
            <a:spLocks noChangeArrowheads="1"/>
          </p:cNvSpPr>
          <p:nvPr/>
        </p:nvSpPr>
        <p:spPr bwMode="auto">
          <a:xfrm>
            <a:off x="642938" y="285750"/>
            <a:ext cx="7572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и повышение качества творческих работ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предмету (проектов, исследований и др.).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71500" y="1214438"/>
            <a:ext cx="764381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1571625"/>
          <a:ext cx="8786812" cy="4948873"/>
        </p:xfrm>
        <a:graphic>
          <a:graphicData uri="http://schemas.openxmlformats.org/drawingml/2006/table">
            <a:tbl>
              <a:tblPr/>
              <a:tblGrid>
                <a:gridCol w="3575050"/>
                <a:gridCol w="1198562"/>
                <a:gridCol w="2747963"/>
                <a:gridCol w="595312"/>
                <a:gridCol w="669925"/>
              </a:tblGrid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 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1555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класс, 2009-2010 учебный год - 16 человек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Творческая работа «Коми загадки»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Опубликована в соц. сети работников образования 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 работа «Почему их так назвали»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Опубликована в соц. 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1555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класс, 2010-2011 учебный год – 16 человек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 работа «Птицы КРБЦ»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«Дом для пернатого друга» 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республик.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Диплом за лучший макет в конкурсе «Построй дом птице» 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экологических проектов «Спасем елочку» в рамках акции «Мы за сохранение лесов России»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муницип.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Творческая работа «Плакат по пожарной агитации»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Призеры – 2 чел.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Творческая работа «Плакат по пожарной агитации» </a:t>
                      </a:r>
                      <a:b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рамках акции «Мы за сохранение лесов России»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муницип.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Кондаков М. - 2 место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12%</a:t>
                      </a:r>
                    </a:p>
                  </a:txBody>
                  <a:tcPr marL="50242" marR="502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72313" y="0"/>
            <a:ext cx="2071687" cy="6429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50" y="571500"/>
          <a:ext cx="8501063" cy="4475799"/>
        </p:xfrm>
        <a:graphic>
          <a:graphicData uri="http://schemas.openxmlformats.org/drawingml/2006/table">
            <a:tbl>
              <a:tblPr/>
              <a:tblGrid>
                <a:gridCol w="3187700"/>
                <a:gridCol w="1427163"/>
                <a:gridCol w="2457450"/>
                <a:gridCol w="730250"/>
                <a:gridCol w="698500"/>
              </a:tblGrid>
              <a:tr h="303213">
                <a:tc gridSpan="5">
                  <a:txBody>
                    <a:bodyPr/>
                    <a:lstStyle/>
                    <a:p>
                      <a:pPr marL="1793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класс, 2011-2012  учебный год – 16 человек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творческих работ «Человек-Общество-Природа: это твоя республика»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 работа «Волки»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Опубликована в соц. сети 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 работа «Зачем животным нужен хвост»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Опубликована в соц. сети 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nsportal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0321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класс, 2012-2013 учебный год – 16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учебно-исследовательских работ «Мои первые шаги в экологии»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 – 2 человека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 – 1 человек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«Птичья столовая»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Зимняя подкормка птиц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творческий конкурс «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АРТ-талант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российский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 – 1</a:t>
                      </a:r>
                      <a:b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Лауреаты - 2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18%</a:t>
                      </a:r>
                    </a:p>
                  </a:txBody>
                  <a:tcPr marL="60043" marR="6004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C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072330" y="0"/>
            <a:ext cx="1857375" cy="2285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42852"/>
            <a:ext cx="2000264" cy="25574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28596" y="285728"/>
            <a:ext cx="15716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Зачем животным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нужен хвост?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7" name="Picture 1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1662266" cy="1697404"/>
          </a:xfrm>
          <a:prstGeom prst="rect">
            <a:avLst/>
          </a:prstGeom>
          <a:noFill/>
        </p:spPr>
      </p:pic>
      <p:pic>
        <p:nvPicPr>
          <p:cNvPr id="24579" name="Рисунок 9" descr="docu02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642918"/>
            <a:ext cx="113285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10" descr="docu0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642919"/>
            <a:ext cx="113315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214290"/>
            <a:ext cx="25266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CC0000"/>
                </a:solidFill>
              </a:rPr>
              <a:t>коми народные загадки</a:t>
            </a:r>
            <a:endParaRPr lang="ru-RU" sz="1600" dirty="0">
              <a:solidFill>
                <a:srgbClr val="CC0000"/>
              </a:solidFill>
            </a:endParaRPr>
          </a:p>
        </p:txBody>
      </p:sp>
      <p:pic>
        <p:nvPicPr>
          <p:cNvPr id="24581" name="Picture 5" descr="IMG_28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2571744"/>
            <a:ext cx="2143140" cy="165002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643174" y="214290"/>
            <a:ext cx="2643206" cy="2143140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214818"/>
            <a:ext cx="1739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Спасем елочку</a:t>
            </a: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Рисунок 1" descr="P10102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5072074"/>
            <a:ext cx="2256962" cy="15716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214290"/>
            <a:ext cx="2071702" cy="19468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929322" y="2143116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Дом для пернатого друга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2786058"/>
            <a:ext cx="2321824" cy="172168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429388" y="4429132"/>
            <a:ext cx="1818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Птичья столовая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2928934"/>
            <a:ext cx="2428892" cy="243149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00364" y="4786322"/>
            <a:ext cx="2640487" cy="178294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1114</TotalTime>
  <Words>2294</Words>
  <Application>Microsoft Office PowerPoint</Application>
  <PresentationFormat>Экран (4:3)</PresentationFormat>
  <Paragraphs>512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Пастель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ЕТН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 учителей начальных классов</dc:title>
  <dc:creator>ТАМАРА-ПК</dc:creator>
  <cp:lastModifiedBy>Admin</cp:lastModifiedBy>
  <cp:revision>93</cp:revision>
  <dcterms:created xsi:type="dcterms:W3CDTF">2010-01-17T16:57:14Z</dcterms:created>
  <dcterms:modified xsi:type="dcterms:W3CDTF">2013-04-15T20:52:23Z</dcterms:modified>
</cp:coreProperties>
</file>