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0A1B5D5-9B99-4C35-A422-299274C87663}" styleName="Средний стиль 1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Средний стиль 1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E269D01E-BC32-4049-B463-5C60D7B0CCD2}" styleName="Стиль из темы 2 - акцент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1" d="100"/>
          <a:sy n="41" d="100"/>
        </p:scale>
        <p:origin x="-127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8AE11FF3-0033-486B-809D-766B0AF29C92}" type="datetimeFigureOut">
              <a:rPr lang="ru-RU" smtClean="0"/>
              <a:pPr/>
              <a:t>28.02.2013</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114C65F8-0DE9-4813-B10E-FF4F8F9E0E9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AE11FF3-0033-486B-809D-766B0AF29C92}" type="datetimeFigureOut">
              <a:rPr lang="ru-RU" smtClean="0"/>
              <a:pPr/>
              <a:t>28.02.2013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14C65F8-0DE9-4813-B10E-FF4F8F9E0E9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AE11FF3-0033-486B-809D-766B0AF29C92}" type="datetimeFigureOut">
              <a:rPr lang="ru-RU" smtClean="0"/>
              <a:pPr/>
              <a:t>28.02.2013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14C65F8-0DE9-4813-B10E-FF4F8F9E0E9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8AE11FF3-0033-486B-809D-766B0AF29C92}" type="datetimeFigureOut">
              <a:rPr lang="ru-RU" smtClean="0"/>
              <a:pPr/>
              <a:t>28.02.2013</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114C65F8-0DE9-4813-B10E-FF4F8F9E0E9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8AE11FF3-0033-486B-809D-766B0AF29C92}" type="datetimeFigureOut">
              <a:rPr lang="ru-RU" smtClean="0"/>
              <a:pPr/>
              <a:t>28.02.2013</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114C65F8-0DE9-4813-B10E-FF4F8F9E0E9F}"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8AE11FF3-0033-486B-809D-766B0AF29C92}" type="datetimeFigureOut">
              <a:rPr lang="ru-RU" smtClean="0"/>
              <a:pPr/>
              <a:t>28.02.2013</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114C65F8-0DE9-4813-B10E-FF4F8F9E0E9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8AE11FF3-0033-486B-809D-766B0AF29C92}" type="datetimeFigureOut">
              <a:rPr lang="ru-RU" smtClean="0"/>
              <a:pPr/>
              <a:t>28.02.2013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114C65F8-0DE9-4813-B10E-FF4F8F9E0E9F}"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8AE11FF3-0033-486B-809D-766B0AF29C92}" type="datetimeFigureOut">
              <a:rPr lang="ru-RU" smtClean="0"/>
              <a:pPr/>
              <a:t>28.02.2013</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14C65F8-0DE9-4813-B10E-FF4F8F9E0E9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8AE11FF3-0033-486B-809D-766B0AF29C92}" type="datetimeFigureOut">
              <a:rPr lang="ru-RU" smtClean="0"/>
              <a:pPr/>
              <a:t>28.02.2013</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14C65F8-0DE9-4813-B10E-FF4F8F9E0E9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8AE11FF3-0033-486B-809D-766B0AF29C92}" type="datetimeFigureOut">
              <a:rPr lang="ru-RU" smtClean="0"/>
              <a:pPr/>
              <a:t>28.02.2013</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14C65F8-0DE9-4813-B10E-FF4F8F9E0E9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8AE11FF3-0033-486B-809D-766B0AF29C92}" type="datetimeFigureOut">
              <a:rPr lang="ru-RU" smtClean="0"/>
              <a:pPr/>
              <a:t>28.02.2013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114C65F8-0DE9-4813-B10E-FF4F8F9E0E9F}"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8AE11FF3-0033-486B-809D-766B0AF29C92}" type="datetimeFigureOut">
              <a:rPr lang="ru-RU" smtClean="0"/>
              <a:pPr/>
              <a:t>28.02.2013</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14C65F8-0DE9-4813-B10E-FF4F8F9E0E9F}"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dirty="0" smtClean="0">
                <a:cs typeface="Aharoni" pitchFamily="2" charset="-79"/>
              </a:rPr>
              <a:t>Что такое сюжетно-ролевая игра?</a:t>
            </a:r>
            <a:r>
              <a:rPr lang="ru-RU" dirty="0" smtClean="0">
                <a:solidFill>
                  <a:schemeClr val="tx1"/>
                </a:solidFill>
                <a:cs typeface="Aharoni" pitchFamily="2" charset="-79"/>
              </a:rPr>
              <a:t/>
            </a:r>
            <a:br>
              <a:rPr lang="ru-RU" dirty="0" smtClean="0">
                <a:solidFill>
                  <a:schemeClr val="tx1"/>
                </a:solidFill>
                <a:cs typeface="Aharoni" pitchFamily="2" charset="-79"/>
              </a:rPr>
            </a:br>
            <a:endParaRPr lang="ru-RU" dirty="0"/>
          </a:p>
        </p:txBody>
      </p:sp>
      <p:sp>
        <p:nvSpPr>
          <p:cNvPr id="3" name="Подзаголовок 2"/>
          <p:cNvSpPr>
            <a:spLocks noGrp="1"/>
          </p:cNvSpPr>
          <p:nvPr>
            <p:ph type="subTitle" idx="1"/>
          </p:nvPr>
        </p:nvSpPr>
        <p:spPr/>
        <p:txBody>
          <a:bodyPr>
            <a:normAutofit fontScale="25000" lnSpcReduction="20000"/>
          </a:bodyPr>
          <a:lstStyle/>
          <a:p>
            <a:r>
              <a:rPr lang="ru-RU" sz="14800" dirty="0" smtClean="0">
                <a:latin typeface="Times New Roman" pitchFamily="18" charset="0"/>
                <a:cs typeface="Times New Roman" pitchFamily="18" charset="0"/>
              </a:rPr>
              <a:t>К.Д. Ушинский: «...в игре же дитя - зреющий человек, пробует свои силы и самостоятельно распоряжается своими же созданиями».</a:t>
            </a:r>
          </a:p>
          <a:p>
            <a:endParaRPr lang="ru-RU" b="1" dirty="0">
              <a:solidFill>
                <a:schemeClr val="tx1"/>
              </a:solidFill>
              <a:cs typeface="Aharoni" pitchFamily="2" charset="-79"/>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0"/>
            <a:ext cx="7920880" cy="3539430"/>
          </a:xfrm>
          <a:prstGeom prst="rect">
            <a:avLst/>
          </a:prstGeom>
        </p:spPr>
        <p:txBody>
          <a:bodyPr wrap="square">
            <a:spAutoFit/>
          </a:bodyPr>
          <a:lstStyle/>
          <a:p>
            <a:r>
              <a:rPr lang="ru-RU" sz="2800" b="1" dirty="0" smtClean="0">
                <a:latin typeface="Times New Roman" pitchFamily="18" charset="0"/>
                <a:cs typeface="Times New Roman" pitchFamily="18" charset="0"/>
              </a:rPr>
              <a:t> </a:t>
            </a:r>
            <a:r>
              <a:rPr lang="ru-RU" sz="2800" b="1" dirty="0">
                <a:latin typeface="Times New Roman" pitchFamily="18" charset="0"/>
                <a:cs typeface="Times New Roman" pitchFamily="18" charset="0"/>
              </a:rPr>
              <a:t>Игры на производственные и общественные темы</a:t>
            </a:r>
            <a:r>
              <a:rPr lang="ru-RU" sz="2800" dirty="0">
                <a:latin typeface="Times New Roman" pitchFamily="18" charset="0"/>
                <a:cs typeface="Times New Roman" pitchFamily="18" charset="0"/>
              </a:rPr>
              <a:t>, в которых отражается труд людей. Для этих игр темы берутся из окружающей жизни (школа, магазин, библиотека, почта, парикмахерская, больница, транспорт (автобус, поезд, самолет, корабль), милиция, пожарные, цирк, театр, зверинец, завод, фабрика, шахта, строительство, колхоз, армия).</a:t>
            </a:r>
          </a:p>
        </p:txBody>
      </p:sp>
      <p:pic>
        <p:nvPicPr>
          <p:cNvPr id="24578" name="Picture 2" descr="D:\фото для игры\Фото0280.jpg"/>
          <p:cNvPicPr>
            <a:picLocks noChangeAspect="1" noChangeArrowheads="1"/>
          </p:cNvPicPr>
          <p:nvPr/>
        </p:nvPicPr>
        <p:blipFill>
          <a:blip r:embed="rId2" cstate="print"/>
          <a:srcRect/>
          <a:stretch>
            <a:fillRect/>
          </a:stretch>
        </p:blipFill>
        <p:spPr bwMode="auto">
          <a:xfrm>
            <a:off x="5990628" y="3898073"/>
            <a:ext cx="2405455" cy="273257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24579" name="Picture 3" descr="D:\фото для игры\Фото0282.jpg"/>
          <p:cNvPicPr>
            <a:picLocks noChangeAspect="1" noChangeArrowheads="1"/>
          </p:cNvPicPr>
          <p:nvPr/>
        </p:nvPicPr>
        <p:blipFill>
          <a:blip r:embed="rId3" cstate="print"/>
          <a:srcRect/>
          <a:stretch>
            <a:fillRect/>
          </a:stretch>
        </p:blipFill>
        <p:spPr bwMode="auto">
          <a:xfrm>
            <a:off x="755576" y="3867995"/>
            <a:ext cx="2440570" cy="270956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404664"/>
            <a:ext cx="7560840" cy="1200329"/>
          </a:xfrm>
          <a:prstGeom prst="rect">
            <a:avLst/>
          </a:prstGeom>
        </p:spPr>
        <p:txBody>
          <a:bodyPr wrap="square">
            <a:spAutoFit/>
          </a:bodyPr>
          <a:lstStyle/>
          <a:p>
            <a:r>
              <a:rPr lang="ru-RU" sz="2400" b="1" dirty="0">
                <a:solidFill>
                  <a:schemeClr val="tx1">
                    <a:lumMod val="95000"/>
                    <a:lumOff val="5000"/>
                  </a:schemeClr>
                </a:solidFill>
                <a:latin typeface="Times New Roman" pitchFamily="18" charset="0"/>
                <a:cs typeface="Times New Roman" pitchFamily="18" charset="0"/>
              </a:rPr>
              <a:t>3. Игры на героико-патриотические темы</a:t>
            </a:r>
            <a:r>
              <a:rPr lang="ru-RU" sz="2400" b="1" dirty="0">
                <a:latin typeface="Times New Roman" pitchFamily="18" charset="0"/>
                <a:cs typeface="Times New Roman" pitchFamily="18" charset="0"/>
              </a:rPr>
              <a:t>, </a:t>
            </a:r>
            <a:r>
              <a:rPr lang="ru-RU" sz="2400" dirty="0">
                <a:latin typeface="Times New Roman" pitchFamily="18" charset="0"/>
                <a:cs typeface="Times New Roman" pitchFamily="18" charset="0"/>
              </a:rPr>
              <a:t>отражающие героические подвиги нашего народа (герои войны, космические полеты и т. д.).</a:t>
            </a:r>
          </a:p>
        </p:txBody>
      </p:sp>
      <p:sp>
        <p:nvSpPr>
          <p:cNvPr id="3" name="Прямоугольник 2"/>
          <p:cNvSpPr/>
          <p:nvPr/>
        </p:nvSpPr>
        <p:spPr>
          <a:xfrm>
            <a:off x="755576" y="1700808"/>
            <a:ext cx="7848872" cy="2677656"/>
          </a:xfrm>
          <a:prstGeom prst="rect">
            <a:avLst/>
          </a:prstGeom>
        </p:spPr>
        <p:txBody>
          <a:bodyPr wrap="square">
            <a:spAutoFit/>
          </a:bodyPr>
          <a:lstStyle/>
          <a:p>
            <a:r>
              <a:rPr lang="ru-RU" sz="2400" b="1" dirty="0">
                <a:latin typeface="Times New Roman" pitchFamily="18" charset="0"/>
                <a:cs typeface="Times New Roman" pitchFamily="18" charset="0"/>
              </a:rPr>
              <a:t>4. Игры на темы литературных произведений, кино, теле- и радиопередач</a:t>
            </a:r>
            <a:r>
              <a:rPr lang="ru-RU" sz="2400" dirty="0">
                <a:latin typeface="Times New Roman" pitchFamily="18" charset="0"/>
                <a:cs typeface="Times New Roman" pitchFamily="18" charset="0"/>
              </a:rPr>
              <a:t>: в «моряков» и «летчиков», в Зайца и Волка, крокодила Гену и </a:t>
            </a:r>
            <a:r>
              <a:rPr lang="ru-RU" sz="2400" dirty="0" err="1">
                <a:latin typeface="Times New Roman" pitchFamily="18" charset="0"/>
                <a:cs typeface="Times New Roman" pitchFamily="18" charset="0"/>
              </a:rPr>
              <a:t>Чебурашку</a:t>
            </a:r>
            <a:r>
              <a:rPr lang="ru-RU" sz="2400" dirty="0">
                <a:latin typeface="Times New Roman" pitchFamily="18" charset="0"/>
                <a:cs typeface="Times New Roman" pitchFamily="18" charset="0"/>
              </a:rPr>
              <a:t> (по содержанию мультфильмов), в четырех «танкистов» и собаку (по содержанию кинофильма) и др. В этих играх ребята отражают целые эпизоды из литературных произведений, подражая действиям героев, усваивая их поведение</a:t>
            </a:r>
            <a:r>
              <a:rPr lang="ru-RU" sz="2400" dirty="0"/>
              <a:t>.</a:t>
            </a:r>
          </a:p>
        </p:txBody>
      </p:sp>
      <p:sp>
        <p:nvSpPr>
          <p:cNvPr id="4" name="Прямоугольник 3"/>
          <p:cNvSpPr/>
          <p:nvPr/>
        </p:nvSpPr>
        <p:spPr>
          <a:xfrm>
            <a:off x="827584" y="4813994"/>
            <a:ext cx="7488832" cy="1200329"/>
          </a:xfrm>
          <a:prstGeom prst="rect">
            <a:avLst/>
          </a:prstGeom>
        </p:spPr>
        <p:txBody>
          <a:bodyPr wrap="square">
            <a:spAutoFit/>
          </a:bodyPr>
          <a:lstStyle/>
          <a:p>
            <a:r>
              <a:rPr lang="ru-RU" sz="2400" b="1" dirty="0" smtClean="0">
                <a:latin typeface="Times New Roman" pitchFamily="18" charset="0"/>
                <a:cs typeface="Times New Roman" pitchFamily="18" charset="0"/>
              </a:rPr>
              <a:t>5.  «Режиссерские» игры</a:t>
            </a:r>
            <a:r>
              <a:rPr lang="ru-RU" sz="2400" dirty="0" smtClean="0">
                <a:latin typeface="Times New Roman" pitchFamily="18" charset="0"/>
                <a:cs typeface="Times New Roman" pitchFamily="18" charset="0"/>
              </a:rPr>
              <a:t>, в которых ребенок заставляет говорить, выполнять разнообразные действия кукол.</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620688"/>
            <a:ext cx="7992887" cy="584775"/>
          </a:xfrm>
          <a:prstGeom prst="rect">
            <a:avLst/>
          </a:prstGeom>
        </p:spPr>
        <p:txBody>
          <a:bodyPr wrap="square">
            <a:spAutoFit/>
          </a:bodyPr>
          <a:lstStyle/>
          <a:p>
            <a:r>
              <a:rPr lang="ru-RU" sz="3200" b="1" dirty="0">
                <a:latin typeface="Times New Roman" pitchFamily="18" charset="0"/>
                <a:cs typeface="Times New Roman" pitchFamily="18" charset="0"/>
              </a:rPr>
              <a:t>Уровни развития сюжетно-ролевой игры</a:t>
            </a:r>
          </a:p>
        </p:txBody>
      </p:sp>
      <p:sp>
        <p:nvSpPr>
          <p:cNvPr id="3" name="Прямоугольник 2"/>
          <p:cNvSpPr/>
          <p:nvPr/>
        </p:nvSpPr>
        <p:spPr>
          <a:xfrm>
            <a:off x="395536" y="1484785"/>
            <a:ext cx="7920880" cy="461665"/>
          </a:xfrm>
          <a:prstGeom prst="rect">
            <a:avLst/>
          </a:prstGeom>
        </p:spPr>
        <p:txBody>
          <a:bodyPr wrap="square">
            <a:spAutoFit/>
          </a:bodyPr>
          <a:lstStyle/>
          <a:p>
            <a:r>
              <a:rPr lang="ru-RU" sz="2400" b="1" dirty="0">
                <a:latin typeface="Times New Roman" pitchFamily="18" charset="0"/>
                <a:cs typeface="Times New Roman" pitchFamily="18" charset="0"/>
              </a:rPr>
              <a:t>Первый </a:t>
            </a:r>
            <a:r>
              <a:rPr lang="ru-RU" sz="2400" b="1" dirty="0" smtClean="0">
                <a:latin typeface="Times New Roman" pitchFamily="18" charset="0"/>
                <a:cs typeface="Times New Roman" pitchFamily="18" charset="0"/>
              </a:rPr>
              <a:t>этап-</a:t>
            </a:r>
            <a:endParaRPr lang="ru-RU" sz="2400" dirty="0">
              <a:latin typeface="Times New Roman" pitchFamily="18" charset="0"/>
              <a:cs typeface="Times New Roman" pitchFamily="18" charset="0"/>
            </a:endParaRPr>
          </a:p>
        </p:txBody>
      </p:sp>
      <p:sp>
        <p:nvSpPr>
          <p:cNvPr id="4" name="Прямоугольник 3"/>
          <p:cNvSpPr/>
          <p:nvPr/>
        </p:nvSpPr>
        <p:spPr>
          <a:xfrm>
            <a:off x="2555776" y="1412776"/>
            <a:ext cx="6120680" cy="830997"/>
          </a:xfrm>
          <a:prstGeom prst="rect">
            <a:avLst/>
          </a:prstGeom>
        </p:spPr>
        <p:txBody>
          <a:bodyPr wrap="square">
            <a:spAutoFit/>
          </a:bodyPr>
          <a:lstStyle/>
          <a:p>
            <a:r>
              <a:rPr lang="ru-RU" sz="2400" dirty="0" smtClean="0">
                <a:latin typeface="Times New Roman" pitchFamily="18" charset="0"/>
                <a:cs typeface="Times New Roman" pitchFamily="18" charset="0"/>
              </a:rPr>
              <a:t>Действия с определенными предметами, направленные на соучастника игры</a:t>
            </a:r>
            <a:endParaRPr lang="ru-RU" sz="2400" dirty="0">
              <a:latin typeface="Times New Roman" pitchFamily="18" charset="0"/>
              <a:cs typeface="Times New Roman" pitchFamily="18" charset="0"/>
            </a:endParaRPr>
          </a:p>
        </p:txBody>
      </p:sp>
      <p:sp>
        <p:nvSpPr>
          <p:cNvPr id="5" name="Прямоугольник 4"/>
          <p:cNvSpPr/>
          <p:nvPr/>
        </p:nvSpPr>
        <p:spPr>
          <a:xfrm>
            <a:off x="2339752" y="2348881"/>
            <a:ext cx="6120680" cy="1200329"/>
          </a:xfrm>
          <a:prstGeom prst="rect">
            <a:avLst/>
          </a:prstGeom>
        </p:spPr>
        <p:txBody>
          <a:bodyPr wrap="square">
            <a:spAutoFit/>
          </a:bodyPr>
          <a:lstStyle/>
          <a:p>
            <a:r>
              <a:rPr lang="ru-RU" sz="2400" dirty="0" smtClean="0">
                <a:latin typeface="Times New Roman" pitchFamily="18" charset="0"/>
                <a:cs typeface="Times New Roman" pitchFamily="18" charset="0"/>
              </a:rPr>
              <a:t>В действиях с предметами на первый план выдвигается соответствие игрового действия реальному</a:t>
            </a:r>
            <a:endParaRPr lang="ru-RU" sz="2400" dirty="0">
              <a:latin typeface="Times New Roman" pitchFamily="18" charset="0"/>
              <a:cs typeface="Times New Roman" pitchFamily="18" charset="0"/>
            </a:endParaRPr>
          </a:p>
        </p:txBody>
      </p:sp>
      <p:sp>
        <p:nvSpPr>
          <p:cNvPr id="6" name="Прямоугольник 5"/>
          <p:cNvSpPr/>
          <p:nvPr/>
        </p:nvSpPr>
        <p:spPr>
          <a:xfrm>
            <a:off x="323528" y="2636913"/>
            <a:ext cx="2088232" cy="461666"/>
          </a:xfrm>
          <a:prstGeom prst="rect">
            <a:avLst/>
          </a:prstGeom>
        </p:spPr>
        <p:txBody>
          <a:bodyPr wrap="square">
            <a:spAutoFit/>
          </a:bodyPr>
          <a:lstStyle/>
          <a:p>
            <a:r>
              <a:rPr lang="ru-RU" sz="2400" b="1" dirty="0">
                <a:latin typeface="Times New Roman" pitchFamily="18" charset="0"/>
                <a:cs typeface="Times New Roman" pitchFamily="18" charset="0"/>
              </a:rPr>
              <a:t>Второй </a:t>
            </a:r>
            <a:r>
              <a:rPr lang="ru-RU" sz="2400" b="1" dirty="0" smtClean="0">
                <a:latin typeface="Times New Roman" pitchFamily="18" charset="0"/>
                <a:cs typeface="Times New Roman" pitchFamily="18" charset="0"/>
              </a:rPr>
              <a:t>этап- </a:t>
            </a:r>
            <a:endParaRPr lang="ru-RU" sz="2400" b="1" dirty="0">
              <a:latin typeface="Times New Roman" pitchFamily="18" charset="0"/>
              <a:cs typeface="Times New Roman" pitchFamily="18" charset="0"/>
            </a:endParaRPr>
          </a:p>
        </p:txBody>
      </p:sp>
      <p:sp>
        <p:nvSpPr>
          <p:cNvPr id="7" name="Прямоугольник 6"/>
          <p:cNvSpPr/>
          <p:nvPr/>
        </p:nvSpPr>
        <p:spPr>
          <a:xfrm rot="10800000" flipV="1">
            <a:off x="395536" y="3733433"/>
            <a:ext cx="2160240" cy="461665"/>
          </a:xfrm>
          <a:prstGeom prst="rect">
            <a:avLst/>
          </a:prstGeom>
        </p:spPr>
        <p:txBody>
          <a:bodyPr wrap="square">
            <a:spAutoFit/>
          </a:bodyPr>
          <a:lstStyle/>
          <a:p>
            <a:r>
              <a:rPr lang="ru-RU" sz="2400" b="1" dirty="0" smtClean="0">
                <a:latin typeface="Times New Roman" pitchFamily="18" charset="0"/>
                <a:cs typeface="Times New Roman" pitchFamily="18" charset="0"/>
              </a:rPr>
              <a:t>Третий этап</a:t>
            </a:r>
            <a:r>
              <a:rPr lang="ru-RU" sz="2400" b="1" dirty="0">
                <a:latin typeface="Times New Roman" pitchFamily="18" charset="0"/>
                <a:cs typeface="Times New Roman" pitchFamily="18" charset="0"/>
              </a:rPr>
              <a:t>-</a:t>
            </a:r>
            <a:r>
              <a:rPr lang="ru-RU" sz="2400" b="1" dirty="0" smtClean="0">
                <a:latin typeface="Times New Roman" pitchFamily="18" charset="0"/>
                <a:cs typeface="Times New Roman" pitchFamily="18" charset="0"/>
              </a:rPr>
              <a:t> </a:t>
            </a:r>
            <a:endParaRPr lang="ru-RU" sz="2400" b="1" dirty="0">
              <a:latin typeface="Times New Roman" pitchFamily="18" charset="0"/>
              <a:cs typeface="Times New Roman" pitchFamily="18" charset="0"/>
            </a:endParaRPr>
          </a:p>
        </p:txBody>
      </p:sp>
      <p:sp>
        <p:nvSpPr>
          <p:cNvPr id="8" name="Прямоугольник 7"/>
          <p:cNvSpPr/>
          <p:nvPr/>
        </p:nvSpPr>
        <p:spPr>
          <a:xfrm rot="10800000" flipV="1">
            <a:off x="2339752" y="3551987"/>
            <a:ext cx="6804248" cy="1569660"/>
          </a:xfrm>
          <a:prstGeom prst="rect">
            <a:avLst/>
          </a:prstGeom>
        </p:spPr>
        <p:txBody>
          <a:bodyPr wrap="square">
            <a:spAutoFit/>
          </a:bodyPr>
          <a:lstStyle/>
          <a:p>
            <a:r>
              <a:rPr lang="ru-RU" sz="2400" dirty="0" smtClean="0">
                <a:latin typeface="Times New Roman" pitchFamily="18" charset="0"/>
                <a:cs typeface="Times New Roman" pitchFamily="18" charset="0"/>
              </a:rPr>
              <a:t>Выполнение роли и вытекающих из нее действий, среди которых начинают выделяться действия, передающие характер отношений к другим участникам игры</a:t>
            </a:r>
            <a:endParaRPr lang="ru-RU" sz="2400" dirty="0">
              <a:latin typeface="Times New Roman" pitchFamily="18" charset="0"/>
              <a:cs typeface="Times New Roman" pitchFamily="18" charset="0"/>
            </a:endParaRPr>
          </a:p>
        </p:txBody>
      </p:sp>
      <p:sp>
        <p:nvSpPr>
          <p:cNvPr id="9" name="Прямоугольник 8"/>
          <p:cNvSpPr/>
          <p:nvPr/>
        </p:nvSpPr>
        <p:spPr>
          <a:xfrm rot="10800000" flipV="1">
            <a:off x="539552" y="4993143"/>
            <a:ext cx="1800200" cy="830997"/>
          </a:xfrm>
          <a:prstGeom prst="rect">
            <a:avLst/>
          </a:prstGeom>
        </p:spPr>
        <p:txBody>
          <a:bodyPr wrap="square">
            <a:spAutoFit/>
          </a:bodyPr>
          <a:lstStyle/>
          <a:p>
            <a:r>
              <a:rPr lang="ru-RU" sz="2400" b="1" dirty="0">
                <a:latin typeface="Times New Roman" pitchFamily="18" charset="0"/>
                <a:cs typeface="Times New Roman" pitchFamily="18" charset="0"/>
              </a:rPr>
              <a:t>Четвертый </a:t>
            </a:r>
            <a:r>
              <a:rPr lang="ru-RU" sz="2400" b="1" dirty="0" smtClean="0">
                <a:latin typeface="Times New Roman" pitchFamily="18" charset="0"/>
                <a:cs typeface="Times New Roman" pitchFamily="18" charset="0"/>
              </a:rPr>
              <a:t>этап-</a:t>
            </a:r>
            <a:endParaRPr lang="ru-RU" sz="2400" b="1" dirty="0">
              <a:latin typeface="Times New Roman" pitchFamily="18" charset="0"/>
              <a:cs typeface="Times New Roman" pitchFamily="18" charset="0"/>
            </a:endParaRPr>
          </a:p>
        </p:txBody>
      </p:sp>
      <p:sp>
        <p:nvSpPr>
          <p:cNvPr id="10" name="Прямоугольник 9"/>
          <p:cNvSpPr/>
          <p:nvPr/>
        </p:nvSpPr>
        <p:spPr>
          <a:xfrm rot="10800000" flipV="1">
            <a:off x="2286000" y="5090700"/>
            <a:ext cx="5526360" cy="1200329"/>
          </a:xfrm>
          <a:prstGeom prst="rect">
            <a:avLst/>
          </a:prstGeom>
        </p:spPr>
        <p:txBody>
          <a:bodyPr wrap="square">
            <a:spAutoFit/>
          </a:bodyPr>
          <a:lstStyle/>
          <a:p>
            <a:r>
              <a:rPr lang="ru-RU" sz="2400" dirty="0">
                <a:latin typeface="Times New Roman" pitchFamily="18" charset="0"/>
                <a:cs typeface="Times New Roman" pitchFamily="18" charset="0"/>
              </a:rPr>
              <a:t>Основное содержание игры — отражение отношений и взаимодействий взрослых друг с другом.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332657"/>
            <a:ext cx="7992888" cy="707886"/>
          </a:xfrm>
          <a:prstGeom prst="rect">
            <a:avLst/>
          </a:prstGeom>
        </p:spPr>
        <p:txBody>
          <a:bodyPr wrap="square">
            <a:spAutoFit/>
          </a:bodyPr>
          <a:lstStyle/>
          <a:p>
            <a:r>
              <a:rPr lang="ru-RU" sz="2000" b="1" dirty="0">
                <a:latin typeface="Times New Roman" pitchFamily="18" charset="0"/>
                <a:cs typeface="Times New Roman" pitchFamily="18" charset="0"/>
              </a:rPr>
              <a:t>Р</a:t>
            </a:r>
            <a:r>
              <a:rPr lang="ru-RU" sz="2000" b="1" dirty="0" smtClean="0">
                <a:latin typeface="Times New Roman" pitchFamily="18" charset="0"/>
                <a:cs typeface="Times New Roman" pitchFamily="18" charset="0"/>
              </a:rPr>
              <a:t>азвитие сюжетной игры на разных возрастных этапах (Н. Я. </a:t>
            </a:r>
            <a:r>
              <a:rPr lang="ru-RU" sz="2000" b="1" dirty="0" err="1" smtClean="0">
                <a:latin typeface="Times New Roman" pitchFamily="18" charset="0"/>
                <a:cs typeface="Times New Roman" pitchFamily="18" charset="0"/>
              </a:rPr>
              <a:t>Михайленко</a:t>
            </a:r>
            <a:r>
              <a:rPr lang="ru-RU" sz="2000" b="1" dirty="0" smtClean="0">
                <a:latin typeface="Times New Roman" pitchFamily="18" charset="0"/>
                <a:cs typeface="Times New Roman" pitchFamily="18" charset="0"/>
              </a:rPr>
              <a:t>) </a:t>
            </a:r>
            <a:endParaRPr lang="ru-RU" sz="2000" b="1" dirty="0">
              <a:latin typeface="Times New Roman" pitchFamily="18" charset="0"/>
              <a:cs typeface="Times New Roman" pitchFamily="18" charset="0"/>
            </a:endParaRPr>
          </a:p>
        </p:txBody>
      </p:sp>
      <p:graphicFrame>
        <p:nvGraphicFramePr>
          <p:cNvPr id="3" name="Таблица 2"/>
          <p:cNvGraphicFramePr>
            <a:graphicFrameLocks noGrp="1"/>
          </p:cNvGraphicFramePr>
          <p:nvPr/>
        </p:nvGraphicFramePr>
        <p:xfrm>
          <a:off x="323529" y="1052736"/>
          <a:ext cx="8424936" cy="4998720"/>
        </p:xfrm>
        <a:graphic>
          <a:graphicData uri="http://schemas.openxmlformats.org/drawingml/2006/table">
            <a:tbl>
              <a:tblPr firstRow="1" bandRow="1">
                <a:tableStyleId>{3C2FFA5D-87B4-456A-9821-1D502468CF0F}</a:tableStyleId>
              </a:tblPr>
              <a:tblGrid>
                <a:gridCol w="2160240"/>
                <a:gridCol w="2088232"/>
                <a:gridCol w="2088232"/>
                <a:gridCol w="2088232"/>
              </a:tblGrid>
              <a:tr h="1042260">
                <a:tc>
                  <a:txBody>
                    <a:bodyPr/>
                    <a:lstStyle/>
                    <a:p>
                      <a:r>
                        <a:rPr lang="ru-RU" sz="1600" b="1" kern="1200" dirty="0" smtClean="0">
                          <a:solidFill>
                            <a:schemeClr val="lt1"/>
                          </a:solidFill>
                          <a:latin typeface="Times New Roman" pitchFamily="18" charset="0"/>
                          <a:ea typeface="+mn-ea"/>
                          <a:cs typeface="Times New Roman" pitchFamily="18" charset="0"/>
                        </a:rPr>
                        <a:t>возраст</a:t>
                      </a:r>
                      <a:endParaRPr lang="ru-RU" sz="1600" dirty="0">
                        <a:latin typeface="Times New Roman" pitchFamily="18" charset="0"/>
                        <a:cs typeface="Times New Roman" pitchFamily="18" charset="0"/>
                      </a:endParaRPr>
                    </a:p>
                  </a:txBody>
                  <a:tcPr/>
                </a:tc>
                <a:tc>
                  <a:txBody>
                    <a:bodyPr/>
                    <a:lstStyle/>
                    <a:p>
                      <a:r>
                        <a:rPr lang="ru-RU" sz="1800" b="1" kern="1200" dirty="0" smtClean="0">
                          <a:solidFill>
                            <a:schemeClr val="lt1"/>
                          </a:solidFill>
                          <a:latin typeface="Times New Roman" pitchFamily="18" charset="0"/>
                          <a:ea typeface="+mn-ea"/>
                          <a:cs typeface="Times New Roman" pitchFamily="18" charset="0"/>
                        </a:rPr>
                        <a:t>Характер игровых действий</a:t>
                      </a:r>
                      <a:endParaRPr lang="ru-RU" dirty="0">
                        <a:latin typeface="Times New Roman" pitchFamily="18" charset="0"/>
                        <a:cs typeface="Times New Roman" pitchFamily="18" charset="0"/>
                      </a:endParaRPr>
                    </a:p>
                  </a:txBody>
                  <a:tcPr/>
                </a:tc>
                <a:tc>
                  <a:txBody>
                    <a:bodyPr/>
                    <a:lstStyle/>
                    <a:p>
                      <a:r>
                        <a:rPr lang="ru-RU" sz="1800" b="1" kern="1200" dirty="0" smtClean="0">
                          <a:solidFill>
                            <a:schemeClr val="lt1"/>
                          </a:solidFill>
                          <a:latin typeface="Times New Roman" pitchFamily="18" charset="0"/>
                          <a:ea typeface="+mn-ea"/>
                          <a:cs typeface="Times New Roman" pitchFamily="18" charset="0"/>
                        </a:rPr>
                        <a:t>Выполнение роли</a:t>
                      </a:r>
                      <a:endParaRPr lang="ru-RU"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kern="1200" dirty="0" smtClean="0">
                          <a:solidFill>
                            <a:schemeClr val="lt1"/>
                          </a:solidFill>
                          <a:latin typeface="Times New Roman" pitchFamily="18" charset="0"/>
                          <a:ea typeface="+mn-ea"/>
                          <a:cs typeface="Times New Roman" pitchFamily="18" charset="0"/>
                        </a:rPr>
                        <a:t>Развитие сюжета в воображаемой ситуации</a:t>
                      </a:r>
                    </a:p>
                    <a:p>
                      <a:endParaRPr lang="ru-RU" dirty="0"/>
                    </a:p>
                  </a:txBody>
                  <a:tcPr/>
                </a:tc>
              </a:tr>
              <a:tr h="14755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kern="1200" dirty="0" smtClean="0">
                          <a:solidFill>
                            <a:schemeClr val="dk1"/>
                          </a:solidFill>
                          <a:latin typeface="+mn-lt"/>
                          <a:ea typeface="+mn-ea"/>
                          <a:cs typeface="+mn-cs"/>
                        </a:rPr>
                        <a:t>3-4 года</a:t>
                      </a:r>
                      <a:endParaRPr lang="ru-RU" dirty="0"/>
                    </a:p>
                  </a:txBody>
                  <a:tcPr/>
                </a:tc>
                <a:tc>
                  <a:txBody>
                    <a:bodyPr/>
                    <a:lstStyle/>
                    <a:p>
                      <a:r>
                        <a:rPr lang="ru-RU" sz="1800" kern="1200" dirty="0" smtClean="0">
                          <a:solidFill>
                            <a:schemeClr val="dk1"/>
                          </a:solidFill>
                          <a:latin typeface="Times New Roman" pitchFamily="18" charset="0"/>
                          <a:ea typeface="+mn-ea"/>
                          <a:cs typeface="Times New Roman" pitchFamily="18" charset="0"/>
                        </a:rPr>
                        <a:t>Отдельные игровые действия, носящие условный характер</a:t>
                      </a:r>
                      <a:endParaRPr lang="ru-RU" dirty="0">
                        <a:latin typeface="Times New Roman" pitchFamily="18" charset="0"/>
                        <a:cs typeface="Times New Roman" pitchFamily="18" charset="0"/>
                      </a:endParaRPr>
                    </a:p>
                  </a:txBody>
                  <a:tcPr/>
                </a:tc>
                <a:tc>
                  <a:txBody>
                    <a:bodyPr/>
                    <a:lstStyle/>
                    <a:p>
                      <a:r>
                        <a:rPr lang="ru-RU" sz="2000" kern="1200" dirty="0" smtClean="0">
                          <a:solidFill>
                            <a:schemeClr val="dk1"/>
                          </a:solidFill>
                          <a:latin typeface="Times New Roman" pitchFamily="18" charset="0"/>
                          <a:ea typeface="+mn-ea"/>
                          <a:cs typeface="Times New Roman" pitchFamily="18" charset="0"/>
                        </a:rPr>
                        <a:t>Роль осуществляется фактически, но не называется</a:t>
                      </a:r>
                      <a:endParaRPr lang="ru-RU" sz="2000"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600" kern="1200" dirty="0" smtClean="0">
                          <a:solidFill>
                            <a:schemeClr val="dk1"/>
                          </a:solidFill>
                          <a:latin typeface="Times New Roman" pitchFamily="18" charset="0"/>
                          <a:ea typeface="+mn-ea"/>
                          <a:cs typeface="Times New Roman" pitchFamily="18" charset="0"/>
                        </a:rPr>
                        <a:t>Сюжет - цепочка из двух действий, воображаемую ситуацию удерживает взрослый</a:t>
                      </a:r>
                    </a:p>
                    <a:p>
                      <a:endParaRPr lang="ru-RU" dirty="0"/>
                    </a:p>
                  </a:txBody>
                  <a:tcPr/>
                </a:tc>
              </a:tr>
              <a:tr h="1950897">
                <a:tc>
                  <a:txBody>
                    <a:bodyPr/>
                    <a:lstStyle/>
                    <a:p>
                      <a:r>
                        <a:rPr lang="ru-RU" sz="1800" kern="1200" dirty="0" smtClean="0">
                          <a:solidFill>
                            <a:schemeClr val="dk1"/>
                          </a:solidFill>
                          <a:latin typeface="+mn-lt"/>
                          <a:ea typeface="+mn-ea"/>
                          <a:cs typeface="+mn-cs"/>
                        </a:rPr>
                        <a:t>4-5лет</a:t>
                      </a:r>
                      <a:endParaRPr lang="ru-RU" dirty="0"/>
                    </a:p>
                  </a:txBody>
                  <a:tcPr/>
                </a:tc>
                <a:tc>
                  <a:txBody>
                    <a:bodyPr/>
                    <a:lstStyle/>
                    <a:p>
                      <a:r>
                        <a:rPr lang="ru-RU" sz="2000" kern="1200" dirty="0" smtClean="0">
                          <a:solidFill>
                            <a:schemeClr val="dk1"/>
                          </a:solidFill>
                          <a:latin typeface="Times New Roman" pitchFamily="18" charset="0"/>
                          <a:ea typeface="+mn-ea"/>
                          <a:cs typeface="Times New Roman" pitchFamily="18" charset="0"/>
                        </a:rPr>
                        <a:t>Взаимосвязанные игровые действия, имеющие четкий ролевой характер</a:t>
                      </a:r>
                      <a:endParaRPr lang="ru-RU" sz="2000" dirty="0">
                        <a:latin typeface="Times New Roman" pitchFamily="18" charset="0"/>
                        <a:cs typeface="Times New Roman" pitchFamily="18" charset="0"/>
                      </a:endParaRPr>
                    </a:p>
                  </a:txBody>
                  <a:tcPr/>
                </a:tc>
                <a:tc>
                  <a:txBody>
                    <a:bodyPr/>
                    <a:lstStyle/>
                    <a:p>
                      <a:r>
                        <a:rPr lang="ru-RU" sz="2000" kern="1200" dirty="0" smtClean="0">
                          <a:solidFill>
                            <a:schemeClr val="dk1"/>
                          </a:solidFill>
                          <a:latin typeface="Times New Roman" pitchFamily="18" charset="0"/>
                          <a:ea typeface="+mn-ea"/>
                          <a:cs typeface="Times New Roman" pitchFamily="18" charset="0"/>
                        </a:rPr>
                        <a:t>Роль называется, дети могут по ходу игры менять роль</a:t>
                      </a:r>
                      <a:endParaRPr lang="ru-RU" sz="2000" dirty="0">
                        <a:latin typeface="Times New Roman" pitchFamily="18" charset="0"/>
                        <a:cs typeface="Times New Roman" pitchFamily="18" charset="0"/>
                      </a:endParaRPr>
                    </a:p>
                  </a:txBody>
                  <a:tcPr/>
                </a:tc>
                <a:tc>
                  <a:txBody>
                    <a:bodyPr/>
                    <a:lstStyle/>
                    <a:p>
                      <a:r>
                        <a:rPr lang="ru-RU" sz="2000" kern="1200" dirty="0" smtClean="0">
                          <a:solidFill>
                            <a:schemeClr val="dk1"/>
                          </a:solidFill>
                          <a:latin typeface="Times New Roman" pitchFamily="18" charset="0"/>
                          <a:ea typeface="+mn-ea"/>
                          <a:cs typeface="Times New Roman" pitchFamily="18" charset="0"/>
                        </a:rPr>
                        <a:t>Цепочка из 3-4 взаимосвязанных действий, дети самостоятельно удерживают воображаемую ситуацию</a:t>
                      </a:r>
                      <a:endParaRPr lang="ru-RU" sz="2000"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467544" y="568032"/>
          <a:ext cx="8064896" cy="5669280"/>
        </p:xfrm>
        <a:graphic>
          <a:graphicData uri="http://schemas.openxmlformats.org/drawingml/2006/table">
            <a:tbl>
              <a:tblPr firstRow="1" bandRow="1">
                <a:tableStyleId>{5C22544A-7EE6-4342-B048-85BDC9FD1C3A}</a:tableStyleId>
              </a:tblPr>
              <a:tblGrid>
                <a:gridCol w="2016224"/>
                <a:gridCol w="2016224"/>
                <a:gridCol w="2016224"/>
                <a:gridCol w="2016224"/>
              </a:tblGrid>
              <a:tr h="27003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sz="1800" b="1" kern="1200" dirty="0" smtClean="0">
                          <a:solidFill>
                            <a:schemeClr val="lt1"/>
                          </a:solidFill>
                          <a:latin typeface="+mn-lt"/>
                          <a:ea typeface="+mn-ea"/>
                          <a:cs typeface="+mn-cs"/>
                        </a:rPr>
                        <a:t>5-6лет</a:t>
                      </a:r>
                      <a:endParaRPr lang="ru-RU" b="1" dirty="0" smtClean="0"/>
                    </a:p>
                    <a:p>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kern="1200" dirty="0" smtClean="0">
                          <a:solidFill>
                            <a:schemeClr val="lt1"/>
                          </a:solidFill>
                          <a:latin typeface="Times New Roman" pitchFamily="18" charset="0"/>
                          <a:ea typeface="+mn-ea"/>
                          <a:cs typeface="Times New Roman" pitchFamily="18" charset="0"/>
                        </a:rPr>
                        <a:t>Переход к ролевым действиям, отображающим  социальные функции людей	</a:t>
                      </a:r>
                    </a:p>
                    <a:p>
                      <a:endParaRPr lang="ru-RU" sz="1800" dirty="0">
                        <a:latin typeface="Times New Roman" pitchFamily="18" charset="0"/>
                        <a:cs typeface="Times New Roman" pitchFamily="18" charset="0"/>
                      </a:endParaRPr>
                    </a:p>
                  </a:txBody>
                  <a:tcPr/>
                </a:tc>
                <a:tc>
                  <a:txBody>
                    <a:bodyPr/>
                    <a:lstStyle/>
                    <a:p>
                      <a:r>
                        <a:rPr lang="ru-RU" sz="1800" b="1" kern="1200" dirty="0" smtClean="0">
                          <a:solidFill>
                            <a:schemeClr val="lt1"/>
                          </a:solidFill>
                          <a:latin typeface="Times New Roman" pitchFamily="18" charset="0"/>
                          <a:ea typeface="+mn-ea"/>
                          <a:cs typeface="Times New Roman" pitchFamily="18" charset="0"/>
                        </a:rPr>
                        <a:t>Роли распределяются до начала игры, дети придерживаются своей роли на протяжении всей игры</a:t>
                      </a:r>
                      <a:endParaRPr lang="ru-RU" sz="1800"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kern="1200" dirty="0" smtClean="0">
                          <a:solidFill>
                            <a:schemeClr val="lt1"/>
                          </a:solidFill>
                          <a:latin typeface="Times New Roman" pitchFamily="18" charset="0"/>
                          <a:ea typeface="+mn-ea"/>
                          <a:cs typeface="Times New Roman" pitchFamily="18" charset="0"/>
                        </a:rPr>
                        <a:t>Цепочка игровых действий, объединенный одним сюжетом, соответствующим реальной логике действий взрослых</a:t>
                      </a:r>
                    </a:p>
                    <a:p>
                      <a:endParaRPr lang="ru-RU" sz="1800" dirty="0">
                        <a:latin typeface="Times New Roman" pitchFamily="18" charset="0"/>
                        <a:cs typeface="Times New Roman" pitchFamily="18" charset="0"/>
                      </a:endParaRPr>
                    </a:p>
                  </a:txBody>
                  <a:tcPr/>
                </a:tc>
              </a:tr>
              <a:tr h="2700300">
                <a:tc>
                  <a:txBody>
                    <a:bodyPr/>
                    <a:lstStyle/>
                    <a:p>
                      <a:r>
                        <a:rPr lang="ru-RU" sz="1800" kern="1200" dirty="0" smtClean="0">
                          <a:solidFill>
                            <a:schemeClr val="dk1"/>
                          </a:solidFill>
                          <a:latin typeface="+mn-lt"/>
                          <a:ea typeface="+mn-ea"/>
                          <a:cs typeface="+mn-cs"/>
                        </a:rPr>
                        <a:t>6-7 лет</a:t>
                      </a:r>
                      <a:endParaRPr lang="ru-RU" dirty="0"/>
                    </a:p>
                  </a:txBody>
                  <a:tcPr/>
                </a:tc>
                <a:tc>
                  <a:txBody>
                    <a:bodyPr/>
                    <a:lstStyle/>
                    <a:p>
                      <a:r>
                        <a:rPr lang="ru-RU" sz="1800" kern="1200" dirty="0" smtClean="0">
                          <a:solidFill>
                            <a:schemeClr val="dk1"/>
                          </a:solidFill>
                          <a:latin typeface="Times New Roman" pitchFamily="18" charset="0"/>
                          <a:ea typeface="+mn-ea"/>
                          <a:cs typeface="Times New Roman" pitchFamily="18" charset="0"/>
                        </a:rPr>
                        <a:t>Отображение в игровых действиях отношений между людьми (подчинение, сотрудничество). Техника игровых действий условна</a:t>
                      </a:r>
                      <a:endParaRPr lang="ru-RU" sz="1800" dirty="0">
                        <a:latin typeface="Times New Roman" pitchFamily="18" charset="0"/>
                        <a:cs typeface="Times New Roman" pitchFamily="18" charset="0"/>
                      </a:endParaRPr>
                    </a:p>
                  </a:txBody>
                  <a:tcPr/>
                </a:tc>
                <a:tc>
                  <a:txBody>
                    <a:bodyPr/>
                    <a:lstStyle/>
                    <a:p>
                      <a:r>
                        <a:rPr lang="ru-RU" sz="1800" kern="1200" dirty="0" smtClean="0">
                          <a:solidFill>
                            <a:schemeClr val="dk1"/>
                          </a:solidFill>
                          <a:latin typeface="Times New Roman" pitchFamily="18" charset="0"/>
                          <a:ea typeface="+mn-ea"/>
                          <a:cs typeface="Times New Roman" pitchFamily="18" charset="0"/>
                        </a:rPr>
                        <a:t>Не только роли, но и замысел игры проговариваются детьми до ее начала</a:t>
                      </a:r>
                      <a:endParaRPr lang="ru-RU" sz="1800"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kern="1200" dirty="0" smtClean="0">
                          <a:solidFill>
                            <a:schemeClr val="dk1"/>
                          </a:solidFill>
                          <a:latin typeface="Times New Roman" pitchFamily="18" charset="0"/>
                          <a:ea typeface="+mn-ea"/>
                          <a:cs typeface="Times New Roman" pitchFamily="18" charset="0"/>
                        </a:rPr>
                        <a:t>Сюжет держится на воображаемой ситуации, действия разнообразны и соответствуют реальным отношениям между людьми</a:t>
                      </a:r>
                    </a:p>
                    <a:p>
                      <a:endParaRPr lang="ru-RU" sz="1800"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395536" y="2093683"/>
            <a:ext cx="7992888"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solidFill>
                  <a:schemeClr val="bg2">
                    <a:lumMod val="10000"/>
                  </a:schemeClr>
                </a:solidFill>
                <a:effectLst/>
                <a:latin typeface="Times New Roman" pitchFamily="18" charset="0"/>
                <a:ea typeface="Calibri" pitchFamily="34" charset="0"/>
                <a:cs typeface="Times New Roman" pitchFamily="18" charset="0"/>
              </a:rPr>
              <a:t>Таким образом ,игра – это основной вид деятельности детей дошкольного возраста, в процессе которой развиваются духовные и физические силы ребенка.</a:t>
            </a:r>
            <a:endParaRPr kumimoji="0" lang="ru-RU" sz="1800" b="0" i="0" u="none" strike="noStrike" cap="none" normalizeH="0" baseline="0" dirty="0" smtClean="0">
              <a:ln>
                <a:noFill/>
              </a:ln>
              <a:solidFill>
                <a:schemeClr val="bg2">
                  <a:lumMod val="10000"/>
                </a:schemeClr>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548680"/>
            <a:ext cx="4572000" cy="1471172"/>
          </a:xfrm>
          <a:prstGeom prst="rect">
            <a:avLst/>
          </a:prstGeom>
        </p:spPr>
        <p:txBody>
          <a:bodyPr wrap="square">
            <a:spAutoFit/>
          </a:bodyPr>
          <a:lstStyle/>
          <a:p>
            <a:pPr algn="ctr">
              <a:lnSpc>
                <a:spcPct val="80000"/>
              </a:lnSpc>
              <a:defRPr/>
            </a:pPr>
            <a:r>
              <a:rPr lang="ru-RU" sz="2800" b="1" dirty="0" smtClean="0">
                <a:solidFill>
                  <a:schemeClr val="bg2">
                    <a:lumMod val="10000"/>
                  </a:schemeClr>
                </a:solidFill>
                <a:latin typeface="Times New Roman" pitchFamily="18" charset="0"/>
                <a:cs typeface="Times New Roman" pitchFamily="18" charset="0"/>
              </a:rPr>
              <a:t>Дайте  детству  состояться!</a:t>
            </a:r>
          </a:p>
          <a:p>
            <a:pPr algn="ctr">
              <a:lnSpc>
                <a:spcPct val="80000"/>
              </a:lnSpc>
              <a:defRPr/>
            </a:pPr>
            <a:endParaRPr lang="ru-RU" sz="2800" b="1" dirty="0" smtClean="0">
              <a:solidFill>
                <a:schemeClr val="bg2">
                  <a:lumMod val="10000"/>
                </a:schemeClr>
              </a:solidFill>
              <a:latin typeface="Times New Roman" pitchFamily="18" charset="0"/>
              <a:cs typeface="Times New Roman" pitchFamily="18" charset="0"/>
            </a:endParaRPr>
          </a:p>
          <a:p>
            <a:pPr algn="ctr">
              <a:lnSpc>
                <a:spcPct val="80000"/>
              </a:lnSpc>
              <a:defRPr/>
            </a:pPr>
            <a:r>
              <a:rPr lang="ru-RU" sz="2800" b="1" dirty="0" smtClean="0">
                <a:solidFill>
                  <a:schemeClr val="bg2">
                    <a:lumMod val="10000"/>
                  </a:schemeClr>
                </a:solidFill>
                <a:latin typeface="Times New Roman" pitchFamily="18" charset="0"/>
                <a:cs typeface="Times New Roman" pitchFamily="18" charset="0"/>
              </a:rPr>
              <a:t>Дайте   детству </a:t>
            </a:r>
            <a:r>
              <a:rPr lang="ru-RU" sz="2800" b="1" dirty="0" smtClean="0">
                <a:solidFill>
                  <a:schemeClr val="bg2">
                    <a:lumMod val="10000"/>
                  </a:schemeClr>
                </a:solidFill>
                <a:latin typeface="Times New Roman" pitchFamily="18" charset="0"/>
                <a:cs typeface="Times New Roman" pitchFamily="18" charset="0"/>
              </a:rPr>
              <a:t>наиграться</a:t>
            </a:r>
            <a:r>
              <a:rPr lang="ru-RU" sz="2800" b="1" dirty="0" smtClean="0">
                <a:solidFill>
                  <a:schemeClr val="bg2">
                    <a:lumMod val="10000"/>
                  </a:schemeClr>
                </a:solidFill>
                <a:latin typeface="Times New Roman" pitchFamily="18" charset="0"/>
                <a:cs typeface="Times New Roman" pitchFamily="18" charset="0"/>
              </a:rPr>
              <a:t>!</a:t>
            </a:r>
            <a:endParaRPr lang="ru-RU" sz="2800" b="1" dirty="0" smtClean="0">
              <a:solidFill>
                <a:schemeClr val="bg2">
                  <a:lumMod val="10000"/>
                </a:schemeClr>
              </a:solidFill>
              <a:latin typeface="Times New Roman" pitchFamily="18" charset="0"/>
              <a:cs typeface="Times New Roman" pitchFamily="18" charset="0"/>
            </a:endParaRPr>
          </a:p>
        </p:txBody>
      </p:sp>
      <p:pic>
        <p:nvPicPr>
          <p:cNvPr id="3" name="Picture 5" descr="723"/>
          <p:cNvPicPr>
            <a:picLocks noChangeAspect="1" noChangeArrowheads="1"/>
          </p:cNvPicPr>
          <p:nvPr/>
        </p:nvPicPr>
        <p:blipFill>
          <a:blip r:embed="rId2" cstate="print"/>
          <a:srcRect/>
          <a:stretch>
            <a:fillRect/>
          </a:stretch>
        </p:blipFill>
        <p:spPr bwMode="auto">
          <a:xfrm>
            <a:off x="1691680" y="1988840"/>
            <a:ext cx="4896543" cy="3888432"/>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1512168"/>
          </a:xfrm>
        </p:spPr>
        <p:txBody>
          <a:bodyPr>
            <a:normAutofit fontScale="90000"/>
          </a:bodyPr>
          <a:lstStyle/>
          <a:p>
            <a:r>
              <a:rPr lang="ru-RU" b="0" dirty="0" smtClean="0">
                <a:solidFill>
                  <a:schemeClr val="tx1"/>
                </a:solidFill>
                <a:latin typeface="Courier New" pitchFamily="49" charset="0"/>
              </a:rPr>
              <a:t>Общая  характеристика  игры  дошкольника</a:t>
            </a:r>
            <a:r>
              <a:rPr lang="ru-RU" dirty="0" smtClean="0">
                <a:solidFill>
                  <a:schemeClr val="tx1"/>
                </a:solidFill>
              </a:rPr>
              <a:t/>
            </a:r>
            <a:br>
              <a:rPr lang="ru-RU" dirty="0" smtClean="0">
                <a:solidFill>
                  <a:schemeClr val="tx1"/>
                </a:solidFill>
              </a:rPr>
            </a:br>
            <a:endParaRPr lang="ru-RU" dirty="0"/>
          </a:p>
        </p:txBody>
      </p:sp>
      <p:sp>
        <p:nvSpPr>
          <p:cNvPr id="3" name="Содержимое 2"/>
          <p:cNvSpPr>
            <a:spLocks noGrp="1"/>
          </p:cNvSpPr>
          <p:nvPr>
            <p:ph idx="1"/>
          </p:nvPr>
        </p:nvSpPr>
        <p:spPr>
          <a:xfrm>
            <a:off x="457200" y="2060848"/>
            <a:ext cx="8229600" cy="4065315"/>
          </a:xfrm>
        </p:spPr>
        <p:txBody>
          <a:bodyPr>
            <a:normAutofit fontScale="92500" lnSpcReduction="10000"/>
          </a:bodyPr>
          <a:lstStyle/>
          <a:p>
            <a:pPr>
              <a:lnSpc>
                <a:spcPct val="90000"/>
              </a:lnSpc>
              <a:buNone/>
              <a:defRPr/>
            </a:pPr>
            <a:r>
              <a:rPr lang="ru-RU" b="1" dirty="0">
                <a:latin typeface="Times New Roman" pitchFamily="18" charset="0"/>
                <a:cs typeface="Times New Roman" pitchFamily="18" charset="0"/>
              </a:rPr>
              <a:t>ИГРА – самоценная деятельность для дошкольника;</a:t>
            </a:r>
          </a:p>
          <a:p>
            <a:pPr>
              <a:lnSpc>
                <a:spcPct val="90000"/>
              </a:lnSpc>
              <a:buNone/>
              <a:defRPr/>
            </a:pPr>
            <a:r>
              <a:rPr lang="ru-RU" b="1" dirty="0">
                <a:latin typeface="Times New Roman" pitchFamily="18" charset="0"/>
                <a:cs typeface="Times New Roman" pitchFamily="18" charset="0"/>
              </a:rPr>
              <a:t>ИГРА – деятельность не </a:t>
            </a:r>
            <a:r>
              <a:rPr lang="ru-RU" b="1" dirty="0" smtClean="0">
                <a:latin typeface="Times New Roman" pitchFamily="18" charset="0"/>
                <a:cs typeface="Times New Roman" pitchFamily="18" charset="0"/>
              </a:rPr>
              <a:t>обязательная ,не </a:t>
            </a:r>
            <a:r>
              <a:rPr lang="ru-RU" b="1" dirty="0">
                <a:latin typeface="Times New Roman" pitchFamily="18" charset="0"/>
                <a:cs typeface="Times New Roman" pitchFamily="18" charset="0"/>
              </a:rPr>
              <a:t>связанная с достижением утилитарных целей;</a:t>
            </a:r>
          </a:p>
          <a:p>
            <a:pPr>
              <a:lnSpc>
                <a:spcPct val="90000"/>
              </a:lnSpc>
              <a:buNone/>
              <a:defRPr/>
            </a:pPr>
            <a:r>
              <a:rPr lang="ru-RU" b="1" dirty="0">
                <a:latin typeface="Times New Roman" pitchFamily="18" charset="0"/>
                <a:cs typeface="Times New Roman" pitchFamily="18" charset="0"/>
              </a:rPr>
              <a:t>ИГРА – деятельность, доставляющая </a:t>
            </a:r>
            <a:r>
              <a:rPr lang="ru-RU" b="1" dirty="0" smtClean="0">
                <a:latin typeface="Times New Roman" pitchFamily="18" charset="0"/>
                <a:cs typeface="Times New Roman" pitchFamily="18" charset="0"/>
              </a:rPr>
              <a:t>удовольствие</a:t>
            </a:r>
          </a:p>
          <a:p>
            <a:pPr>
              <a:lnSpc>
                <a:spcPct val="90000"/>
              </a:lnSpc>
              <a:buNone/>
              <a:defRPr/>
            </a:pPr>
            <a:r>
              <a:rPr lang="ru-RU" b="1" dirty="0" smtClean="0">
                <a:latin typeface="Times New Roman" pitchFamily="18" charset="0"/>
                <a:cs typeface="Times New Roman" pitchFamily="18" charset="0"/>
              </a:rPr>
              <a:t>Игра - вид непродуктивной деятельности, мотив которой заключается не в ее результатах, а в самом процессе</a:t>
            </a:r>
            <a:r>
              <a:rPr lang="ru-RU" b="1" dirty="0" smtClean="0">
                <a:latin typeface="Times New Roman" pitchFamily="18" charset="0"/>
                <a:cs typeface="Times New Roman" pitchFamily="18" charset="0"/>
              </a:rPr>
              <a:t>.</a:t>
            </a:r>
          </a:p>
          <a:p>
            <a:pPr>
              <a:lnSpc>
                <a:spcPct val="90000"/>
              </a:lnSpc>
              <a:buNone/>
              <a:defRPr/>
            </a:pPr>
            <a:endParaRPr lang="ru-RU" dirty="0" smtClean="0"/>
          </a:p>
          <a:p>
            <a:pPr>
              <a:lnSpc>
                <a:spcPct val="90000"/>
              </a:lnSpc>
              <a:buNone/>
              <a:defRPr/>
            </a:pPr>
            <a:endParaRPr lang="ru-RU" dirty="0">
              <a:latin typeface="Courier New" pitchFamily="49" charset="0"/>
              <a:cs typeface="Courier New" pitchFamily="49"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620688"/>
            <a:ext cx="8208912" cy="584775"/>
          </a:xfrm>
          <a:prstGeom prst="rect">
            <a:avLst/>
          </a:prstGeom>
        </p:spPr>
        <p:txBody>
          <a:bodyPr wrap="square">
            <a:spAutoFit/>
          </a:bodyPr>
          <a:lstStyle/>
          <a:p>
            <a:r>
              <a:rPr lang="ru-RU" sz="3200" b="1" dirty="0" smtClean="0">
                <a:latin typeface="Times New Roman" pitchFamily="18" charset="0"/>
                <a:cs typeface="Times New Roman" pitchFamily="18" charset="0"/>
              </a:rPr>
              <a:t>Сюжетно-ролевая игра-королева игр</a:t>
            </a:r>
            <a:endParaRPr lang="ru-RU" sz="3200" b="1" dirty="0">
              <a:latin typeface="Times New Roman" pitchFamily="18" charset="0"/>
              <a:cs typeface="Times New Roman" pitchFamily="18" charset="0"/>
            </a:endParaRPr>
          </a:p>
        </p:txBody>
      </p:sp>
      <p:sp>
        <p:nvSpPr>
          <p:cNvPr id="3" name="Прямоугольник 2"/>
          <p:cNvSpPr/>
          <p:nvPr/>
        </p:nvSpPr>
        <p:spPr>
          <a:xfrm>
            <a:off x="539552" y="1772816"/>
            <a:ext cx="8064896" cy="4524315"/>
          </a:xfrm>
          <a:prstGeom prst="rect">
            <a:avLst/>
          </a:prstGeom>
        </p:spPr>
        <p:txBody>
          <a:bodyPr wrap="square">
            <a:spAutoFit/>
          </a:bodyPr>
          <a:lstStyle/>
          <a:p>
            <a:pPr algn="just">
              <a:lnSpc>
                <a:spcPct val="90000"/>
              </a:lnSpc>
              <a:buFont typeface="Wingdings" pitchFamily="2" charset="2"/>
              <a:buChar char="q"/>
              <a:defRPr/>
            </a:pPr>
            <a:r>
              <a:rPr lang="ru-RU" sz="3200" dirty="0"/>
              <a:t>развивает потенциальные возможности детей;</a:t>
            </a:r>
          </a:p>
          <a:p>
            <a:pPr algn="just">
              <a:lnSpc>
                <a:spcPct val="90000"/>
              </a:lnSpc>
              <a:buFont typeface="Wingdings" pitchFamily="2" charset="2"/>
              <a:buChar char="q"/>
              <a:defRPr/>
            </a:pPr>
            <a:r>
              <a:rPr lang="ru-RU" sz="3200" dirty="0"/>
              <a:t> имеет решающее значение для психического развития ребёнка;</a:t>
            </a:r>
          </a:p>
          <a:p>
            <a:pPr algn="just">
              <a:lnSpc>
                <a:spcPct val="90000"/>
              </a:lnSpc>
              <a:buFont typeface="Wingdings" pitchFamily="2" charset="2"/>
              <a:buChar char="q"/>
              <a:defRPr/>
            </a:pPr>
            <a:r>
              <a:rPr lang="ru-RU" sz="3200" dirty="0"/>
              <a:t> является формой моделирования ребёнком социальных отношений;</a:t>
            </a:r>
          </a:p>
          <a:p>
            <a:pPr algn="just">
              <a:lnSpc>
                <a:spcPct val="90000"/>
              </a:lnSpc>
              <a:buFont typeface="Wingdings" pitchFamily="2" charset="2"/>
              <a:buChar char="q"/>
              <a:defRPr/>
            </a:pPr>
            <a:r>
              <a:rPr lang="ru-RU" sz="3200" dirty="0"/>
              <a:t> обладает уникальными особенностями, своеобразной структурой, специфическими чертами, которые отличают её от других видов игр.</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260649"/>
            <a:ext cx="7848872" cy="523220"/>
          </a:xfrm>
          <a:prstGeom prst="rect">
            <a:avLst/>
          </a:prstGeom>
        </p:spPr>
        <p:txBody>
          <a:bodyPr wrap="square">
            <a:spAutoFit/>
          </a:bodyPr>
          <a:lstStyle/>
          <a:p>
            <a:r>
              <a:rPr lang="ru-RU" sz="2800" b="1" dirty="0"/>
              <a:t>Основные особенности сюжетно-ролевой игры</a:t>
            </a:r>
          </a:p>
        </p:txBody>
      </p:sp>
      <p:sp>
        <p:nvSpPr>
          <p:cNvPr id="3" name="Прямоугольник 2"/>
          <p:cNvSpPr/>
          <p:nvPr/>
        </p:nvSpPr>
        <p:spPr>
          <a:xfrm>
            <a:off x="827584" y="1340768"/>
            <a:ext cx="4953241" cy="523220"/>
          </a:xfrm>
          <a:prstGeom prst="rect">
            <a:avLst/>
          </a:prstGeom>
        </p:spPr>
        <p:txBody>
          <a:bodyPr wrap="square">
            <a:spAutoFit/>
          </a:bodyPr>
          <a:lstStyle/>
          <a:p>
            <a:r>
              <a:rPr lang="ru-RU" sz="2800" b="1" dirty="0"/>
              <a:t>1. Соблюдение правил</a:t>
            </a:r>
          </a:p>
        </p:txBody>
      </p:sp>
      <p:sp>
        <p:nvSpPr>
          <p:cNvPr id="18433" name="Rectangle 1"/>
          <p:cNvSpPr>
            <a:spLocks noChangeArrowheads="1"/>
          </p:cNvSpPr>
          <p:nvPr/>
        </p:nvSpPr>
        <p:spPr bwMode="auto">
          <a:xfrm>
            <a:off x="323528" y="1762092"/>
            <a:ext cx="8496944"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Правила регламентируют действия ребенка и воспитателя и говорят, что иногда надо делать то, чего совсем не хочется. Просто так умение действовать по правилу у ребенка не появляется. Важным этапом дошкольного развития является сюжетно-ролевая игра, где подчинение правилу вытекает из самой сути игры.</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Осваивая в игре правила ролевого поведения, ребенок осваивает и моральные нормы, заключенные в роли. Дети осваивают мотивы и цели деятельности взрослых, их отношение к своему труду, к событиям и явлениям общественной жизни, к людям, вещам: в игре формируется положительное отношение к образу жизни людей, к поступкам, нормам и правилам поведения в обществе</a:t>
            </a: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899592" y="398521"/>
            <a:ext cx="7560840"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 Социальный мотив игр</a:t>
            </a:r>
            <a:endPar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Социальный мотив закладывается в сюжетно-ролевой игре. Игра — это возможность для ребенка оказаться в мире взрослых, самому разобраться в системе взрослых отношении. Когда игра достигает своего пика, то </a:t>
            </a: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ребенку </a:t>
            </a: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становится недостаточно заменять отношения игре, вследствие чего зреет мотив сменить свой статус. Единственный способ, как он это может сделать, - это пойти в школу.</a:t>
            </a:r>
            <a:endParaRPr kumimoji="0" lang="ru-RU"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32657"/>
            <a:ext cx="6534472" cy="830997"/>
          </a:xfrm>
          <a:prstGeom prst="rect">
            <a:avLst/>
          </a:prstGeom>
        </p:spPr>
        <p:txBody>
          <a:bodyPr wrap="square">
            <a:spAutoFit/>
          </a:bodyPr>
          <a:lstStyle/>
          <a:p>
            <a:r>
              <a:rPr lang="ru-RU" sz="2400" b="1" dirty="0">
                <a:latin typeface="Times New Roman" pitchFamily="18" charset="0"/>
                <a:cs typeface="Times New Roman" pitchFamily="18" charset="0"/>
              </a:rPr>
              <a:t>3. В сюжетно-ролевой игре идет эмоциональное развитие</a:t>
            </a:r>
            <a:r>
              <a:rPr lang="ru-RU" sz="2400" b="1" dirty="0" smtClean="0">
                <a:latin typeface="Times New Roman" pitchFamily="18" charset="0"/>
                <a:cs typeface="Times New Roman" pitchFamily="18" charset="0"/>
              </a:rPr>
              <a:t>.-</a:t>
            </a:r>
            <a:endParaRPr lang="ru-RU" sz="2400" b="1" dirty="0">
              <a:latin typeface="Times New Roman" pitchFamily="18" charset="0"/>
              <a:cs typeface="Times New Roman" pitchFamily="18" charset="0"/>
            </a:endParaRPr>
          </a:p>
        </p:txBody>
      </p:sp>
      <p:sp>
        <p:nvSpPr>
          <p:cNvPr id="3" name="Прямоугольник 2"/>
          <p:cNvSpPr/>
          <p:nvPr/>
        </p:nvSpPr>
        <p:spPr>
          <a:xfrm rot="10800000" flipV="1">
            <a:off x="2411760" y="1047980"/>
            <a:ext cx="6120680" cy="1384995"/>
          </a:xfrm>
          <a:prstGeom prst="rect">
            <a:avLst/>
          </a:prstGeom>
        </p:spPr>
        <p:txBody>
          <a:bodyPr wrap="square">
            <a:spAutoFit/>
          </a:bodyPr>
          <a:lstStyle/>
          <a:p>
            <a:r>
              <a:rPr lang="ru-RU" sz="2800" dirty="0">
                <a:latin typeface="Times New Roman" pitchFamily="18" charset="0"/>
                <a:cs typeface="Times New Roman" pitchFamily="18" charset="0"/>
              </a:rPr>
              <a:t>Игра ребенка очень богата эмоциями, часто такими, которые в жизни ему еще не доступны</a:t>
            </a:r>
            <a:r>
              <a:rPr lang="ru-RU" sz="2400" dirty="0">
                <a:latin typeface="Times New Roman" pitchFamily="18" charset="0"/>
                <a:cs typeface="Times New Roman" pitchFamily="18" charset="0"/>
              </a:rPr>
              <a:t>. </a:t>
            </a:r>
          </a:p>
        </p:txBody>
      </p:sp>
      <p:sp>
        <p:nvSpPr>
          <p:cNvPr id="4" name="Прямоугольник 3"/>
          <p:cNvSpPr/>
          <p:nvPr/>
        </p:nvSpPr>
        <p:spPr>
          <a:xfrm>
            <a:off x="395536" y="2492897"/>
            <a:ext cx="7992888" cy="830997"/>
          </a:xfrm>
          <a:prstGeom prst="rect">
            <a:avLst/>
          </a:prstGeom>
        </p:spPr>
        <p:txBody>
          <a:bodyPr wrap="square">
            <a:spAutoFit/>
          </a:bodyPr>
          <a:lstStyle/>
          <a:p>
            <a:r>
              <a:rPr lang="ru-RU" sz="2400" b="1" dirty="0">
                <a:latin typeface="Times New Roman" pitchFamily="18" charset="0"/>
                <a:cs typeface="Times New Roman" pitchFamily="18" charset="0"/>
              </a:rPr>
              <a:t>4. В ходе сюжетно-ролевой игры происходит развитие интеллекта дошкольника</a:t>
            </a:r>
            <a:r>
              <a:rPr lang="ru-RU" sz="2400" b="1" dirty="0" smtClean="0">
                <a:latin typeface="Times New Roman" pitchFamily="18" charset="0"/>
                <a:cs typeface="Times New Roman" pitchFamily="18" charset="0"/>
              </a:rPr>
              <a:t>.-</a:t>
            </a:r>
            <a:endParaRPr lang="ru-RU" sz="2400" b="1" dirty="0">
              <a:latin typeface="Times New Roman" pitchFamily="18" charset="0"/>
              <a:cs typeface="Times New Roman" pitchFamily="18" charset="0"/>
            </a:endParaRPr>
          </a:p>
        </p:txBody>
      </p:sp>
      <p:sp>
        <p:nvSpPr>
          <p:cNvPr id="5" name="Прямоугольник 4"/>
          <p:cNvSpPr/>
          <p:nvPr/>
        </p:nvSpPr>
        <p:spPr>
          <a:xfrm>
            <a:off x="467544" y="3501008"/>
            <a:ext cx="8208912" cy="3108543"/>
          </a:xfrm>
          <a:prstGeom prst="rect">
            <a:avLst/>
          </a:prstGeom>
        </p:spPr>
        <p:txBody>
          <a:bodyPr wrap="square">
            <a:spAutoFit/>
          </a:bodyPr>
          <a:lstStyle/>
          <a:p>
            <a:r>
              <a:rPr lang="ru-RU" sz="2800" dirty="0">
                <a:latin typeface="Times New Roman" pitchFamily="18" charset="0"/>
                <a:cs typeface="Times New Roman" pitchFamily="18" charset="0"/>
              </a:rPr>
              <a:t>Развитие замысла в сюжетно-ролевой игре связано с общим умственным развитием ребенка, с формированием его интересов. У детей дошкольного возраста возникает интерес к различным событиям жизни, к разным видам труда взрослых; у них появляются любимые герои книг, которым они стремятся подражать</a:t>
            </a:r>
            <a:r>
              <a:rPr lang="ru-RU" sz="2400" dirty="0">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rot="10800000" flipV="1">
            <a:off x="539552" y="251964"/>
            <a:ext cx="7704856"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ru-RU" sz="32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5. В сюжетно-ролевой игре развивается воображения и творчество</a:t>
            </a:r>
            <a:r>
              <a:rPr lang="ru-RU" sz="3200" b="1" dirty="0" smtClean="0">
                <a:latin typeface="Times New Roman" pitchFamily="18" charset="0"/>
                <a:cs typeface="Times New Roman" pitchFamily="18" charset="0"/>
              </a:rPr>
              <a:t> </a:t>
            </a:r>
          </a:p>
          <a:p>
            <a:pPr lvl="0" fontAlgn="base">
              <a:spcBef>
                <a:spcPct val="0"/>
              </a:spcBef>
              <a:spcAft>
                <a:spcPct val="0"/>
              </a:spcAft>
            </a:pPr>
            <a:endParaRPr lang="ru-RU" sz="3200" b="1" dirty="0">
              <a:latin typeface="Times New Roman" pitchFamily="18" charset="0"/>
              <a:cs typeface="Times New Roman" pitchFamily="18" charset="0"/>
            </a:endParaRPr>
          </a:p>
          <a:p>
            <a:pPr lvl="0" fontAlgn="base">
              <a:spcBef>
                <a:spcPct val="0"/>
              </a:spcBef>
              <a:spcAft>
                <a:spcPct val="0"/>
              </a:spcAft>
            </a:pPr>
            <a:r>
              <a:rPr lang="ru-RU" sz="3200" dirty="0" smtClean="0">
                <a:latin typeface="Times New Roman" pitchFamily="18" charset="0"/>
                <a:cs typeface="Times New Roman" pitchFamily="18" charset="0"/>
              </a:rPr>
              <a:t>Плановость</a:t>
            </a:r>
            <a:r>
              <a:rPr lang="ru-RU" sz="3200" dirty="0">
                <a:latin typeface="Times New Roman" pitchFamily="18" charset="0"/>
                <a:cs typeface="Times New Roman" pitchFamily="18" charset="0"/>
              </a:rPr>
              <a:t>, согласованность действий в длительных сюжетно-ролевых играх сочетается с импровизацией. Дети намечают общий план, последовательность действий, а во время игры возникают новые идеи, новые образы</a:t>
            </a:r>
            <a:endParaRPr kumimoji="0" lang="ru-RU" sz="32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04664"/>
            <a:ext cx="4947121" cy="584775"/>
          </a:xfrm>
          <a:prstGeom prst="rect">
            <a:avLst/>
          </a:prstGeom>
        </p:spPr>
        <p:txBody>
          <a:bodyPr wrap="square">
            <a:spAutoFit/>
          </a:bodyPr>
          <a:lstStyle/>
          <a:p>
            <a:r>
              <a:rPr lang="ru-RU" sz="3200" b="1" dirty="0"/>
              <a:t>6. Развитие </a:t>
            </a:r>
            <a:r>
              <a:rPr lang="ru-RU" sz="3200" b="1" dirty="0" smtClean="0"/>
              <a:t>речи-</a:t>
            </a:r>
            <a:endParaRPr lang="ru-RU" sz="3200" b="1" dirty="0"/>
          </a:p>
        </p:txBody>
      </p:sp>
      <p:sp>
        <p:nvSpPr>
          <p:cNvPr id="3" name="Прямоугольник 2"/>
          <p:cNvSpPr/>
          <p:nvPr/>
        </p:nvSpPr>
        <p:spPr>
          <a:xfrm>
            <a:off x="1115616" y="1268760"/>
            <a:ext cx="7272808" cy="3539430"/>
          </a:xfrm>
          <a:prstGeom prst="rect">
            <a:avLst/>
          </a:prstGeom>
        </p:spPr>
        <p:txBody>
          <a:bodyPr wrap="square">
            <a:spAutoFit/>
          </a:bodyPr>
          <a:lstStyle/>
          <a:p>
            <a:r>
              <a:rPr lang="ru-RU" sz="2800" dirty="0">
                <a:latin typeface="Times New Roman" pitchFamily="18" charset="0"/>
                <a:cs typeface="Times New Roman" pitchFamily="18" charset="0"/>
              </a:rPr>
              <a:t>В создании образа особенно велика роль слова. Слово помогает ребенку выявить свои мысли и чувства, понять переживания партнеров, согласовать с ними свои действия. Развитие целенаправленности, способности комбинирования связано с развитием речи, со все возрастающей способностью облекать в слова свои замыслы</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latin typeface="Times New Roman" pitchFamily="18" charset="0"/>
                <a:cs typeface="Times New Roman" pitchFamily="18" charset="0"/>
              </a:rPr>
              <a:t>Виды сюжетно-ролевых игр</a:t>
            </a:r>
            <a:r>
              <a:rPr lang="ru-RU" dirty="0" smtClean="0">
                <a:latin typeface="Times New Roman" pitchFamily="18" charset="0"/>
                <a:cs typeface="Times New Roman" pitchFamily="18" charset="0"/>
              </a:rPr>
              <a:t>:</a:t>
            </a: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7" name="Содержимое 6"/>
          <p:cNvSpPr>
            <a:spLocks noGrp="1"/>
          </p:cNvSpPr>
          <p:nvPr>
            <p:ph idx="1"/>
          </p:nvPr>
        </p:nvSpPr>
        <p:spPr>
          <a:xfrm>
            <a:off x="457200" y="1052736"/>
            <a:ext cx="8229600" cy="5073427"/>
          </a:xfrm>
        </p:spPr>
        <p:txBody>
          <a:bodyPr/>
          <a:lstStyle/>
          <a:p>
            <a:pPr>
              <a:buNone/>
            </a:pPr>
            <a:r>
              <a:rPr lang="ru-RU" sz="2800" b="1" dirty="0" smtClean="0">
                <a:latin typeface="Times New Roman" pitchFamily="18" charset="0"/>
                <a:cs typeface="Times New Roman" pitchFamily="18" charset="0"/>
              </a:rPr>
              <a:t>Игры </a:t>
            </a:r>
            <a:r>
              <a:rPr lang="ru-RU" sz="2800" b="1" dirty="0">
                <a:latin typeface="Times New Roman" pitchFamily="18" charset="0"/>
                <a:cs typeface="Times New Roman" pitchFamily="18" charset="0"/>
              </a:rPr>
              <a:t>на бытовые сюжеты</a:t>
            </a:r>
            <a:r>
              <a:rPr lang="ru-RU" sz="2800" dirty="0">
                <a:latin typeface="Times New Roman" pitchFamily="18" charset="0"/>
                <a:cs typeface="Times New Roman" pitchFamily="18" charset="0"/>
              </a:rPr>
              <a:t>: в «дом», «семью», «праздники», «дни рождения». И этих играх большое место занимают игры с куклами, через действия с которыми дети передают то, что знают о своих сверстниках, взрослых, их отношениях</a:t>
            </a:r>
            <a:r>
              <a:rPr lang="ru-RU" sz="2800" dirty="0" smtClean="0">
                <a:latin typeface="Times New Roman" pitchFamily="18" charset="0"/>
                <a:cs typeface="Times New Roman" pitchFamily="18" charset="0"/>
              </a:rPr>
              <a:t>.</a:t>
            </a:r>
          </a:p>
          <a:p>
            <a:pPr>
              <a:buNone/>
            </a:pPr>
            <a:endParaRPr lang="ru-RU" sz="2800" dirty="0"/>
          </a:p>
          <a:p>
            <a:endParaRPr lang="ru-RU" dirty="0"/>
          </a:p>
        </p:txBody>
      </p:sp>
      <p:pic>
        <p:nvPicPr>
          <p:cNvPr id="23556" name="Picture 4" descr="D:\фото для игры\Фото0278.jpg"/>
          <p:cNvPicPr>
            <a:picLocks noChangeAspect="1" noChangeArrowheads="1"/>
          </p:cNvPicPr>
          <p:nvPr/>
        </p:nvPicPr>
        <p:blipFill>
          <a:blip r:embed="rId2" cstate="print"/>
          <a:srcRect/>
          <a:stretch>
            <a:fillRect/>
          </a:stretch>
        </p:blipFill>
        <p:spPr bwMode="auto">
          <a:xfrm rot="480858">
            <a:off x="5090057" y="3740971"/>
            <a:ext cx="3618865" cy="2520281"/>
          </a:xfrm>
          <a:prstGeom prst="ellipse">
            <a:avLst/>
          </a:prstGeom>
          <a:ln>
            <a:noFill/>
          </a:ln>
          <a:effectLst>
            <a:softEdge rad="112500"/>
          </a:effectLst>
        </p:spPr>
      </p:pic>
      <p:pic>
        <p:nvPicPr>
          <p:cNvPr id="23557" name="Picture 5" descr="D:\фото для игры\515482390.jpg"/>
          <p:cNvPicPr>
            <a:picLocks noChangeAspect="1" noChangeArrowheads="1"/>
          </p:cNvPicPr>
          <p:nvPr/>
        </p:nvPicPr>
        <p:blipFill>
          <a:blip r:embed="rId3" cstate="print"/>
          <a:srcRect/>
          <a:stretch>
            <a:fillRect/>
          </a:stretch>
        </p:blipFill>
        <p:spPr bwMode="auto">
          <a:xfrm rot="21145164">
            <a:off x="1211628" y="3429000"/>
            <a:ext cx="3360374" cy="252028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286</TotalTime>
  <Words>971</Words>
  <Application>Microsoft Office PowerPoint</Application>
  <PresentationFormat>Экран (4:3)</PresentationFormat>
  <Paragraphs>69</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Трек</vt:lpstr>
      <vt:lpstr>Что такое сюжетно-ролевая игра? </vt:lpstr>
      <vt:lpstr>Общая  характеристика  игры  дошкольника </vt:lpstr>
      <vt:lpstr>Слайд 3</vt:lpstr>
      <vt:lpstr>Слайд 4</vt:lpstr>
      <vt:lpstr>Слайд 5</vt:lpstr>
      <vt:lpstr>Слайд 6</vt:lpstr>
      <vt:lpstr>Слайд 7</vt:lpstr>
      <vt:lpstr>Слайд 8</vt:lpstr>
      <vt:lpstr>Виды сюжетно-ролевых игр: </vt:lpstr>
      <vt:lpstr>Слайд 10</vt:lpstr>
      <vt:lpstr>Слайд 11</vt:lpstr>
      <vt:lpstr>Слайд 12</vt:lpstr>
      <vt:lpstr>Слайд 13</vt:lpstr>
      <vt:lpstr>Слайд 14</vt:lpstr>
      <vt:lpstr>Слайд 15</vt:lpstr>
      <vt:lpstr>Слайд 16</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Что такое сюжетно-ролевая игра?</dc:title>
  <dc:creator>Аня</dc:creator>
  <cp:lastModifiedBy>Аня</cp:lastModifiedBy>
  <cp:revision>30</cp:revision>
  <dcterms:created xsi:type="dcterms:W3CDTF">2013-02-27T12:43:17Z</dcterms:created>
  <dcterms:modified xsi:type="dcterms:W3CDTF">2013-02-28T02:50:52Z</dcterms:modified>
</cp:coreProperties>
</file>