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0"/>
  </p:notesMasterIdLst>
  <p:sldIdLst>
    <p:sldId id="256" r:id="rId2"/>
    <p:sldId id="281" r:id="rId3"/>
    <p:sldId id="282" r:id="rId4"/>
    <p:sldId id="283" r:id="rId5"/>
    <p:sldId id="284" r:id="rId6"/>
    <p:sldId id="285" r:id="rId7"/>
    <p:sldId id="286" r:id="rId8"/>
    <p:sldId id="287" r:id="rId9"/>
    <p:sldId id="288" r:id="rId10"/>
    <p:sldId id="289" r:id="rId11"/>
    <p:sldId id="290" r:id="rId12"/>
    <p:sldId id="291" r:id="rId13"/>
    <p:sldId id="292" r:id="rId14"/>
    <p:sldId id="293" r:id="rId15"/>
    <p:sldId id="294" r:id="rId16"/>
    <p:sldId id="257" r:id="rId17"/>
    <p:sldId id="258" r:id="rId18"/>
    <p:sldId id="259" r:id="rId19"/>
    <p:sldId id="260" r:id="rId20"/>
    <p:sldId id="261" r:id="rId21"/>
    <p:sldId id="262" r:id="rId22"/>
    <p:sldId id="263" r:id="rId23"/>
    <p:sldId id="264" r:id="rId24"/>
    <p:sldId id="265" r:id="rId25"/>
    <p:sldId id="266" r:id="rId26"/>
    <p:sldId id="267" r:id="rId27"/>
    <p:sldId id="268" r:id="rId28"/>
    <p:sldId id="269" r:id="rId29"/>
    <p:sldId id="270" r:id="rId30"/>
    <p:sldId id="271" r:id="rId31"/>
    <p:sldId id="272" r:id="rId32"/>
    <p:sldId id="273" r:id="rId33"/>
    <p:sldId id="274" r:id="rId34"/>
    <p:sldId id="275" r:id="rId35"/>
    <p:sldId id="276" r:id="rId36"/>
    <p:sldId id="277" r:id="rId37"/>
    <p:sldId id="278" r:id="rId38"/>
    <p:sldId id="279" r:id="rId3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FA0A9E11-BA0F-4759-872F-9D53662A94B9}">
          <p14:sldIdLst>
            <p14:sldId id="256"/>
            <p14:sldId id="281"/>
            <p14:sldId id="282"/>
            <p14:sldId id="283"/>
            <p14:sldId id="284"/>
            <p14:sldId id="285"/>
            <p14:sldId id="286"/>
            <p14:sldId id="287"/>
            <p14:sldId id="288"/>
            <p14:sldId id="289"/>
            <p14:sldId id="290"/>
            <p14:sldId id="291"/>
            <p14:sldId id="292"/>
            <p14:sldId id="293"/>
            <p14:sldId id="294"/>
            <p14:sldId id="257"/>
            <p14:sldId id="258"/>
            <p14:sldId id="259"/>
            <p14:sldId id="260"/>
            <p14:sldId id="261"/>
            <p14:sldId id="262"/>
            <p14:sldId id="263"/>
            <p14:sldId id="264"/>
            <p14:sldId id="265"/>
            <p14:sldId id="266"/>
            <p14:sldId id="267"/>
            <p14:sldId id="268"/>
            <p14:sldId id="269"/>
            <p14:sldId id="270"/>
            <p14:sldId id="271"/>
            <p14:sldId id="272"/>
            <p14:sldId id="273"/>
            <p14:sldId id="274"/>
            <p14:sldId id="275"/>
            <p14:sldId id="276"/>
            <p14:sldId id="277"/>
            <p14:sldId id="278"/>
            <p14:sldId id="279"/>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25" autoAdjust="0"/>
    <p:restoredTop sz="94660"/>
  </p:normalViewPr>
  <p:slideViewPr>
    <p:cSldViewPr>
      <p:cViewPr varScale="1">
        <p:scale>
          <a:sx n="103" d="100"/>
          <a:sy n="103" d="100"/>
        </p:scale>
        <p:origin x="-24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4B245A4-8E69-40E2-A099-A839AA089967}" type="datetimeFigureOut">
              <a:rPr lang="ru-RU" smtClean="0"/>
              <a:pPr/>
              <a:t>16.04.2013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D35E3CD-038C-4470-AC66-9F84F2E06341}" type="slidenum">
              <a:rPr lang="ru-RU" smtClean="0"/>
              <a:pPr/>
              <a:t>‹#›</a:t>
            </a:fld>
            <a:endParaRPr lang="ru-RU"/>
          </a:p>
        </p:txBody>
      </p:sp>
    </p:spTree>
    <p:extLst>
      <p:ext uri="{BB962C8B-B14F-4D97-AF65-F5344CB8AC3E}">
        <p14:creationId xmlns:p14="http://schemas.microsoft.com/office/powerpoint/2010/main" val="19007539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DD35E3CD-038C-4470-AC66-9F84F2E06341}" type="slidenum">
              <a:rPr lang="ru-RU" smtClean="0"/>
              <a:pPr/>
              <a:t>1</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DD35E3CD-038C-4470-AC66-9F84F2E06341}" type="slidenum">
              <a:rPr lang="ru-RU" smtClean="0"/>
              <a:pPr/>
              <a:t>24</a:t>
            </a:fld>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DD35E3CD-038C-4470-AC66-9F84F2E06341}" type="slidenum">
              <a:rPr lang="ru-RU" smtClean="0"/>
              <a:pPr/>
              <a:t>25</a:t>
            </a:fld>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DD35E3CD-038C-4470-AC66-9F84F2E06341}" type="slidenum">
              <a:rPr lang="ru-RU" smtClean="0"/>
              <a:pPr/>
              <a:t>26</a:t>
            </a:fld>
            <a:endParaRPr lang="ru-R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DD35E3CD-038C-4470-AC66-9F84F2E06341}" type="slidenum">
              <a:rPr lang="ru-RU" smtClean="0"/>
              <a:pPr/>
              <a:t>27</a:t>
            </a:fld>
            <a:endParaRPr lang="ru-R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DD35E3CD-038C-4470-AC66-9F84F2E06341}" type="slidenum">
              <a:rPr lang="ru-RU" smtClean="0"/>
              <a:pPr/>
              <a:t>28</a:t>
            </a:fld>
            <a:endParaRPr lang="ru-R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DD35E3CD-038C-4470-AC66-9F84F2E06341}" type="slidenum">
              <a:rPr lang="ru-RU" smtClean="0"/>
              <a:pPr/>
              <a:t>29</a:t>
            </a:fld>
            <a:endParaRPr lang="ru-R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DD35E3CD-038C-4470-AC66-9F84F2E06341}" type="slidenum">
              <a:rPr lang="ru-RU" smtClean="0"/>
              <a:pPr/>
              <a:t>30</a:t>
            </a:fld>
            <a:endParaRPr lang="ru-R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DD35E3CD-038C-4470-AC66-9F84F2E06341}" type="slidenum">
              <a:rPr lang="ru-RU" smtClean="0"/>
              <a:pPr/>
              <a:t>31</a:t>
            </a:fld>
            <a:endParaRPr lang="ru-R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DD35E3CD-038C-4470-AC66-9F84F2E06341}" type="slidenum">
              <a:rPr lang="ru-RU" smtClean="0"/>
              <a:pPr/>
              <a:t>32</a:t>
            </a:fld>
            <a:endParaRPr lang="ru-RU"/>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DD35E3CD-038C-4470-AC66-9F84F2E06341}" type="slidenum">
              <a:rPr lang="ru-RU" smtClean="0"/>
              <a:pPr/>
              <a:t>33</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DD35E3CD-038C-4470-AC66-9F84F2E06341}" type="slidenum">
              <a:rPr lang="ru-RU" smtClean="0"/>
              <a:pPr/>
              <a:t>16</a:t>
            </a:fld>
            <a:endParaRPr lang="ru-RU"/>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DD35E3CD-038C-4470-AC66-9F84F2E06341}" type="slidenum">
              <a:rPr lang="ru-RU" smtClean="0"/>
              <a:pPr/>
              <a:t>34</a:t>
            </a:fld>
            <a:endParaRPr lang="ru-RU"/>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DD35E3CD-038C-4470-AC66-9F84F2E06341}" type="slidenum">
              <a:rPr lang="ru-RU" smtClean="0"/>
              <a:pPr/>
              <a:t>35</a:t>
            </a:fld>
            <a:endParaRPr lang="ru-RU"/>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DD35E3CD-038C-4470-AC66-9F84F2E06341}" type="slidenum">
              <a:rPr lang="ru-RU" smtClean="0"/>
              <a:pPr/>
              <a:t>36</a:t>
            </a:fld>
            <a:endParaRPr lang="ru-RU"/>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DD35E3CD-038C-4470-AC66-9F84F2E06341}" type="slidenum">
              <a:rPr lang="ru-RU" smtClean="0"/>
              <a:pPr/>
              <a:t>37</a:t>
            </a:fld>
            <a:endParaRPr lang="ru-RU"/>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DD35E3CD-038C-4470-AC66-9F84F2E06341}" type="slidenum">
              <a:rPr lang="ru-RU" smtClean="0"/>
              <a:pPr/>
              <a:t>38</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DD35E3CD-038C-4470-AC66-9F84F2E06341}" type="slidenum">
              <a:rPr lang="ru-RU" smtClean="0"/>
              <a:pPr/>
              <a:t>17</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DD35E3CD-038C-4470-AC66-9F84F2E06341}" type="slidenum">
              <a:rPr lang="ru-RU" smtClean="0"/>
              <a:pPr/>
              <a:t>18</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DD35E3CD-038C-4470-AC66-9F84F2E06341}" type="slidenum">
              <a:rPr lang="ru-RU" smtClean="0"/>
              <a:pPr/>
              <a:t>19</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D35E3CD-038C-4470-AC66-9F84F2E06341}" type="slidenum">
              <a:rPr lang="ru-RU" smtClean="0"/>
              <a:pPr/>
              <a:t>20</a:t>
            </a:fld>
            <a:endParaRPr lang="ru-RU"/>
          </a:p>
        </p:txBody>
      </p:sp>
    </p:spTree>
    <p:extLst>
      <p:ext uri="{BB962C8B-B14F-4D97-AF65-F5344CB8AC3E}">
        <p14:creationId xmlns:p14="http://schemas.microsoft.com/office/powerpoint/2010/main" val="31873140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DD35E3CD-038C-4470-AC66-9F84F2E06341}" type="slidenum">
              <a:rPr lang="ru-RU" smtClean="0"/>
              <a:pPr/>
              <a:t>21</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DD35E3CD-038C-4470-AC66-9F84F2E06341}" type="slidenum">
              <a:rPr lang="ru-RU" smtClean="0"/>
              <a:pPr/>
              <a:t>22</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DD35E3CD-038C-4470-AC66-9F84F2E06341}" type="slidenum">
              <a:rPr lang="ru-RU" smtClean="0"/>
              <a:pPr/>
              <a:t>23</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984E0919-BB24-4794-9EEC-64E064EC97F7}" type="datetimeFigureOut">
              <a:rPr lang="ru-RU" smtClean="0"/>
              <a:pPr/>
              <a:t>16.04.2013</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A8A7CDD3-3008-44BA-ACE6-3D3C1F7C5996}"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84E0919-BB24-4794-9EEC-64E064EC97F7}" type="datetimeFigureOut">
              <a:rPr lang="ru-RU" smtClean="0"/>
              <a:pPr/>
              <a:t>16.04.2013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8A7CDD3-3008-44BA-ACE6-3D3C1F7C5996}"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84E0919-BB24-4794-9EEC-64E064EC97F7}" type="datetimeFigureOut">
              <a:rPr lang="ru-RU" smtClean="0"/>
              <a:pPr/>
              <a:t>16.04.2013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8A7CDD3-3008-44BA-ACE6-3D3C1F7C5996}"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Заголовок, текст и картинк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Картинка 3"/>
          <p:cNvSpPr>
            <a:spLocks noGrp="1"/>
          </p:cNvSpPr>
          <p:nvPr>
            <p:ph type="clipArt" sz="half" idx="2"/>
          </p:nvPr>
        </p:nvSpPr>
        <p:spPr>
          <a:xfrm>
            <a:off x="4648200" y="1600200"/>
            <a:ext cx="4038600" cy="4525963"/>
          </a:xfrm>
        </p:spPr>
        <p:txBody>
          <a:bodyPr/>
          <a:lstStyle/>
          <a:p>
            <a:endParaRPr lang="ru-RU"/>
          </a:p>
        </p:txBody>
      </p:sp>
      <p:sp>
        <p:nvSpPr>
          <p:cNvPr id="5" name="Дата 4"/>
          <p:cNvSpPr>
            <a:spLocks noGrp="1"/>
          </p:cNvSpPr>
          <p:nvPr>
            <p:ph type="dt" sz="half" idx="10"/>
          </p:nvPr>
        </p:nvSpPr>
        <p:spPr>
          <a:xfrm>
            <a:off x="457200" y="6245225"/>
            <a:ext cx="2133600" cy="476250"/>
          </a:xfrm>
        </p:spPr>
        <p:txBody>
          <a:bodyPr/>
          <a:lstStyle>
            <a:lvl1pPr>
              <a:defRPr/>
            </a:lvl1pPr>
          </a:lstStyle>
          <a:p>
            <a:endParaRPr lang="ru-RU"/>
          </a:p>
        </p:txBody>
      </p:sp>
      <p:sp>
        <p:nvSpPr>
          <p:cNvPr id="6" name="Нижний колонтитул 5"/>
          <p:cNvSpPr>
            <a:spLocks noGrp="1"/>
          </p:cNvSpPr>
          <p:nvPr>
            <p:ph type="ftr" sz="quarter" idx="11"/>
          </p:nvPr>
        </p:nvSpPr>
        <p:spPr>
          <a:xfrm>
            <a:off x="3124200" y="6245225"/>
            <a:ext cx="2895600" cy="476250"/>
          </a:xfrm>
        </p:spPr>
        <p:txBody>
          <a:bodyPr/>
          <a:lstStyle>
            <a:lvl1pPr>
              <a:defRPr/>
            </a:lvl1pPr>
          </a:lstStyle>
          <a:p>
            <a:endParaRPr lang="ru-RU"/>
          </a:p>
        </p:txBody>
      </p:sp>
      <p:sp>
        <p:nvSpPr>
          <p:cNvPr id="7" name="Номер слайда 6"/>
          <p:cNvSpPr>
            <a:spLocks noGrp="1"/>
          </p:cNvSpPr>
          <p:nvPr>
            <p:ph type="sldNum" sz="quarter" idx="12"/>
          </p:nvPr>
        </p:nvSpPr>
        <p:spPr>
          <a:xfrm>
            <a:off x="6553200" y="6245225"/>
            <a:ext cx="2133600" cy="476250"/>
          </a:xfrm>
        </p:spPr>
        <p:txBody>
          <a:bodyPr/>
          <a:lstStyle>
            <a:lvl1pPr>
              <a:defRPr/>
            </a:lvl1pPr>
          </a:lstStyle>
          <a:p>
            <a:fld id="{E729CABC-D467-4516-BCDD-1C88CA43084B}" type="slidenum">
              <a:rPr lang="ru-RU"/>
              <a:pPr/>
              <a:t>‹#›</a:t>
            </a:fld>
            <a:endParaRPr lang="ru-RU"/>
          </a:p>
        </p:txBody>
      </p:sp>
    </p:spTree>
    <p:extLst>
      <p:ext uri="{BB962C8B-B14F-4D97-AF65-F5344CB8AC3E}">
        <p14:creationId xmlns:p14="http://schemas.microsoft.com/office/powerpoint/2010/main" val="31299077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84E0919-BB24-4794-9EEC-64E064EC97F7}" type="datetimeFigureOut">
              <a:rPr lang="ru-RU" smtClean="0"/>
              <a:pPr/>
              <a:t>16.04.2013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8A7CDD3-3008-44BA-ACE6-3D3C1F7C5996}"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984E0919-BB24-4794-9EEC-64E064EC97F7}" type="datetimeFigureOut">
              <a:rPr lang="ru-RU" smtClean="0"/>
              <a:pPr/>
              <a:t>16.04.2013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8A7CDD3-3008-44BA-ACE6-3D3C1F7C5996}"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984E0919-BB24-4794-9EEC-64E064EC97F7}" type="datetimeFigureOut">
              <a:rPr lang="ru-RU" smtClean="0"/>
              <a:pPr/>
              <a:t>16.04.2013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8A7CDD3-3008-44BA-ACE6-3D3C1F7C5996}"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984E0919-BB24-4794-9EEC-64E064EC97F7}" type="datetimeFigureOut">
              <a:rPr lang="ru-RU" smtClean="0"/>
              <a:pPr/>
              <a:t>16.04.2013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8A7CDD3-3008-44BA-ACE6-3D3C1F7C5996}"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984E0919-BB24-4794-9EEC-64E064EC97F7}" type="datetimeFigureOut">
              <a:rPr lang="ru-RU" smtClean="0"/>
              <a:pPr/>
              <a:t>16.04.2013</a:t>
            </a:fld>
            <a:endParaRPr lang="ru-RU"/>
          </a:p>
        </p:txBody>
      </p:sp>
      <p:sp>
        <p:nvSpPr>
          <p:cNvPr id="8" name="Номер слайда 7"/>
          <p:cNvSpPr>
            <a:spLocks noGrp="1"/>
          </p:cNvSpPr>
          <p:nvPr>
            <p:ph type="sldNum" sz="quarter" idx="11"/>
          </p:nvPr>
        </p:nvSpPr>
        <p:spPr/>
        <p:txBody>
          <a:bodyPr/>
          <a:lstStyle/>
          <a:p>
            <a:fld id="{A8A7CDD3-3008-44BA-ACE6-3D3C1F7C5996}"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84E0919-BB24-4794-9EEC-64E064EC97F7}" type="datetimeFigureOut">
              <a:rPr lang="ru-RU" smtClean="0"/>
              <a:pPr/>
              <a:t>16.04.2013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8A7CDD3-3008-44BA-ACE6-3D3C1F7C5996}"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984E0919-BB24-4794-9EEC-64E064EC97F7}" type="datetimeFigureOut">
              <a:rPr lang="ru-RU" smtClean="0"/>
              <a:pPr/>
              <a:t>16.04.2013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A8A7CDD3-3008-44BA-ACE6-3D3C1F7C5996}"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984E0919-BB24-4794-9EEC-64E064EC97F7}" type="datetimeFigureOut">
              <a:rPr lang="ru-RU" smtClean="0"/>
              <a:pPr/>
              <a:t>16.04.2013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8A7CDD3-3008-44BA-ACE6-3D3C1F7C5996}"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984E0919-BB24-4794-9EEC-64E064EC97F7}" type="datetimeFigureOut">
              <a:rPr lang="ru-RU" smtClean="0"/>
              <a:pPr/>
              <a:t>16.04.2013</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A8A7CDD3-3008-44BA-ACE6-3D3C1F7C5996}"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forum.cdrinfo.pl/attachments/f27/27364-co-tu-pisac-d-kulturysta.jpg"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ru.wikipedia.org/wiki/%D0%A4%D1%83%D1%80%D0%BE%D1%81%D0%B5%D0%BC%D0%B8%D0%B4" TargetMode="External"/><Relationship Id="rId2" Type="http://schemas.openxmlformats.org/officeDocument/2006/relationships/hyperlink" Target="http://ru.wikipedia.org/wiki/%D0%94%D0%B8%D1%83%D1%80%D0%B5%D1%82%D0%B8%D0%BA%D0%B8" TargetMode="External"/><Relationship Id="rId1" Type="http://schemas.openxmlformats.org/officeDocument/2006/relationships/slideLayout" Target="../slideLayouts/slideLayout2.xml"/><Relationship Id="rId5" Type="http://schemas.openxmlformats.org/officeDocument/2006/relationships/hyperlink" Target="http://ru.wikipedia.org/wiki/%D0%90%D1%86%D0%B5%D1%82%D0%B0%D0%B7%D0%BE%D0%BB%D0%B0%D0%BC%D0%B8%D0%B4" TargetMode="External"/><Relationship Id="rId4" Type="http://schemas.openxmlformats.org/officeDocument/2006/relationships/hyperlink" Target="http://ru.wikipedia.org/wiki/%D0%A5%D0%BB%D0%BE%D1%80%D1%82%D0%B0%D0%BB%D0%B8%D0%B4%D0%BE%D0%BD"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ru.wikipedia.org/wiki/%D0%92%D0%90%D0%94%D0%90"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ru.wikipedia.org/wiki/%D0%94%D0%B8%D1%81%D0%BA%D0%B2%D0%B0%D0%BB%D0%B8%D1%84%D0%B8%D0%BA%D0%B0%D1%86%D0%B8%D1%8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images01.olx.ru/ui/4/31/86/68922586_1---.jpg" TargetMode="External"/><Relationship Id="rId1" Type="http://schemas.openxmlformats.org/officeDocument/2006/relationships/slideLayout" Target="../slideLayouts/slideLayout12.xml"/><Relationship Id="rId5" Type="http://schemas.openxmlformats.org/officeDocument/2006/relationships/image" Target="../media/image2.jpeg"/><Relationship Id="rId4" Type="http://schemas.openxmlformats.org/officeDocument/2006/relationships/hyperlink" Target="http://www.nashagazeta.ch/sites/default/files/2012-03-12_125027.jpg"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9.xml"/><Relationship Id="rId4" Type="http://schemas.openxmlformats.org/officeDocument/2006/relationships/image" Target="../media/image9.jpeg"/></Relationships>
</file>

<file path=ppt/slides/_rels/slide2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9.xml"/><Relationship Id="rId5" Type="http://schemas.openxmlformats.org/officeDocument/2006/relationships/image" Target="../media/image13.jpeg"/><Relationship Id="rId4" Type="http://schemas.openxmlformats.org/officeDocument/2006/relationships/image" Target="../media/image12.jpeg"/></Relationships>
</file>

<file path=ppt/slides/_rels/slide2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9.xml"/><Relationship Id="rId4" Type="http://schemas.openxmlformats.org/officeDocument/2006/relationships/image" Target="../media/image15.jpeg"/></Relationships>
</file>

<file path=ppt/slides/_rels/slide2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17.jpeg"/></Relationships>
</file>

<file path=ppt/slides/_rels/slide2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3.xml"/><Relationship Id="rId1" Type="http://schemas.openxmlformats.org/officeDocument/2006/relationships/slideLayout" Target="../slideLayouts/slideLayout9.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7.xml"/><Relationship Id="rId1" Type="http://schemas.openxmlformats.org/officeDocument/2006/relationships/slideLayout" Target="../slideLayouts/slideLayout9.xml"/><Relationship Id="rId4" Type="http://schemas.openxmlformats.org/officeDocument/2006/relationships/image" Target="../media/image28.jpe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2.xml"/><Relationship Id="rId1" Type="http://schemas.openxmlformats.org/officeDocument/2006/relationships/slideLayout" Target="../slideLayouts/slideLayout9.xml"/><Relationship Id="rId4" Type="http://schemas.openxmlformats.org/officeDocument/2006/relationships/image" Target="../media/image32.jpeg"/></Relationships>
</file>

<file path=ppt/slides/_rels/slide3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3.xml"/><Relationship Id="rId1" Type="http://schemas.openxmlformats.org/officeDocument/2006/relationships/slideLayout" Target="../slideLayouts/slideLayout9.xml"/><Relationship Id="rId4" Type="http://schemas.openxmlformats.org/officeDocument/2006/relationships/image" Target="../media/image34.jpe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ru.wikipedia.org/wiki/%D0%A2%D0%B5%D1%81%D1%82%D0%BE%D1%81%D1%82%D0%B5%D1%80%D0%BE%D0%BD"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87624" y="2996952"/>
            <a:ext cx="6480048" cy="2373248"/>
          </a:xfrm>
        </p:spPr>
        <p:txBody>
          <a:bodyPr>
            <a:normAutofit/>
          </a:bodyPr>
          <a:lstStyle/>
          <a:p>
            <a:pPr algn="ctr"/>
            <a:r>
              <a:rPr lang="ru-RU" dirty="0"/>
              <a:t>Т</a:t>
            </a:r>
            <a:r>
              <a:rPr lang="ru-RU" sz="4000" dirty="0" smtClean="0"/>
              <a:t>ема</a:t>
            </a:r>
            <a:r>
              <a:rPr lang="ru-RU" dirty="0" smtClean="0"/>
              <a:t> : </a:t>
            </a:r>
            <a:r>
              <a:rPr lang="ru-RU" sz="4000" dirty="0" smtClean="0"/>
              <a:t>проблема допинга в </a:t>
            </a:r>
            <a:r>
              <a:rPr lang="ru-RU" sz="4000" dirty="0" smtClean="0"/>
              <a:t>спорте</a:t>
            </a:r>
            <a:br>
              <a:rPr lang="ru-RU" sz="4000" dirty="0" smtClean="0"/>
            </a:br>
            <a:r>
              <a:rPr lang="ru-RU" sz="2400" dirty="0" smtClean="0"/>
              <a:t>выполнил  ученик 10а класса</a:t>
            </a:r>
            <a:br>
              <a:rPr lang="ru-RU" sz="2400" dirty="0" smtClean="0"/>
            </a:br>
            <a:r>
              <a:rPr lang="ru-RU" sz="2400" dirty="0" err="1" smtClean="0"/>
              <a:t>магась</a:t>
            </a:r>
            <a:r>
              <a:rPr lang="ru-RU" sz="2400" dirty="0" smtClean="0"/>
              <a:t>  Дмитрий</a:t>
            </a:r>
            <a:endParaRPr lang="ru-RU" sz="4000" dirty="0"/>
          </a:p>
        </p:txBody>
      </p:sp>
      <p:sp>
        <p:nvSpPr>
          <p:cNvPr id="3" name="Подзаголовок 2"/>
          <p:cNvSpPr>
            <a:spLocks noGrp="1"/>
          </p:cNvSpPr>
          <p:nvPr>
            <p:ph type="subTitle" idx="1"/>
          </p:nvPr>
        </p:nvSpPr>
        <p:spPr>
          <a:xfrm>
            <a:off x="2123728" y="836712"/>
            <a:ext cx="4032448" cy="1296144"/>
          </a:xfrm>
        </p:spPr>
        <p:txBody>
          <a:bodyPr anchor="ctr">
            <a:normAutofit fontScale="77500" lnSpcReduction="20000"/>
          </a:bodyPr>
          <a:lstStyle/>
          <a:p>
            <a:pPr algn="ctr"/>
            <a:r>
              <a:rPr lang="ru-RU" sz="6600" dirty="0" smtClean="0"/>
              <a:t>Творческая работа</a:t>
            </a:r>
            <a:endParaRPr lang="ru-RU" sz="6600" dirty="0"/>
          </a:p>
        </p:txBody>
      </p:sp>
    </p:spTree>
    <p:extLst>
      <p:ext uri="{BB962C8B-B14F-4D97-AF65-F5344CB8AC3E}">
        <p14:creationId xmlns:p14="http://schemas.microsoft.com/office/powerpoint/2010/main" val="3622196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9" name="Picture 5" descr="Картинка 85 из 98230">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5150" y="0"/>
            <a:ext cx="6003925" cy="6597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39478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ru-RU"/>
              <a:t>Диуретики</a:t>
            </a:r>
          </a:p>
        </p:txBody>
      </p:sp>
      <p:sp>
        <p:nvSpPr>
          <p:cNvPr id="8195" name="Rectangle 3"/>
          <p:cNvSpPr>
            <a:spLocks noGrp="1" noChangeArrowheads="1"/>
          </p:cNvSpPr>
          <p:nvPr>
            <p:ph type="body" idx="1"/>
          </p:nvPr>
        </p:nvSpPr>
        <p:spPr/>
        <p:txBody>
          <a:bodyPr/>
          <a:lstStyle/>
          <a:p>
            <a:pPr>
              <a:lnSpc>
                <a:spcPct val="90000"/>
              </a:lnSpc>
            </a:pPr>
            <a:r>
              <a:rPr lang="ru-RU" sz="2800">
                <a:hlinkClick r:id="rId2" tooltip="Диуретики"/>
              </a:rPr>
              <a:t>Мочегонные средства</a:t>
            </a:r>
            <a:r>
              <a:rPr lang="ru-RU" sz="2800"/>
              <a:t> (диуретики) — это, например, </a:t>
            </a:r>
            <a:r>
              <a:rPr lang="ru-RU" sz="2800">
                <a:hlinkClick r:id="rId3" tooltip="Фуросемид"/>
              </a:rPr>
              <a:t>фуросемид</a:t>
            </a:r>
            <a:r>
              <a:rPr lang="ru-RU" sz="2800"/>
              <a:t>, </a:t>
            </a:r>
            <a:r>
              <a:rPr lang="ru-RU" sz="2800">
                <a:hlinkClick r:id="rId4" tooltip="Хлорталидон"/>
              </a:rPr>
              <a:t>хлорталидон</a:t>
            </a:r>
            <a:r>
              <a:rPr lang="ru-RU" sz="2800"/>
              <a:t>, амилорид, </a:t>
            </a:r>
            <a:r>
              <a:rPr lang="ru-RU" sz="2800">
                <a:hlinkClick r:id="rId5" tooltip="Ацетазоламид"/>
              </a:rPr>
              <a:t>ацетазоламид</a:t>
            </a:r>
            <a:r>
              <a:rPr lang="ru-RU" sz="2800"/>
              <a:t>. В спорте их применяют по трем причинам. В тех видах, где есть весовые категории, диуретики помогают быстро уменьшить массу тела. Также диуретики помогают улучшить внешний вид в гимнастике, фигурном катании или бодифитнесе. Обезвоживание способствует приданию мускулатуре подчеркнутых форм. </a:t>
            </a:r>
          </a:p>
        </p:txBody>
      </p:sp>
    </p:spTree>
    <p:extLst>
      <p:ext uri="{BB962C8B-B14F-4D97-AF65-F5344CB8AC3E}">
        <p14:creationId xmlns:p14="http://schemas.microsoft.com/office/powerpoint/2010/main" val="9481237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type="body" idx="1"/>
          </p:nvPr>
        </p:nvSpPr>
        <p:spPr>
          <a:xfrm>
            <a:off x="457200" y="0"/>
            <a:ext cx="8229600" cy="6858000"/>
          </a:xfrm>
        </p:spPr>
        <p:txBody>
          <a:bodyPr/>
          <a:lstStyle/>
          <a:p>
            <a:pPr algn="ctr">
              <a:lnSpc>
                <a:spcPct val="80000"/>
              </a:lnSpc>
            </a:pPr>
            <a:r>
              <a:rPr lang="ru-RU" sz="2000" dirty="0">
                <a:solidFill>
                  <a:srgbClr val="000000"/>
                </a:solidFill>
                <a:latin typeface="Times New Roman" pitchFamily="18" charset="0"/>
                <a:cs typeface="Times New Roman" pitchFamily="18" charset="0"/>
              </a:rPr>
              <a:t/>
            </a:r>
            <a:br>
              <a:rPr lang="ru-RU" sz="2000" dirty="0">
                <a:solidFill>
                  <a:srgbClr val="000000"/>
                </a:solidFill>
                <a:latin typeface="Times New Roman" pitchFamily="18" charset="0"/>
                <a:cs typeface="Times New Roman" pitchFamily="18" charset="0"/>
              </a:rPr>
            </a:br>
            <a:r>
              <a:rPr lang="ru-RU" sz="2000" dirty="0">
                <a:solidFill>
                  <a:srgbClr val="000000"/>
                </a:solidFill>
                <a:latin typeface="Times New Roman" pitchFamily="18" charset="0"/>
                <a:cs typeface="Times New Roman" pitchFamily="18" charset="0"/>
              </a:rPr>
              <a:t/>
            </a:r>
            <a:br>
              <a:rPr lang="ru-RU" sz="2000" dirty="0">
                <a:solidFill>
                  <a:srgbClr val="000000"/>
                </a:solidFill>
                <a:latin typeface="Times New Roman" pitchFamily="18" charset="0"/>
                <a:cs typeface="Times New Roman" pitchFamily="18" charset="0"/>
              </a:rPr>
            </a:br>
            <a:r>
              <a:rPr lang="ru-RU" sz="3600" dirty="0"/>
              <a:t>Использование допингов в родственных видах спорта </a:t>
            </a:r>
            <a:r>
              <a:rPr lang="ru-RU" sz="3600" dirty="0">
                <a:solidFill>
                  <a:srgbClr val="000000"/>
                </a:solidFill>
                <a:latin typeface="Times New Roman" pitchFamily="18" charset="0"/>
                <a:cs typeface="Times New Roman" pitchFamily="18" charset="0"/>
              </a:rPr>
              <a:t/>
            </a:r>
            <a:br>
              <a:rPr lang="ru-RU" sz="3600" dirty="0">
                <a:solidFill>
                  <a:srgbClr val="000000"/>
                </a:solidFill>
                <a:latin typeface="Times New Roman" pitchFamily="18" charset="0"/>
                <a:cs typeface="Times New Roman" pitchFamily="18" charset="0"/>
              </a:rPr>
            </a:br>
            <a:r>
              <a:rPr lang="ru-RU" sz="3600" dirty="0">
                <a:latin typeface="Times New Roman" pitchFamily="18" charset="0"/>
                <a:cs typeface="Times New Roman" pitchFamily="18" charset="0"/>
              </a:rPr>
              <a:t/>
            </a:r>
            <a:br>
              <a:rPr lang="ru-RU" sz="3600" dirty="0">
                <a:latin typeface="Times New Roman" pitchFamily="18" charset="0"/>
                <a:cs typeface="Times New Roman" pitchFamily="18" charset="0"/>
              </a:rPr>
            </a:br>
            <a:r>
              <a:rPr lang="ru-RU" sz="2000" dirty="0">
                <a:latin typeface="Times New Roman" pitchFamily="18" charset="0"/>
                <a:cs typeface="Times New Roman" pitchFamily="18" charset="0"/>
              </a:rPr>
              <a:t>1. Скоростно-силовые виды: тяжелая атлетика, метания, культуризм, спринтерские дистанции в легкой атлетике, плавании, конькобежном спорте, лыжных гонках.</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Анаболические стероиды, </a:t>
            </a:r>
            <a:r>
              <a:rPr lang="ru-RU" sz="2000" dirty="0" err="1">
                <a:latin typeface="Times New Roman" pitchFamily="18" charset="0"/>
                <a:cs typeface="Times New Roman" pitchFamily="18" charset="0"/>
              </a:rPr>
              <a:t>соматотропин</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гонадотро-пин</a:t>
            </a:r>
            <a:r>
              <a:rPr lang="ru-RU" sz="2000" dirty="0">
                <a:latin typeface="Times New Roman" pitchFamily="18" charset="0"/>
                <a:cs typeface="Times New Roman" pitchFamily="18" charset="0"/>
              </a:rPr>
              <a:t>, </a:t>
            </a:r>
            <a:r>
              <a:rPr lang="ru-RU" sz="2000" dirty="0" err="1">
                <a:latin typeface="Times New Roman" pitchFamily="18" charset="0"/>
                <a:cs typeface="Times New Roman" pitchFamily="18" charset="0"/>
              </a:rPr>
              <a:t>амфетамины</a:t>
            </a:r>
            <a:r>
              <a:rPr lang="ru-RU" sz="2000" dirty="0">
                <a:latin typeface="Times New Roman" pitchFamily="18" charset="0"/>
                <a:cs typeface="Times New Roman" pitchFamily="18" charset="0"/>
              </a:rPr>
              <a:t>, диуретики и др.</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Резкие изменения: обмена веществ, гормонального профиля, маскулинизация у женщин и вирилизация у мужчин.</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2. Виды спорта с преимущественным проявлением выносливости, циклические виды спорта: бег, плавание, лыжные гонки, велосипедные гонки, конькобежный спорт (длинные дистанции).</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Анаболические стероиды, </a:t>
            </a:r>
            <a:r>
              <a:rPr lang="ru-RU" sz="2000" dirty="0" err="1">
                <a:latin typeface="Times New Roman" pitchFamily="18" charset="0"/>
                <a:cs typeface="Times New Roman" pitchFamily="18" charset="0"/>
              </a:rPr>
              <a:t>соматотропин</a:t>
            </a:r>
            <a:r>
              <a:rPr lang="ru-RU" sz="2000" dirty="0">
                <a:latin typeface="Times New Roman" pitchFamily="18" charset="0"/>
                <a:cs typeface="Times New Roman" pitchFamily="18" charset="0"/>
              </a:rPr>
              <a:t>, гонадотропин, кровяной допинг, </a:t>
            </a:r>
            <a:r>
              <a:rPr lang="ru-RU" sz="2000" dirty="0" err="1">
                <a:latin typeface="Times New Roman" pitchFamily="18" charset="0"/>
                <a:cs typeface="Times New Roman" pitchFamily="18" charset="0"/>
              </a:rPr>
              <a:t>психостимуляторы</a:t>
            </a:r>
            <a:r>
              <a:rPr lang="ru-RU" sz="2000" dirty="0">
                <a:latin typeface="Times New Roman" pitchFamily="18" charset="0"/>
                <a:cs typeface="Times New Roman" pitchFamily="18" charset="0"/>
              </a:rPr>
              <a:t> и др.</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Потеря ориентации и сознания, смертельные исходы, нарушения гормонального статуса и др.</a:t>
            </a:r>
          </a:p>
        </p:txBody>
      </p:sp>
    </p:spTree>
    <p:extLst>
      <p:ext uri="{BB962C8B-B14F-4D97-AF65-F5344CB8AC3E}">
        <p14:creationId xmlns:p14="http://schemas.microsoft.com/office/powerpoint/2010/main" val="18740548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274638"/>
            <a:ext cx="8075613" cy="850900"/>
          </a:xfrm>
        </p:spPr>
        <p:txBody>
          <a:bodyPr>
            <a:normAutofit fontScale="90000"/>
          </a:bodyPr>
          <a:lstStyle/>
          <a:p>
            <a:r>
              <a:rPr lang="ru-RU" sz="3600"/>
              <a:t>Использование допингов в родственных видах спорта </a:t>
            </a:r>
            <a:r>
              <a:rPr lang="ru-RU" sz="3600">
                <a:solidFill>
                  <a:srgbClr val="000000"/>
                </a:solidFill>
                <a:latin typeface="Times New Roman" pitchFamily="18" charset="0"/>
                <a:cs typeface="Times New Roman" pitchFamily="18" charset="0"/>
              </a:rPr>
              <a:t/>
            </a:r>
            <a:br>
              <a:rPr lang="ru-RU" sz="3600">
                <a:solidFill>
                  <a:srgbClr val="000000"/>
                </a:solidFill>
                <a:latin typeface="Times New Roman" pitchFamily="18" charset="0"/>
                <a:cs typeface="Times New Roman" pitchFamily="18" charset="0"/>
              </a:rPr>
            </a:br>
            <a:endParaRPr lang="ru-RU" sz="3600">
              <a:solidFill>
                <a:srgbClr val="000000"/>
              </a:solidFill>
              <a:latin typeface="Times New Roman" pitchFamily="18" charset="0"/>
              <a:cs typeface="Times New Roman" pitchFamily="18" charset="0"/>
            </a:endParaRPr>
          </a:p>
        </p:txBody>
      </p:sp>
      <p:sp>
        <p:nvSpPr>
          <p:cNvPr id="10243" name="Rectangle 3"/>
          <p:cNvSpPr>
            <a:spLocks noGrp="1" noChangeArrowheads="1"/>
          </p:cNvSpPr>
          <p:nvPr>
            <p:ph type="body" idx="1"/>
          </p:nvPr>
        </p:nvSpPr>
        <p:spPr>
          <a:xfrm>
            <a:off x="457200" y="1600200"/>
            <a:ext cx="8229600" cy="5257800"/>
          </a:xfrm>
        </p:spPr>
        <p:txBody>
          <a:bodyPr/>
          <a:lstStyle/>
          <a:p>
            <a:pPr algn="ctr">
              <a:lnSpc>
                <a:spcPct val="90000"/>
              </a:lnSpc>
            </a:pPr>
            <a:r>
              <a:rPr lang="ru-RU" sz="2400" dirty="0">
                <a:latin typeface="Times New Roman" pitchFamily="18" charset="0"/>
                <a:cs typeface="Times New Roman" pitchFamily="18" charset="0"/>
              </a:rPr>
              <a:t>3. Игровые виды: футбол, баскетбол, регби, бейсбол, хоккей с мячом и с шайбой, гольф и др. </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Алкоголь, кокаин, героин, </a:t>
            </a:r>
            <a:r>
              <a:rPr lang="ru-RU" sz="2400" dirty="0" err="1">
                <a:latin typeface="Times New Roman" pitchFamily="18" charset="0"/>
                <a:cs typeface="Times New Roman" pitchFamily="18" charset="0"/>
              </a:rPr>
              <a:t>амфетамины</a:t>
            </a:r>
            <a:r>
              <a:rPr lang="ru-RU" sz="2400" dirty="0">
                <a:latin typeface="Times New Roman" pitchFamily="18" charset="0"/>
                <a:cs typeface="Times New Roman" pitchFamily="18" charset="0"/>
              </a:rPr>
              <a:t>, марихуана и др.</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Летальные исходы, потеря сознания, токсические эффекты.</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4. </a:t>
            </a:r>
            <a:r>
              <a:rPr lang="ru-RU" sz="2400" dirty="0" err="1">
                <a:latin typeface="Times New Roman" pitchFamily="18" charset="0"/>
                <a:cs typeface="Times New Roman" pitchFamily="18" charset="0"/>
              </a:rPr>
              <a:t>Сложнокоординационные</a:t>
            </a:r>
            <a:r>
              <a:rPr lang="ru-RU" sz="2400" dirty="0">
                <a:latin typeface="Times New Roman" pitchFamily="18" charset="0"/>
                <a:cs typeface="Times New Roman" pitchFamily="18" charset="0"/>
              </a:rPr>
              <a:t> виды спорта: прыжки в высоту, прыжки в воду, фигурное катание, гимнастика, фехтование и др.</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Алкоголь, наркотические аналгетики, транквилизаторы, </a:t>
            </a:r>
            <a:r>
              <a:rPr lang="ru-RU" sz="2400" dirty="0" err="1">
                <a:latin typeface="Times New Roman" pitchFamily="18" charset="0"/>
                <a:cs typeface="Times New Roman" pitchFamily="18" charset="0"/>
              </a:rPr>
              <a:t>бетаблокаторы</a:t>
            </a:r>
            <a:r>
              <a:rPr lang="ru-RU" sz="2400" dirty="0">
                <a:latin typeface="Times New Roman" pitchFamily="18" charset="0"/>
                <a:cs typeface="Times New Roman" pitchFamily="18" charset="0"/>
              </a:rPr>
              <a:t> и др.</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Наркотическая зависимость, алкоголизм и др.</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5. Единоборства: все виды борьбы, бокс, восточные единоборства и др.</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Наркотические аналгетики, марихуана, алкоголь.</a:t>
            </a:r>
            <a:r>
              <a:rPr lang="ru-RU" sz="2400" dirty="0">
                <a:solidFill>
                  <a:srgbClr val="000000"/>
                </a:solidFill>
                <a:latin typeface="Times New Roman" pitchFamily="18" charset="0"/>
                <a:cs typeface="Times New Roman" pitchFamily="18" charset="0"/>
              </a:rPr>
              <a:t/>
            </a:r>
            <a:br>
              <a:rPr lang="ru-RU" sz="2400" dirty="0">
                <a:solidFill>
                  <a:srgbClr val="000000"/>
                </a:solidFill>
                <a:latin typeface="Times New Roman" pitchFamily="18" charset="0"/>
                <a:cs typeface="Times New Roman" pitchFamily="18" charset="0"/>
              </a:rPr>
            </a:br>
            <a:endParaRPr lang="ru-RU" sz="2400" dirty="0"/>
          </a:p>
        </p:txBody>
      </p:sp>
    </p:spTree>
    <p:extLst>
      <p:ext uri="{BB962C8B-B14F-4D97-AF65-F5344CB8AC3E}">
        <p14:creationId xmlns:p14="http://schemas.microsoft.com/office/powerpoint/2010/main" val="1957101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ru-RU"/>
              <a:t>Антидопинговый контроль</a:t>
            </a:r>
          </a:p>
        </p:txBody>
      </p:sp>
      <p:sp>
        <p:nvSpPr>
          <p:cNvPr id="11267" name="Rectangle 3"/>
          <p:cNvSpPr>
            <a:spLocks noGrp="1" noChangeArrowheads="1"/>
          </p:cNvSpPr>
          <p:nvPr>
            <p:ph type="body" idx="1"/>
          </p:nvPr>
        </p:nvSpPr>
        <p:spPr/>
        <p:txBody>
          <a:bodyPr/>
          <a:lstStyle/>
          <a:p>
            <a:pPr>
              <a:lnSpc>
                <a:spcPct val="90000"/>
              </a:lnSpc>
            </a:pPr>
            <a:r>
              <a:rPr lang="ru-RU" sz="2400"/>
              <a:t>Современная концепция в области борьбы с допингом в спорте высших достижений приведена в Антидопинговом Кодексе </a:t>
            </a:r>
            <a:r>
              <a:rPr lang="ru-RU" sz="2400" i="1">
                <a:hlinkClick r:id="rId2" tooltip="ВАДА"/>
              </a:rPr>
              <a:t>ВАДА</a:t>
            </a:r>
            <a:r>
              <a:rPr lang="ru-RU" sz="2400"/>
              <a:t> (</a:t>
            </a:r>
            <a:r>
              <a:rPr lang="ru-RU" sz="2400" i="1"/>
              <a:t>Всемирное антидопинговое агентство</a:t>
            </a:r>
            <a:r>
              <a:rPr lang="ru-RU" sz="2400"/>
              <a:t>, учреждённое по инициативе Международного Олимпийского Комитета - МОК). ВАДА каждый год издает запрещенный список препаратов для спортсменов и новые версии так называемых стандартов: международный стандарт для лабораторий, международный стандарт для тестирований и международный стандарт для оформления терапевтических исключений. </a:t>
            </a:r>
          </a:p>
        </p:txBody>
      </p:sp>
    </p:spTree>
    <p:extLst>
      <p:ext uri="{BB962C8B-B14F-4D97-AF65-F5344CB8AC3E}">
        <p14:creationId xmlns:p14="http://schemas.microsoft.com/office/powerpoint/2010/main" val="3440337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ru-RU"/>
              <a:t>Борьба с допингом </a:t>
            </a:r>
          </a:p>
        </p:txBody>
      </p:sp>
      <p:sp>
        <p:nvSpPr>
          <p:cNvPr id="17411" name="Rectangle 3"/>
          <p:cNvSpPr>
            <a:spLocks noGrp="1" noChangeArrowheads="1"/>
          </p:cNvSpPr>
          <p:nvPr>
            <p:ph type="body" idx="1"/>
          </p:nvPr>
        </p:nvSpPr>
        <p:spPr/>
        <p:txBody>
          <a:bodyPr>
            <a:normAutofit fontScale="92500"/>
          </a:bodyPr>
          <a:lstStyle/>
          <a:p>
            <a:r>
              <a:rPr lang="ru-RU" sz="2800"/>
              <a:t>На серьёзных национальных и международных соревнованиях проводится допинг-контроль не только призеров, но и всех участников. Мобильные лаборатории допинг-контроля присутствуют на всех соревнованиях. В большинстве видов спорта установленное применение допинга влечет за собой </a:t>
            </a:r>
            <a:r>
              <a:rPr lang="ru-RU" sz="2800">
                <a:hlinkClick r:id="rId2" tooltip="Дисквалификация"/>
              </a:rPr>
              <a:t>дисквалификацию</a:t>
            </a:r>
            <a:r>
              <a:rPr lang="ru-RU" sz="2800"/>
              <a:t> на 2 года, а повторное — на 4 года или даже навсегда </a:t>
            </a:r>
          </a:p>
        </p:txBody>
      </p:sp>
    </p:spTree>
    <p:extLst>
      <p:ext uri="{BB962C8B-B14F-4D97-AF65-F5344CB8AC3E}">
        <p14:creationId xmlns:p14="http://schemas.microsoft.com/office/powerpoint/2010/main" val="41260712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title"/>
          </p:nvPr>
        </p:nvSpPr>
        <p:spPr>
          <a:xfrm>
            <a:off x="827584" y="620688"/>
            <a:ext cx="7416824" cy="4248472"/>
          </a:xfrm>
        </p:spPr>
        <p:txBody>
          <a:bodyPr>
            <a:normAutofit/>
          </a:bodyPr>
          <a:lstStyle/>
          <a:p>
            <a:r>
              <a:rPr lang="ru-RU" sz="2400" dirty="0"/>
              <a:t>В настоящее время стала необходимость не только в исследовании человека в экстремальных условиях, но и в подготовке к ним. В этом плане представляет интерес именно спортивная деятельность, так как спорт состоит не только в двигательной деятельности, но и является отражением реальных взаимоотношений между людьми.</a:t>
            </a:r>
          </a:p>
        </p:txBody>
      </p:sp>
    </p:spTree>
    <p:extLst>
      <p:ext uri="{BB962C8B-B14F-4D97-AF65-F5344CB8AC3E}">
        <p14:creationId xmlns:p14="http://schemas.microsoft.com/office/powerpoint/2010/main" val="270018586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940152" y="1340768"/>
            <a:ext cx="3053868" cy="3846096"/>
          </a:xfrm>
        </p:spPr>
        <p:txBody>
          <a:bodyPr>
            <a:normAutofit fontScale="90000"/>
          </a:bodyPr>
          <a:lstStyle/>
          <a:p>
            <a:r>
              <a:rPr lang="ru-RU" dirty="0"/>
              <a:t>Главное желание любого спортсмена – быть первым, показывать лучшие результаты, улучшать свои способности. Человек как биологическое существо не приспособлен к тем условиям, в которых мы сейчас живем. </a:t>
            </a:r>
          </a:p>
        </p:txBody>
      </p:sp>
      <p:pic>
        <p:nvPicPr>
          <p:cNvPr id="5" name="Рисунок 4"/>
          <p:cNvPicPr>
            <a:picLocks noGrp="1" noChangeAspect="1"/>
          </p:cNvPicPr>
          <p:nvPr>
            <p:ph type="pic" idx="1"/>
          </p:nvPr>
        </p:nvPicPr>
        <p:blipFill>
          <a:blip r:embed="rId3" cstate="print">
            <a:extLst>
              <a:ext uri="{28A0092B-C50C-407E-A947-70E740481C1C}">
                <a14:useLocalDpi xmlns:a14="http://schemas.microsoft.com/office/drawing/2010/main" val="0"/>
              </a:ext>
            </a:extLst>
          </a:blip>
          <a:srcRect l="14349" r="14349"/>
          <a:stretch>
            <a:fillRect/>
          </a:stretch>
        </p:blipFill>
        <p:spPr>
          <a:xfrm>
            <a:off x="467544" y="836247"/>
            <a:ext cx="4896544" cy="4896544"/>
          </a:xfrm>
        </p:spPr>
      </p:pic>
    </p:spTree>
    <p:extLst>
      <p:ext uri="{BB962C8B-B14F-4D97-AF65-F5344CB8AC3E}">
        <p14:creationId xmlns:p14="http://schemas.microsoft.com/office/powerpoint/2010/main" val="8863951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292080" y="625589"/>
            <a:ext cx="3851920" cy="5323691"/>
          </a:xfrm>
        </p:spPr>
        <p:txBody>
          <a:bodyPr>
            <a:noAutofit/>
          </a:bodyPr>
          <a:lstStyle/>
          <a:p>
            <a:r>
              <a:rPr lang="ru-RU" sz="1800" dirty="0"/>
              <a:t>Новые рекорды, ужесточение требований, рост интенсивности в спорте соревновательных и тренировочных нагрузок постепенно приводят спортсменов к пределу их физических возможностей. В итоге у амбициозных, стремящихся к лучшим результатам профессионалов, зачастую возникает потребность в каком-то дополнительном источнике энергии. Отсюда возникает необходимость в применении допинга. </a:t>
            </a:r>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836712"/>
            <a:ext cx="4968552" cy="5112568"/>
          </a:xfrm>
          <a:prstGeom prst="rect">
            <a:avLst/>
          </a:prstGeom>
        </p:spPr>
      </p:pic>
    </p:spTree>
    <p:extLst>
      <p:ext uri="{BB962C8B-B14F-4D97-AF65-F5344CB8AC3E}">
        <p14:creationId xmlns:p14="http://schemas.microsoft.com/office/powerpoint/2010/main" val="53790617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353823"/>
            <a:ext cx="3053868" cy="6224993"/>
          </a:xfrm>
        </p:spPr>
        <p:txBody>
          <a:bodyPr>
            <a:normAutofit/>
          </a:bodyPr>
          <a:lstStyle/>
          <a:p>
            <a:r>
              <a:rPr lang="ru-RU" dirty="0"/>
              <a:t> В настоящее время понятия спорт и допинг стали неразделимы. «Допинг» в переводе с английского означает «давать наркотики». Применение допинга не является открытием ХХ века. Допинги появились, как только появился спорт. Это заложено в природе человека – стараться выиграть у соперника, быть победителем любой ценой, часто даже за счет собственного здоровья.</a:t>
            </a:r>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95936" y="260648"/>
            <a:ext cx="4752528" cy="6411345"/>
          </a:xfrm>
          <a:prstGeom prst="rect">
            <a:avLst/>
          </a:prstGeom>
        </p:spPr>
      </p:pic>
    </p:spTree>
    <p:extLst>
      <p:ext uri="{BB962C8B-B14F-4D97-AF65-F5344CB8AC3E}">
        <p14:creationId xmlns:p14="http://schemas.microsoft.com/office/powerpoint/2010/main" val="2995093200"/>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p:txBody>
          <a:bodyPr>
            <a:normAutofit fontScale="90000"/>
          </a:bodyPr>
          <a:lstStyle/>
          <a:p>
            <a:r>
              <a:rPr lang="ru-RU" sz="9600"/>
              <a:t>Допинг</a:t>
            </a:r>
          </a:p>
        </p:txBody>
      </p:sp>
      <p:pic>
        <p:nvPicPr>
          <p:cNvPr id="2056" name="Picture 8" descr="Картинка 56 из 356">
            <a:hlinkClick r:id="rId2"/>
          </p:cNvPr>
          <p:cNvPicPr>
            <a:picLocks noGrp="1" noChangeAspect="1" noChangeArrowheads="1"/>
          </p:cNvPicPr>
          <p:nvPr>
            <p:ph type="clipArt" sz="half" idx="2"/>
          </p:nvPr>
        </p:nvPicPr>
        <p:blipFill>
          <a:blip r:embed="rId3">
            <a:extLst>
              <a:ext uri="{28A0092B-C50C-407E-A947-70E740481C1C}">
                <a14:useLocalDpi xmlns:a14="http://schemas.microsoft.com/office/drawing/2010/main" val="0"/>
              </a:ext>
            </a:extLst>
          </a:blip>
          <a:srcRect/>
          <a:stretch>
            <a:fillRect/>
          </a:stretch>
        </p:blipFill>
        <p:spPr>
          <a:xfrm>
            <a:off x="0" y="1484313"/>
            <a:ext cx="4038600" cy="3022600"/>
          </a:xfrm>
          <a:extLst>
            <a:ext uri="{909E8E84-426E-40DD-AFC4-6F175D3DCCD1}">
              <a14:hiddenFill xmlns:a14="http://schemas.microsoft.com/office/drawing/2010/main">
                <a:solidFill>
                  <a:srgbClr val="FFFFFF"/>
                </a:solidFill>
              </a14:hiddenFill>
            </a:ext>
          </a:extLst>
        </p:spPr>
      </p:pic>
      <p:pic>
        <p:nvPicPr>
          <p:cNvPr id="2058" name="Picture 10" descr="Картинка 65 из 356">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59450" y="1412875"/>
            <a:ext cx="3384550" cy="4105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79815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16632"/>
            <a:ext cx="8964488" cy="2016224"/>
          </a:xfrm>
        </p:spPr>
        <p:txBody>
          <a:bodyPr>
            <a:normAutofit/>
          </a:bodyPr>
          <a:lstStyle/>
          <a:p>
            <a:r>
              <a:rPr lang="ru-RU" sz="1800" dirty="0"/>
              <a:t>Использование различного рода стимуляторов для повышения физической и психической работоспособности отмечалось еще в древности. Так во II веке до нашей эры греческие атлеты перед соревнованиями принимали протеин, семена кунжута, некоторые виды психотропных грибов, чтобы не чувствовать усталости и боли.</a:t>
            </a:r>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520" y="2755783"/>
            <a:ext cx="3528392" cy="3989781"/>
          </a:xfrm>
          <a:prstGeom prst="rect">
            <a:avLst/>
          </a:prstGeom>
        </p:spPr>
      </p:pic>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39952" y="2755784"/>
            <a:ext cx="4837469" cy="3989781"/>
          </a:xfrm>
          <a:prstGeom prst="rect">
            <a:avLst/>
          </a:prstGeom>
        </p:spPr>
      </p:pic>
    </p:spTree>
    <p:extLst>
      <p:ext uri="{BB962C8B-B14F-4D97-AF65-F5344CB8AC3E}">
        <p14:creationId xmlns:p14="http://schemas.microsoft.com/office/powerpoint/2010/main" val="1120100607"/>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2)">
                                      <p:cBhvr>
                                        <p:cTn id="7" dur="3000"/>
                                        <p:tgtEl>
                                          <p:spTgt spid="5"/>
                                        </p:tgtEl>
                                      </p:cBhvr>
                                    </p:animEffect>
                                  </p:childTnLst>
                                </p:cTn>
                              </p:par>
                            </p:childTnLst>
                          </p:cTn>
                        </p:par>
                        <p:par>
                          <p:cTn id="8" fill="hold">
                            <p:stCondLst>
                              <p:cond delay="3000"/>
                            </p:stCondLst>
                            <p:childTnLst>
                              <p:par>
                                <p:cTn id="9" presetID="21"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heel(2)">
                                      <p:cBhvr>
                                        <p:cTn id="11" dur="3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80112" y="4509120"/>
            <a:ext cx="3053868" cy="1253808"/>
          </a:xfrm>
        </p:spPr>
        <p:txBody>
          <a:bodyPr>
            <a:normAutofit fontScale="90000"/>
          </a:bodyPr>
          <a:lstStyle/>
          <a:p>
            <a:r>
              <a:rPr lang="ru-RU" dirty="0"/>
              <a:t>Последние 10-15 лет характеризуются внедрением в спортивную сферу фармакологических препаратов (допинга). Такие препараты получают распространение как среди детей в спортивных юношеских секциях, так и среди профессиональных спортсменов. С чем же это связано?</a:t>
            </a:r>
          </a:p>
        </p:txBody>
      </p:sp>
      <p:pic>
        <p:nvPicPr>
          <p:cNvPr id="6" name="Рисунок 5"/>
          <p:cNvPicPr>
            <a:picLocks noGrp="1" noChangeAspect="1"/>
          </p:cNvPicPr>
          <p:nvPr>
            <p:ph type="pic" idx="1"/>
          </p:nvPr>
        </p:nvPicPr>
        <p:blipFill>
          <a:blip r:embed="rId3" cstate="print">
            <a:extLst>
              <a:ext uri="{28A0092B-C50C-407E-A947-70E740481C1C}">
                <a14:useLocalDpi xmlns:a14="http://schemas.microsoft.com/office/drawing/2010/main" val="0"/>
              </a:ext>
            </a:extLst>
          </a:blip>
          <a:srcRect l="8350" r="8350"/>
          <a:stretch>
            <a:fillRect/>
          </a:stretch>
        </p:blipFill>
        <p:spPr>
          <a:xfrm>
            <a:off x="467079" y="1019906"/>
            <a:ext cx="4713349" cy="4857366"/>
          </a:xfrm>
        </p:spPr>
      </p:pic>
    </p:spTree>
    <p:extLst>
      <p:ext uri="{BB962C8B-B14F-4D97-AF65-F5344CB8AC3E}">
        <p14:creationId xmlns:p14="http://schemas.microsoft.com/office/powerpoint/2010/main" val="261668067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700" y="2348880"/>
            <a:ext cx="4363891" cy="4284662"/>
          </a:xfrm>
          <a:prstGeom prst="rect">
            <a:avLst/>
          </a:prstGeom>
        </p:spPr>
      </p:pic>
      <p:sp>
        <p:nvSpPr>
          <p:cNvPr id="2" name="Заголовок 1"/>
          <p:cNvSpPr>
            <a:spLocks noGrp="1"/>
          </p:cNvSpPr>
          <p:nvPr>
            <p:ph type="title"/>
          </p:nvPr>
        </p:nvSpPr>
        <p:spPr>
          <a:xfrm>
            <a:off x="0" y="34273"/>
            <a:ext cx="9036496" cy="2117904"/>
          </a:xfrm>
        </p:spPr>
        <p:txBody>
          <a:bodyPr>
            <a:normAutofit/>
          </a:bodyPr>
          <a:lstStyle/>
          <a:p>
            <a:r>
              <a:rPr lang="ru-RU" dirty="0" smtClean="0"/>
              <a:t>   Сейчас </a:t>
            </a:r>
            <a:r>
              <a:rPr lang="ru-RU" dirty="0"/>
              <a:t>происходит активный поиск «чудодейственных» препаратов, которые позволят вывести спортсмена на совершенно новый уровень, причем, в самые короткие сроки. </a:t>
            </a:r>
            <a:r>
              <a:rPr lang="ru-RU" dirty="0" smtClean="0"/>
              <a:t/>
            </a:r>
            <a:br>
              <a:rPr lang="ru-RU" dirty="0" smtClean="0"/>
            </a:br>
            <a:r>
              <a:rPr lang="ru-RU" dirty="0" smtClean="0"/>
              <a:t>    Необходимость </a:t>
            </a:r>
            <a:r>
              <a:rPr lang="ru-RU" dirty="0"/>
              <a:t>в таких средствах возникла из-за перегрузок организма спортсменов, которые подвели возможности человека к предельному уровню.</a:t>
            </a:r>
          </a:p>
        </p:txBody>
      </p:sp>
      <p:pic>
        <p:nvPicPr>
          <p:cNvPr id="7" name="Рисунок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67944" y="2486198"/>
            <a:ext cx="4762500" cy="4010025"/>
          </a:xfrm>
          <a:prstGeom prst="rect">
            <a:avLst/>
          </a:prstGeom>
        </p:spPr>
      </p:pic>
      <p:pic>
        <p:nvPicPr>
          <p:cNvPr id="9" name="Рисунок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28006" y="3789039"/>
            <a:ext cx="3609577" cy="2707183"/>
          </a:xfrm>
          <a:prstGeom prst="rect">
            <a:avLst/>
          </a:prstGeom>
        </p:spPr>
      </p:pic>
    </p:spTree>
    <p:extLst>
      <p:ext uri="{BB962C8B-B14F-4D97-AF65-F5344CB8AC3E}">
        <p14:creationId xmlns:p14="http://schemas.microsoft.com/office/powerpoint/2010/main" val="291660392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652">
                                          <p:stCondLst>
                                            <p:cond delay="0"/>
                                          </p:stCondLst>
                                        </p:cTn>
                                        <p:tgtEl>
                                          <p:spTgt spid="8"/>
                                        </p:tgtEl>
                                      </p:cBhvr>
                                    </p:animEffect>
                                    <p:anim calcmode="lin" valueType="num">
                                      <p:cBhvr>
                                        <p:cTn id="8" dur="2050"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9" dur="747"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0" dur="747" tmFilter="0, 0; 0.125,0.2665; 0.25,0.4; 0.375,0.465; 0.5,0.5;  0.625,0.535; 0.75,0.6; 0.875,0.7335; 1,1">
                                          <p:stCondLst>
                                            <p:cond delay="747"/>
                                          </p:stCondLst>
                                        </p:cTn>
                                        <p:tgtEl>
                                          <p:spTgt spid="8"/>
                                        </p:tgtEl>
                                        <p:attrNameLst>
                                          <p:attrName>ppt_y</p:attrName>
                                        </p:attrNameLst>
                                      </p:cBhvr>
                                      <p:tavLst>
                                        <p:tav tm="0" fmla="#ppt_y-sin(pi*$)/9">
                                          <p:val>
                                            <p:fltVal val="0"/>
                                          </p:val>
                                        </p:tav>
                                        <p:tav tm="100000">
                                          <p:val>
                                            <p:fltVal val="1"/>
                                          </p:val>
                                        </p:tav>
                                      </p:tavLst>
                                    </p:anim>
                                    <p:anim calcmode="lin" valueType="num">
                                      <p:cBhvr>
                                        <p:cTn id="11" dur="373" tmFilter="0, 0; 0.125,0.2665; 0.25,0.4; 0.375,0.465; 0.5,0.5;  0.625,0.535; 0.75,0.6; 0.875,0.7335; 1,1">
                                          <p:stCondLst>
                                            <p:cond delay="1490"/>
                                          </p:stCondLst>
                                        </p:cTn>
                                        <p:tgtEl>
                                          <p:spTgt spid="8"/>
                                        </p:tgtEl>
                                        <p:attrNameLst>
                                          <p:attrName>ppt_y</p:attrName>
                                        </p:attrNameLst>
                                      </p:cBhvr>
                                      <p:tavLst>
                                        <p:tav tm="0" fmla="#ppt_y-sin(pi*$)/27">
                                          <p:val>
                                            <p:fltVal val="0"/>
                                          </p:val>
                                        </p:tav>
                                        <p:tav tm="100000">
                                          <p:val>
                                            <p:fltVal val="1"/>
                                          </p:val>
                                        </p:tav>
                                      </p:tavLst>
                                    </p:anim>
                                    <p:anim calcmode="lin" valueType="num">
                                      <p:cBhvr>
                                        <p:cTn id="12" dur="185" tmFilter="0, 0; 0.125,0.2665; 0.25,0.4; 0.375,0.465; 0.5,0.5;  0.625,0.535; 0.75,0.6; 0.875,0.7335; 1,1">
                                          <p:stCondLst>
                                            <p:cond delay="1863"/>
                                          </p:stCondLst>
                                        </p:cTn>
                                        <p:tgtEl>
                                          <p:spTgt spid="8"/>
                                        </p:tgtEl>
                                        <p:attrNameLst>
                                          <p:attrName>ppt_y</p:attrName>
                                        </p:attrNameLst>
                                      </p:cBhvr>
                                      <p:tavLst>
                                        <p:tav tm="0" fmla="#ppt_y-sin(pi*$)/81">
                                          <p:val>
                                            <p:fltVal val="0"/>
                                          </p:val>
                                        </p:tav>
                                        <p:tav tm="100000">
                                          <p:val>
                                            <p:fltVal val="1"/>
                                          </p:val>
                                        </p:tav>
                                      </p:tavLst>
                                    </p:anim>
                                    <p:animScale>
                                      <p:cBhvr>
                                        <p:cTn id="13" dur="29">
                                          <p:stCondLst>
                                            <p:cond delay="731"/>
                                          </p:stCondLst>
                                        </p:cTn>
                                        <p:tgtEl>
                                          <p:spTgt spid="8"/>
                                        </p:tgtEl>
                                      </p:cBhvr>
                                      <p:to x="100000" y="60000"/>
                                    </p:animScale>
                                    <p:animScale>
                                      <p:cBhvr>
                                        <p:cTn id="14" dur="187" decel="50000">
                                          <p:stCondLst>
                                            <p:cond delay="761"/>
                                          </p:stCondLst>
                                        </p:cTn>
                                        <p:tgtEl>
                                          <p:spTgt spid="8"/>
                                        </p:tgtEl>
                                      </p:cBhvr>
                                      <p:to x="100000" y="100000"/>
                                    </p:animScale>
                                    <p:animScale>
                                      <p:cBhvr>
                                        <p:cTn id="15" dur="29">
                                          <p:stCondLst>
                                            <p:cond delay="1476"/>
                                          </p:stCondLst>
                                        </p:cTn>
                                        <p:tgtEl>
                                          <p:spTgt spid="8"/>
                                        </p:tgtEl>
                                      </p:cBhvr>
                                      <p:to x="100000" y="80000"/>
                                    </p:animScale>
                                    <p:animScale>
                                      <p:cBhvr>
                                        <p:cTn id="16" dur="187" decel="50000">
                                          <p:stCondLst>
                                            <p:cond delay="1505"/>
                                          </p:stCondLst>
                                        </p:cTn>
                                        <p:tgtEl>
                                          <p:spTgt spid="8"/>
                                        </p:tgtEl>
                                      </p:cBhvr>
                                      <p:to x="100000" y="100000"/>
                                    </p:animScale>
                                    <p:animScale>
                                      <p:cBhvr>
                                        <p:cTn id="17" dur="29">
                                          <p:stCondLst>
                                            <p:cond delay="1847"/>
                                          </p:stCondLst>
                                        </p:cTn>
                                        <p:tgtEl>
                                          <p:spTgt spid="8"/>
                                        </p:tgtEl>
                                      </p:cBhvr>
                                      <p:to x="100000" y="90000"/>
                                    </p:animScale>
                                    <p:animScale>
                                      <p:cBhvr>
                                        <p:cTn id="18" dur="187" decel="50000">
                                          <p:stCondLst>
                                            <p:cond delay="1876"/>
                                          </p:stCondLst>
                                        </p:cTn>
                                        <p:tgtEl>
                                          <p:spTgt spid="8"/>
                                        </p:tgtEl>
                                      </p:cBhvr>
                                      <p:to x="100000" y="100000"/>
                                    </p:animScale>
                                    <p:animScale>
                                      <p:cBhvr>
                                        <p:cTn id="19" dur="29">
                                          <p:stCondLst>
                                            <p:cond delay="2034"/>
                                          </p:stCondLst>
                                        </p:cTn>
                                        <p:tgtEl>
                                          <p:spTgt spid="8"/>
                                        </p:tgtEl>
                                      </p:cBhvr>
                                      <p:to x="100000" y="95000"/>
                                    </p:animScale>
                                    <p:animScale>
                                      <p:cBhvr>
                                        <p:cTn id="20" dur="187" decel="50000">
                                          <p:stCondLst>
                                            <p:cond delay="2063"/>
                                          </p:stCondLst>
                                        </p:cTn>
                                        <p:tgtEl>
                                          <p:spTgt spid="8"/>
                                        </p:tgtEl>
                                      </p:cBhvr>
                                      <p:to x="100000" y="100000"/>
                                    </p:animScale>
                                  </p:childTnLst>
                                </p:cTn>
                              </p:par>
                            </p:childTnLst>
                          </p:cTn>
                        </p:par>
                        <p:par>
                          <p:cTn id="21" fill="hold">
                            <p:stCondLst>
                              <p:cond delay="2250"/>
                            </p:stCondLst>
                            <p:childTnLst>
                              <p:par>
                                <p:cTn id="22" presetID="26" presetClass="entr" presetSubtype="0"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down)">
                                      <p:cBhvr>
                                        <p:cTn id="24" dur="652">
                                          <p:stCondLst>
                                            <p:cond delay="0"/>
                                          </p:stCondLst>
                                        </p:cTn>
                                        <p:tgtEl>
                                          <p:spTgt spid="7"/>
                                        </p:tgtEl>
                                      </p:cBhvr>
                                    </p:animEffect>
                                    <p:anim calcmode="lin" valueType="num">
                                      <p:cBhvr>
                                        <p:cTn id="25" dur="2050"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26" dur="747"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7" dur="747" tmFilter="0, 0; 0.125,0.2665; 0.25,0.4; 0.375,0.465; 0.5,0.5;  0.625,0.535; 0.75,0.6; 0.875,0.7335; 1,1">
                                          <p:stCondLst>
                                            <p:cond delay="747"/>
                                          </p:stCondLst>
                                        </p:cTn>
                                        <p:tgtEl>
                                          <p:spTgt spid="7"/>
                                        </p:tgtEl>
                                        <p:attrNameLst>
                                          <p:attrName>ppt_y</p:attrName>
                                        </p:attrNameLst>
                                      </p:cBhvr>
                                      <p:tavLst>
                                        <p:tav tm="0" fmla="#ppt_y-sin(pi*$)/9">
                                          <p:val>
                                            <p:fltVal val="0"/>
                                          </p:val>
                                        </p:tav>
                                        <p:tav tm="100000">
                                          <p:val>
                                            <p:fltVal val="1"/>
                                          </p:val>
                                        </p:tav>
                                      </p:tavLst>
                                    </p:anim>
                                    <p:anim calcmode="lin" valueType="num">
                                      <p:cBhvr>
                                        <p:cTn id="28" dur="373" tmFilter="0, 0; 0.125,0.2665; 0.25,0.4; 0.375,0.465; 0.5,0.5;  0.625,0.535; 0.75,0.6; 0.875,0.7335; 1,1">
                                          <p:stCondLst>
                                            <p:cond delay="1490"/>
                                          </p:stCondLst>
                                        </p:cTn>
                                        <p:tgtEl>
                                          <p:spTgt spid="7"/>
                                        </p:tgtEl>
                                        <p:attrNameLst>
                                          <p:attrName>ppt_y</p:attrName>
                                        </p:attrNameLst>
                                      </p:cBhvr>
                                      <p:tavLst>
                                        <p:tav tm="0" fmla="#ppt_y-sin(pi*$)/27">
                                          <p:val>
                                            <p:fltVal val="0"/>
                                          </p:val>
                                        </p:tav>
                                        <p:tav tm="100000">
                                          <p:val>
                                            <p:fltVal val="1"/>
                                          </p:val>
                                        </p:tav>
                                      </p:tavLst>
                                    </p:anim>
                                    <p:anim calcmode="lin" valueType="num">
                                      <p:cBhvr>
                                        <p:cTn id="29" dur="185" tmFilter="0, 0; 0.125,0.2665; 0.25,0.4; 0.375,0.465; 0.5,0.5;  0.625,0.535; 0.75,0.6; 0.875,0.7335; 1,1">
                                          <p:stCondLst>
                                            <p:cond delay="1863"/>
                                          </p:stCondLst>
                                        </p:cTn>
                                        <p:tgtEl>
                                          <p:spTgt spid="7"/>
                                        </p:tgtEl>
                                        <p:attrNameLst>
                                          <p:attrName>ppt_y</p:attrName>
                                        </p:attrNameLst>
                                      </p:cBhvr>
                                      <p:tavLst>
                                        <p:tav tm="0" fmla="#ppt_y-sin(pi*$)/81">
                                          <p:val>
                                            <p:fltVal val="0"/>
                                          </p:val>
                                        </p:tav>
                                        <p:tav tm="100000">
                                          <p:val>
                                            <p:fltVal val="1"/>
                                          </p:val>
                                        </p:tav>
                                      </p:tavLst>
                                    </p:anim>
                                    <p:animScale>
                                      <p:cBhvr>
                                        <p:cTn id="30" dur="29">
                                          <p:stCondLst>
                                            <p:cond delay="731"/>
                                          </p:stCondLst>
                                        </p:cTn>
                                        <p:tgtEl>
                                          <p:spTgt spid="7"/>
                                        </p:tgtEl>
                                      </p:cBhvr>
                                      <p:to x="100000" y="60000"/>
                                    </p:animScale>
                                    <p:animScale>
                                      <p:cBhvr>
                                        <p:cTn id="31" dur="187" decel="50000">
                                          <p:stCondLst>
                                            <p:cond delay="761"/>
                                          </p:stCondLst>
                                        </p:cTn>
                                        <p:tgtEl>
                                          <p:spTgt spid="7"/>
                                        </p:tgtEl>
                                      </p:cBhvr>
                                      <p:to x="100000" y="100000"/>
                                    </p:animScale>
                                    <p:animScale>
                                      <p:cBhvr>
                                        <p:cTn id="32" dur="29">
                                          <p:stCondLst>
                                            <p:cond delay="1476"/>
                                          </p:stCondLst>
                                        </p:cTn>
                                        <p:tgtEl>
                                          <p:spTgt spid="7"/>
                                        </p:tgtEl>
                                      </p:cBhvr>
                                      <p:to x="100000" y="80000"/>
                                    </p:animScale>
                                    <p:animScale>
                                      <p:cBhvr>
                                        <p:cTn id="33" dur="187" decel="50000">
                                          <p:stCondLst>
                                            <p:cond delay="1505"/>
                                          </p:stCondLst>
                                        </p:cTn>
                                        <p:tgtEl>
                                          <p:spTgt spid="7"/>
                                        </p:tgtEl>
                                      </p:cBhvr>
                                      <p:to x="100000" y="100000"/>
                                    </p:animScale>
                                    <p:animScale>
                                      <p:cBhvr>
                                        <p:cTn id="34" dur="29">
                                          <p:stCondLst>
                                            <p:cond delay="1847"/>
                                          </p:stCondLst>
                                        </p:cTn>
                                        <p:tgtEl>
                                          <p:spTgt spid="7"/>
                                        </p:tgtEl>
                                      </p:cBhvr>
                                      <p:to x="100000" y="90000"/>
                                    </p:animScale>
                                    <p:animScale>
                                      <p:cBhvr>
                                        <p:cTn id="35" dur="187" decel="50000">
                                          <p:stCondLst>
                                            <p:cond delay="1876"/>
                                          </p:stCondLst>
                                        </p:cTn>
                                        <p:tgtEl>
                                          <p:spTgt spid="7"/>
                                        </p:tgtEl>
                                      </p:cBhvr>
                                      <p:to x="100000" y="100000"/>
                                    </p:animScale>
                                    <p:animScale>
                                      <p:cBhvr>
                                        <p:cTn id="36" dur="29">
                                          <p:stCondLst>
                                            <p:cond delay="2034"/>
                                          </p:stCondLst>
                                        </p:cTn>
                                        <p:tgtEl>
                                          <p:spTgt spid="7"/>
                                        </p:tgtEl>
                                      </p:cBhvr>
                                      <p:to x="100000" y="95000"/>
                                    </p:animScale>
                                    <p:animScale>
                                      <p:cBhvr>
                                        <p:cTn id="37" dur="187" decel="50000">
                                          <p:stCondLst>
                                            <p:cond delay="2063"/>
                                          </p:stCondLst>
                                        </p:cTn>
                                        <p:tgtEl>
                                          <p:spTgt spid="7"/>
                                        </p:tgtEl>
                                      </p:cBhvr>
                                      <p:to x="100000" y="100000"/>
                                    </p:animScale>
                                  </p:childTnLst>
                                </p:cTn>
                              </p:par>
                            </p:childTnLst>
                          </p:cTn>
                        </p:par>
                        <p:par>
                          <p:cTn id="38" fill="hold">
                            <p:stCondLst>
                              <p:cond delay="4500"/>
                            </p:stCondLst>
                            <p:childTnLst>
                              <p:par>
                                <p:cTn id="39" presetID="26" presetClass="entr" presetSubtype="0" fill="hold"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ipe(down)">
                                      <p:cBhvr>
                                        <p:cTn id="41" dur="652">
                                          <p:stCondLst>
                                            <p:cond delay="0"/>
                                          </p:stCondLst>
                                        </p:cTn>
                                        <p:tgtEl>
                                          <p:spTgt spid="9"/>
                                        </p:tgtEl>
                                      </p:cBhvr>
                                    </p:animEffect>
                                    <p:anim calcmode="lin" valueType="num">
                                      <p:cBhvr>
                                        <p:cTn id="42" dur="2050"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43" dur="747"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44" dur="747" tmFilter="0, 0; 0.125,0.2665; 0.25,0.4; 0.375,0.465; 0.5,0.5;  0.625,0.535; 0.75,0.6; 0.875,0.7335; 1,1">
                                          <p:stCondLst>
                                            <p:cond delay="747"/>
                                          </p:stCondLst>
                                        </p:cTn>
                                        <p:tgtEl>
                                          <p:spTgt spid="9"/>
                                        </p:tgtEl>
                                        <p:attrNameLst>
                                          <p:attrName>ppt_y</p:attrName>
                                        </p:attrNameLst>
                                      </p:cBhvr>
                                      <p:tavLst>
                                        <p:tav tm="0" fmla="#ppt_y-sin(pi*$)/9">
                                          <p:val>
                                            <p:fltVal val="0"/>
                                          </p:val>
                                        </p:tav>
                                        <p:tav tm="100000">
                                          <p:val>
                                            <p:fltVal val="1"/>
                                          </p:val>
                                        </p:tav>
                                      </p:tavLst>
                                    </p:anim>
                                    <p:anim calcmode="lin" valueType="num">
                                      <p:cBhvr>
                                        <p:cTn id="45" dur="373" tmFilter="0, 0; 0.125,0.2665; 0.25,0.4; 0.375,0.465; 0.5,0.5;  0.625,0.535; 0.75,0.6; 0.875,0.7335; 1,1">
                                          <p:stCondLst>
                                            <p:cond delay="1490"/>
                                          </p:stCondLst>
                                        </p:cTn>
                                        <p:tgtEl>
                                          <p:spTgt spid="9"/>
                                        </p:tgtEl>
                                        <p:attrNameLst>
                                          <p:attrName>ppt_y</p:attrName>
                                        </p:attrNameLst>
                                      </p:cBhvr>
                                      <p:tavLst>
                                        <p:tav tm="0" fmla="#ppt_y-sin(pi*$)/27">
                                          <p:val>
                                            <p:fltVal val="0"/>
                                          </p:val>
                                        </p:tav>
                                        <p:tav tm="100000">
                                          <p:val>
                                            <p:fltVal val="1"/>
                                          </p:val>
                                        </p:tav>
                                      </p:tavLst>
                                    </p:anim>
                                    <p:anim calcmode="lin" valueType="num">
                                      <p:cBhvr>
                                        <p:cTn id="46" dur="185" tmFilter="0, 0; 0.125,0.2665; 0.25,0.4; 0.375,0.465; 0.5,0.5;  0.625,0.535; 0.75,0.6; 0.875,0.7335; 1,1">
                                          <p:stCondLst>
                                            <p:cond delay="1863"/>
                                          </p:stCondLst>
                                        </p:cTn>
                                        <p:tgtEl>
                                          <p:spTgt spid="9"/>
                                        </p:tgtEl>
                                        <p:attrNameLst>
                                          <p:attrName>ppt_y</p:attrName>
                                        </p:attrNameLst>
                                      </p:cBhvr>
                                      <p:tavLst>
                                        <p:tav tm="0" fmla="#ppt_y-sin(pi*$)/81">
                                          <p:val>
                                            <p:fltVal val="0"/>
                                          </p:val>
                                        </p:tav>
                                        <p:tav tm="100000">
                                          <p:val>
                                            <p:fltVal val="1"/>
                                          </p:val>
                                        </p:tav>
                                      </p:tavLst>
                                    </p:anim>
                                    <p:animScale>
                                      <p:cBhvr>
                                        <p:cTn id="47" dur="29">
                                          <p:stCondLst>
                                            <p:cond delay="731"/>
                                          </p:stCondLst>
                                        </p:cTn>
                                        <p:tgtEl>
                                          <p:spTgt spid="9"/>
                                        </p:tgtEl>
                                      </p:cBhvr>
                                      <p:to x="100000" y="60000"/>
                                    </p:animScale>
                                    <p:animScale>
                                      <p:cBhvr>
                                        <p:cTn id="48" dur="187" decel="50000">
                                          <p:stCondLst>
                                            <p:cond delay="761"/>
                                          </p:stCondLst>
                                        </p:cTn>
                                        <p:tgtEl>
                                          <p:spTgt spid="9"/>
                                        </p:tgtEl>
                                      </p:cBhvr>
                                      <p:to x="100000" y="100000"/>
                                    </p:animScale>
                                    <p:animScale>
                                      <p:cBhvr>
                                        <p:cTn id="49" dur="29">
                                          <p:stCondLst>
                                            <p:cond delay="1476"/>
                                          </p:stCondLst>
                                        </p:cTn>
                                        <p:tgtEl>
                                          <p:spTgt spid="9"/>
                                        </p:tgtEl>
                                      </p:cBhvr>
                                      <p:to x="100000" y="80000"/>
                                    </p:animScale>
                                    <p:animScale>
                                      <p:cBhvr>
                                        <p:cTn id="50" dur="187" decel="50000">
                                          <p:stCondLst>
                                            <p:cond delay="1505"/>
                                          </p:stCondLst>
                                        </p:cTn>
                                        <p:tgtEl>
                                          <p:spTgt spid="9"/>
                                        </p:tgtEl>
                                      </p:cBhvr>
                                      <p:to x="100000" y="100000"/>
                                    </p:animScale>
                                    <p:animScale>
                                      <p:cBhvr>
                                        <p:cTn id="51" dur="29">
                                          <p:stCondLst>
                                            <p:cond delay="1847"/>
                                          </p:stCondLst>
                                        </p:cTn>
                                        <p:tgtEl>
                                          <p:spTgt spid="9"/>
                                        </p:tgtEl>
                                      </p:cBhvr>
                                      <p:to x="100000" y="90000"/>
                                    </p:animScale>
                                    <p:animScale>
                                      <p:cBhvr>
                                        <p:cTn id="52" dur="187" decel="50000">
                                          <p:stCondLst>
                                            <p:cond delay="1876"/>
                                          </p:stCondLst>
                                        </p:cTn>
                                        <p:tgtEl>
                                          <p:spTgt spid="9"/>
                                        </p:tgtEl>
                                      </p:cBhvr>
                                      <p:to x="100000" y="100000"/>
                                    </p:animScale>
                                    <p:animScale>
                                      <p:cBhvr>
                                        <p:cTn id="53" dur="29">
                                          <p:stCondLst>
                                            <p:cond delay="2034"/>
                                          </p:stCondLst>
                                        </p:cTn>
                                        <p:tgtEl>
                                          <p:spTgt spid="9"/>
                                        </p:tgtEl>
                                      </p:cBhvr>
                                      <p:to x="100000" y="95000"/>
                                    </p:animScale>
                                    <p:animScale>
                                      <p:cBhvr>
                                        <p:cTn id="54" dur="187" decel="50000">
                                          <p:stCondLst>
                                            <p:cond delay="2063"/>
                                          </p:stCondLst>
                                        </p:cTn>
                                        <p:tgtEl>
                                          <p:spTgt spid="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88640"/>
            <a:ext cx="8496944" cy="821760"/>
          </a:xfrm>
        </p:spPr>
        <p:txBody>
          <a:bodyPr>
            <a:normAutofit/>
          </a:bodyPr>
          <a:lstStyle/>
          <a:p>
            <a:r>
              <a:rPr lang="ru-RU" dirty="0"/>
              <a:t> Влияние допинговых препаратов на организм человека </a:t>
            </a:r>
            <a:r>
              <a:rPr lang="ru-RU" dirty="0" smtClean="0"/>
              <a:t> </a:t>
            </a:r>
            <a:br>
              <a:rPr lang="ru-RU" dirty="0" smtClean="0"/>
            </a:br>
            <a:r>
              <a:rPr lang="ru-RU" dirty="0" smtClean="0"/>
              <a:t>                             весьма </a:t>
            </a:r>
            <a:r>
              <a:rPr lang="ru-RU" dirty="0"/>
              <a:t>неоднозначное. </a:t>
            </a:r>
          </a:p>
        </p:txBody>
      </p:sp>
      <p:pic>
        <p:nvPicPr>
          <p:cNvPr id="5" name="Рисунок 4"/>
          <p:cNvPicPr>
            <a:picLocks noGrp="1" noChangeAspect="1"/>
          </p:cNvPicPr>
          <p:nvPr>
            <p:ph type="pic" idx="1"/>
          </p:nvPr>
        </p:nvPicPr>
        <p:blipFill>
          <a:blip r:embed="rId3" cstate="print">
            <a:extLst>
              <a:ext uri="{28A0092B-C50C-407E-A947-70E740481C1C}">
                <a14:useLocalDpi xmlns:a14="http://schemas.microsoft.com/office/drawing/2010/main" val="0"/>
              </a:ext>
            </a:extLst>
          </a:blip>
          <a:srcRect l="3700" r="3700"/>
          <a:stretch>
            <a:fillRect/>
          </a:stretch>
        </p:blipFill>
        <p:spPr>
          <a:xfrm>
            <a:off x="118484" y="2119367"/>
            <a:ext cx="4114800" cy="4320480"/>
          </a:xfrm>
        </p:spPr>
      </p:pic>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16400" y="1700808"/>
            <a:ext cx="4927600" cy="4749800"/>
          </a:xfrm>
          <a:prstGeom prst="rect">
            <a:avLst/>
          </a:prstGeom>
        </p:spPr>
      </p:pic>
    </p:spTree>
    <p:extLst>
      <p:ext uri="{BB962C8B-B14F-4D97-AF65-F5344CB8AC3E}">
        <p14:creationId xmlns:p14="http://schemas.microsoft.com/office/powerpoint/2010/main" val="266556977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2"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1000" fill="hold"/>
                                        <p:tgtEl>
                                          <p:spTgt spid="6"/>
                                        </p:tgtEl>
                                        <p:attrNameLst>
                                          <p:attrName>ppt_x</p:attrName>
                                        </p:attrNameLst>
                                      </p:cBhvr>
                                      <p:tavLst>
                                        <p:tav tm="0">
                                          <p:val>
                                            <p:strVal val="1+#ppt_w/2"/>
                                          </p:val>
                                        </p:tav>
                                        <p:tav tm="100000">
                                          <p:val>
                                            <p:strVal val="#ppt_x"/>
                                          </p:val>
                                        </p:tav>
                                      </p:tavLst>
                                    </p:anim>
                                    <p:anim calcmode="lin" valueType="num">
                                      <p:cBhvr additive="base">
                                        <p:cTn id="13"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Текст 11"/>
          <p:cNvSpPr>
            <a:spLocks noGrp="1"/>
          </p:cNvSpPr>
          <p:nvPr>
            <p:ph type="body" idx="1"/>
          </p:nvPr>
        </p:nvSpPr>
        <p:spPr>
          <a:xfrm>
            <a:off x="0" y="4797152"/>
            <a:ext cx="4427984" cy="1944216"/>
          </a:xfrm>
        </p:spPr>
        <p:txBody>
          <a:bodyPr>
            <a:normAutofit/>
          </a:bodyPr>
          <a:lstStyle/>
          <a:p>
            <a:r>
              <a:rPr lang="ru-RU" sz="2000" dirty="0"/>
              <a:t>С одной стороны, они стимулируют нервную и физическую деятельность человека, поэтому спортивные результаты могут быть фантастическими.</a:t>
            </a:r>
          </a:p>
        </p:txBody>
      </p:sp>
      <p:pic>
        <p:nvPicPr>
          <p:cNvPr id="16" name="Объект 15"/>
          <p:cNvPicPr>
            <a:picLocks noGrp="1" noChangeAspect="1"/>
          </p:cNvPicPr>
          <p:nvPr>
            <p:ph sz="quarter" idx="2"/>
          </p:nvPr>
        </p:nvPicPr>
        <p:blipFill>
          <a:blip r:embed="rId3" cstate="print">
            <a:extLst>
              <a:ext uri="{28A0092B-C50C-407E-A947-70E740481C1C}">
                <a14:useLocalDpi xmlns:a14="http://schemas.microsoft.com/office/drawing/2010/main" val="0"/>
              </a:ext>
            </a:extLst>
          </a:blip>
          <a:stretch>
            <a:fillRect/>
          </a:stretch>
        </p:blipFill>
        <p:spPr>
          <a:xfrm>
            <a:off x="18628" y="759619"/>
            <a:ext cx="4416847" cy="3533477"/>
          </a:xfrm>
        </p:spPr>
      </p:pic>
      <p:sp>
        <p:nvSpPr>
          <p:cNvPr id="14" name="Текст 13"/>
          <p:cNvSpPr>
            <a:spLocks noGrp="1"/>
          </p:cNvSpPr>
          <p:nvPr>
            <p:ph type="body" sz="half" idx="3"/>
          </p:nvPr>
        </p:nvSpPr>
        <p:spPr>
          <a:xfrm>
            <a:off x="4427984" y="4797152"/>
            <a:ext cx="4716016" cy="1944216"/>
          </a:xfrm>
        </p:spPr>
        <p:txBody>
          <a:bodyPr>
            <a:normAutofit fontScale="85000" lnSpcReduction="10000"/>
          </a:bodyPr>
          <a:lstStyle/>
          <a:p>
            <a:r>
              <a:rPr lang="ru-RU" dirty="0" smtClean="0"/>
              <a:t>С </a:t>
            </a:r>
            <a:r>
              <a:rPr lang="ru-RU" dirty="0"/>
              <a:t>другой стороны, допинг – все равно наркотик.  А значит, не может не оказывать на организм дурного влияния. Количество смертей в последние годы из-за приема допинга резко возросло. </a:t>
            </a:r>
          </a:p>
        </p:txBody>
      </p:sp>
      <p:pic>
        <p:nvPicPr>
          <p:cNvPr id="17" name="Объект 16"/>
          <p:cNvPicPr>
            <a:picLocks noGrp="1" noChangeAspect="1"/>
          </p:cNvPicPr>
          <p:nvPr>
            <p:ph sz="quarter" idx="4"/>
          </p:nvPr>
        </p:nvPicPr>
        <p:blipFill>
          <a:blip r:embed="rId4" cstate="print">
            <a:extLst>
              <a:ext uri="{28A0092B-C50C-407E-A947-70E740481C1C}">
                <a14:useLocalDpi xmlns:a14="http://schemas.microsoft.com/office/drawing/2010/main" val="0"/>
              </a:ext>
            </a:extLst>
          </a:blip>
          <a:stretch>
            <a:fillRect/>
          </a:stretch>
        </p:blipFill>
        <p:spPr>
          <a:xfrm>
            <a:off x="4643438" y="833041"/>
            <a:ext cx="4321050" cy="3388047"/>
          </a:xfrm>
        </p:spPr>
      </p:pic>
    </p:spTree>
    <p:extLst>
      <p:ext uri="{BB962C8B-B14F-4D97-AF65-F5344CB8AC3E}">
        <p14:creationId xmlns:p14="http://schemas.microsoft.com/office/powerpoint/2010/main" val="111162962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outVertical)">
                                      <p:cBhvr>
                                        <p:cTn id="7" dur="1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4">
                                            <p:txEl>
                                              <p:pRg st="0" end="0"/>
                                            </p:txEl>
                                          </p:spTgt>
                                        </p:tgtEl>
                                        <p:attrNameLst>
                                          <p:attrName>style.visibility</p:attrName>
                                        </p:attrNameLst>
                                      </p:cBhvr>
                                      <p:to>
                                        <p:strVal val="visible"/>
                                      </p:to>
                                    </p:set>
                                    <p:animEffect transition="in" filter="fade">
                                      <p:cBhvr>
                                        <p:cTn id="12" dur="1000"/>
                                        <p:tgtEl>
                                          <p:spTgt spid="14">
                                            <p:txEl>
                                              <p:pRg st="0" end="0"/>
                                            </p:txEl>
                                          </p:spTgt>
                                        </p:tgtEl>
                                      </p:cBhvr>
                                    </p:animEffect>
                                    <p:anim calcmode="lin" valueType="num">
                                      <p:cBhvr>
                                        <p:cTn id="13" dur="1000" fill="hold"/>
                                        <p:tgtEl>
                                          <p:spTgt spid="14">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14">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6" presetClass="entr" presetSubtype="16" fill="hold"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circle(in)">
                                      <p:cBhvr>
                                        <p:cTn id="18"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0" y="116632"/>
            <a:ext cx="8754616" cy="1584176"/>
          </a:xfrm>
        </p:spPr>
        <p:txBody>
          <a:bodyPr>
            <a:normAutofit fontScale="90000"/>
          </a:bodyPr>
          <a:lstStyle/>
          <a:p>
            <a:r>
              <a:rPr lang="ru-RU" dirty="0"/>
              <a:t>В ХХ веке допинг получил широкое распространение в спортивной среде. Впервые смертельный случай был зафиксирован в 1886 году. Тогда английский велогонщик скончался от передозировки.</a:t>
            </a:r>
            <a:br>
              <a:rPr lang="ru-RU" dirty="0"/>
            </a:br>
            <a:r>
              <a:rPr lang="ru-RU" dirty="0"/>
              <a:t>Смерть датского велогонщика Енсена продолжила траурный список, начало которому положил англичанин. </a:t>
            </a:r>
          </a:p>
        </p:txBody>
      </p:sp>
      <p:pic>
        <p:nvPicPr>
          <p:cNvPr id="10" name="Рисунок 9"/>
          <p:cNvPicPr>
            <a:picLocks noGrp="1" noChangeAspect="1"/>
          </p:cNvPicPr>
          <p:nvPr>
            <p:ph type="pic" idx="1"/>
          </p:nvPr>
        </p:nvPicPr>
        <p:blipFill>
          <a:blip r:embed="rId3" cstate="print">
            <a:extLst>
              <a:ext uri="{28A0092B-C50C-407E-A947-70E740481C1C}">
                <a14:useLocalDpi xmlns:a14="http://schemas.microsoft.com/office/drawing/2010/main" val="0"/>
              </a:ext>
            </a:extLst>
          </a:blip>
          <a:srcRect l="6710" r="6710"/>
          <a:stretch>
            <a:fillRect/>
          </a:stretch>
        </p:blipFill>
        <p:spPr>
          <a:xfrm>
            <a:off x="1619672" y="1844824"/>
            <a:ext cx="4967833" cy="4725144"/>
          </a:xfrm>
        </p:spPr>
      </p:pic>
    </p:spTree>
    <p:extLst>
      <p:ext uri="{BB962C8B-B14F-4D97-AF65-F5344CB8AC3E}">
        <p14:creationId xmlns:p14="http://schemas.microsoft.com/office/powerpoint/2010/main" val="388857533"/>
      </p:ext>
    </p:extLst>
  </p:cSld>
  <p:clrMapOvr>
    <a:masterClrMapping/>
  </p:clrMapOvr>
  <p:transition spd="slow">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476672"/>
            <a:ext cx="3053868" cy="6264696"/>
          </a:xfrm>
        </p:spPr>
        <p:txBody>
          <a:bodyPr>
            <a:noAutofit/>
          </a:bodyPr>
          <a:lstStyle/>
          <a:p>
            <a:r>
              <a:rPr lang="ru-RU" sz="2000" dirty="0" smtClean="0"/>
              <a:t>Казалось </a:t>
            </a:r>
            <a:r>
              <a:rPr lang="ru-RU" sz="2000" dirty="0"/>
              <a:t>бы, это должно служить предупреждением новым спортсменам, но они слишком увлечены жаждой победы, забывая об опасности, которая черной тучей нависла над их жизнями. Те, кто не надеется на свои силы и пытается как-то себя подстегнуть, порой и не подозревают, что это не только нечестно и неспортивно, но и, в первую очередь</a:t>
            </a:r>
            <a:r>
              <a:rPr lang="ru-RU" sz="1800" dirty="0"/>
              <a:t> , опасно для здоровья.</a:t>
            </a:r>
          </a:p>
        </p:txBody>
      </p:sp>
      <p:pic>
        <p:nvPicPr>
          <p:cNvPr id="9" name="Рисунок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35896" y="1340768"/>
            <a:ext cx="5508104" cy="3888432"/>
          </a:xfrm>
          <a:prstGeom prst="rect">
            <a:avLst/>
          </a:prstGeom>
        </p:spPr>
      </p:pic>
    </p:spTree>
    <p:extLst>
      <p:ext uri="{BB962C8B-B14F-4D97-AF65-F5344CB8AC3E}">
        <p14:creationId xmlns:p14="http://schemas.microsoft.com/office/powerpoint/2010/main" val="19234393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16" presetClass="entr" presetSubtype="21"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arn(inVertical)">
                                      <p:cBhvr>
                                        <p:cTn id="1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136904" cy="1008112"/>
          </a:xfrm>
        </p:spPr>
        <p:txBody>
          <a:bodyPr>
            <a:normAutofit fontScale="90000"/>
          </a:bodyPr>
          <a:lstStyle/>
          <a:p>
            <a:r>
              <a:rPr lang="ru-RU" dirty="0"/>
              <a:t>Допинговый недуг поразил не один вид спорта: за употребление стимуляторов ловили и лыжников, и легкоатлетов, и пловцов, и велосипедистов. Эта «чума» распространилась по всему миру.</a:t>
            </a:r>
          </a:p>
        </p:txBody>
      </p:sp>
      <p:pic>
        <p:nvPicPr>
          <p:cNvPr id="5" name="Рисунок 4"/>
          <p:cNvPicPr>
            <a:picLocks noGrp="1" noChangeAspect="1"/>
          </p:cNvPicPr>
          <p:nvPr>
            <p:ph type="pic" idx="1"/>
          </p:nvPr>
        </p:nvPicPr>
        <p:blipFill>
          <a:blip r:embed="rId3" cstate="print">
            <a:extLst>
              <a:ext uri="{28A0092B-C50C-407E-A947-70E740481C1C}">
                <a14:useLocalDpi xmlns:a14="http://schemas.microsoft.com/office/drawing/2010/main" val="0"/>
              </a:ext>
            </a:extLst>
          </a:blip>
          <a:srcRect l="12500" r="12500"/>
          <a:stretch>
            <a:fillRect/>
          </a:stretch>
        </p:blipFill>
        <p:spPr>
          <a:xfrm>
            <a:off x="0" y="1052736"/>
            <a:ext cx="3600400" cy="3754760"/>
          </a:xfrm>
        </p:spPr>
      </p:pic>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47864" y="1124744"/>
            <a:ext cx="5080000" cy="4064000"/>
          </a:xfrm>
          <a:prstGeom prst="rect">
            <a:avLst/>
          </a:prstGeom>
        </p:spPr>
      </p:pic>
      <p:pic>
        <p:nvPicPr>
          <p:cNvPr id="7" name="Рисунок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3527070"/>
            <a:ext cx="5148064" cy="3329936"/>
          </a:xfrm>
          <a:prstGeom prst="rect">
            <a:avLst/>
          </a:prstGeom>
        </p:spPr>
      </p:pic>
      <p:pic>
        <p:nvPicPr>
          <p:cNvPr id="8" name="Рисунок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334272" y="3573016"/>
            <a:ext cx="4809728" cy="3429000"/>
          </a:xfrm>
          <a:prstGeom prst="rect">
            <a:avLst/>
          </a:prstGeom>
        </p:spPr>
      </p:pic>
    </p:spTree>
    <p:extLst>
      <p:ext uri="{BB962C8B-B14F-4D97-AF65-F5344CB8AC3E}">
        <p14:creationId xmlns:p14="http://schemas.microsoft.com/office/powerpoint/2010/main" val="118400331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1000"/>
                                        <p:tgtEl>
                                          <p:spTgt spid="5"/>
                                        </p:tgtEl>
                                      </p:cBhvr>
                                    </p:animEffect>
                                  </p:childTnLst>
                                </p:cTn>
                              </p:par>
                            </p:childTnLst>
                          </p:cTn>
                        </p:par>
                        <p:par>
                          <p:cTn id="8" fill="hold">
                            <p:stCondLst>
                              <p:cond delay="1000"/>
                            </p:stCondLst>
                            <p:childTnLst>
                              <p:par>
                                <p:cTn id="9" presetID="21" presetClass="entr" presetSubtype="2"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heel(2)">
                                      <p:cBhvr>
                                        <p:cTn id="11" dur="1500"/>
                                        <p:tgtEl>
                                          <p:spTgt spid="6"/>
                                        </p:tgtEl>
                                      </p:cBhvr>
                                    </p:animEffect>
                                  </p:childTnLst>
                                </p:cTn>
                              </p:par>
                            </p:childTnLst>
                          </p:cTn>
                        </p:par>
                        <p:par>
                          <p:cTn id="12" fill="hold">
                            <p:stCondLst>
                              <p:cond delay="2500"/>
                            </p:stCondLst>
                            <p:childTnLst>
                              <p:par>
                                <p:cTn id="13" presetID="6" presetClass="entr" presetSubtype="16"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circle(in)">
                                      <p:cBhvr>
                                        <p:cTn id="15" dur="1750"/>
                                        <p:tgtEl>
                                          <p:spTgt spid="7"/>
                                        </p:tgtEl>
                                      </p:cBhvr>
                                    </p:animEffect>
                                  </p:childTnLst>
                                </p:cTn>
                              </p:par>
                            </p:childTnLst>
                          </p:cTn>
                        </p:par>
                        <p:par>
                          <p:cTn id="16" fill="hold">
                            <p:stCondLst>
                              <p:cond delay="4250"/>
                            </p:stCondLst>
                            <p:childTnLst>
                              <p:par>
                                <p:cTn id="17" presetID="14" presetClass="entr" presetSubtype="1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randombar(horizontal)">
                                      <p:cBhvr>
                                        <p:cTn id="19"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916832"/>
            <a:ext cx="3053868" cy="3126016"/>
          </a:xfrm>
        </p:spPr>
        <p:txBody>
          <a:bodyPr>
            <a:normAutofit/>
          </a:bodyPr>
          <a:lstStyle/>
          <a:p>
            <a:r>
              <a:rPr lang="ru-RU" dirty="0" smtClean="0"/>
              <a:t>Одни </a:t>
            </a:r>
            <a:r>
              <a:rPr lang="ru-RU" dirty="0"/>
              <a:t>из них считают, что спортсмен должен иметь свободу выбора: принимать или не принимать допинг. При этом он должен быть хорошо информирован о препарате и его действии на организм.</a:t>
            </a:r>
          </a:p>
        </p:txBody>
      </p:sp>
      <p:pic>
        <p:nvPicPr>
          <p:cNvPr id="6" name="Рисунок 5"/>
          <p:cNvPicPr>
            <a:picLocks noGrp="1" noChangeAspect="1"/>
          </p:cNvPicPr>
          <p:nvPr>
            <p:ph type="pic" idx="1"/>
          </p:nvPr>
        </p:nvPicPr>
        <p:blipFill>
          <a:blip r:embed="rId3" cstate="print">
            <a:extLst>
              <a:ext uri="{28A0092B-C50C-407E-A947-70E740481C1C}">
                <a14:useLocalDpi xmlns:a14="http://schemas.microsoft.com/office/drawing/2010/main" val="0"/>
              </a:ext>
            </a:extLst>
          </a:blip>
          <a:srcRect t="16700" b="16700"/>
          <a:stretch>
            <a:fillRect/>
          </a:stretch>
        </p:blipFill>
        <p:spPr>
          <a:xfrm>
            <a:off x="4067944" y="1700808"/>
            <a:ext cx="4475411" cy="4114800"/>
          </a:xfrm>
        </p:spPr>
      </p:pic>
      <p:sp>
        <p:nvSpPr>
          <p:cNvPr id="5" name="TextBox 4"/>
          <p:cNvSpPr txBox="1"/>
          <p:nvPr/>
        </p:nvSpPr>
        <p:spPr>
          <a:xfrm>
            <a:off x="1115616" y="188640"/>
            <a:ext cx="7272808" cy="707886"/>
          </a:xfrm>
          <a:prstGeom prst="rect">
            <a:avLst/>
          </a:prstGeom>
          <a:noFill/>
        </p:spPr>
        <p:txBody>
          <a:bodyPr wrap="square" rtlCol="0">
            <a:spAutoFit/>
          </a:bodyPr>
          <a:lstStyle/>
          <a:p>
            <a:r>
              <a:rPr lang="ru-RU" sz="20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Среди врачей, тренеров и ученых существуют различные мнения о решении проблемы допинга.</a:t>
            </a:r>
          </a:p>
        </p:txBody>
      </p:sp>
    </p:spTree>
    <p:extLst>
      <p:ext uri="{BB962C8B-B14F-4D97-AF65-F5344CB8AC3E}">
        <p14:creationId xmlns:p14="http://schemas.microsoft.com/office/powerpoint/2010/main" val="144060949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80112" y="1340768"/>
            <a:ext cx="3053868" cy="3595499"/>
          </a:xfrm>
        </p:spPr>
        <p:txBody>
          <a:bodyPr>
            <a:normAutofit/>
          </a:bodyPr>
          <a:lstStyle/>
          <a:p>
            <a:r>
              <a:rPr lang="ru-RU" sz="2400" dirty="0"/>
              <a:t>Другие говорят о полном запрете допинга, как стимулирующего средства, и строгом наказании тех, кто не перестанет его применять.</a:t>
            </a:r>
          </a:p>
        </p:txBody>
      </p:sp>
      <p:pic>
        <p:nvPicPr>
          <p:cNvPr id="7" name="Рисунок 6"/>
          <p:cNvPicPr>
            <a:picLocks noGrp="1" noChangeAspect="1"/>
          </p:cNvPicPr>
          <p:nvPr>
            <p:ph type="pic" idx="1"/>
          </p:nvPr>
        </p:nvPicPr>
        <p:blipFill>
          <a:blip r:embed="rId3" cstate="print">
            <a:extLst>
              <a:ext uri="{28A0092B-C50C-407E-A947-70E740481C1C}">
                <a14:useLocalDpi xmlns:a14="http://schemas.microsoft.com/office/drawing/2010/main" val="0"/>
              </a:ext>
            </a:extLst>
          </a:blip>
          <a:srcRect/>
          <a:stretch>
            <a:fillRect/>
          </a:stretch>
        </p:blipFill>
        <p:spPr>
          <a:xfrm>
            <a:off x="179512" y="764704"/>
            <a:ext cx="4680520" cy="4618856"/>
          </a:xfrm>
        </p:spPr>
      </p:pic>
    </p:spTree>
    <p:extLst>
      <p:ext uri="{BB962C8B-B14F-4D97-AF65-F5344CB8AC3E}">
        <p14:creationId xmlns:p14="http://schemas.microsoft.com/office/powerpoint/2010/main" val="43376631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normAutofit fontScale="90000"/>
          </a:bodyPr>
          <a:lstStyle/>
          <a:p>
            <a:r>
              <a:rPr lang="ru-RU" sz="4000"/>
              <a:t>Краткая история допинга в спорте </a:t>
            </a:r>
          </a:p>
        </p:txBody>
      </p:sp>
      <p:sp>
        <p:nvSpPr>
          <p:cNvPr id="13315" name="Rectangle 3"/>
          <p:cNvSpPr>
            <a:spLocks noGrp="1" noChangeArrowheads="1"/>
          </p:cNvSpPr>
          <p:nvPr>
            <p:ph type="body" idx="1"/>
          </p:nvPr>
        </p:nvSpPr>
        <p:spPr/>
        <p:txBody>
          <a:bodyPr>
            <a:normAutofit lnSpcReduction="10000"/>
          </a:bodyPr>
          <a:lstStyle/>
          <a:p>
            <a:pPr>
              <a:lnSpc>
                <a:spcPct val="80000"/>
              </a:lnSpc>
            </a:pPr>
            <a:r>
              <a:rPr lang="ru-RU" sz="2400"/>
              <a:t>Историки считают, что использование допинга во время олимпийских игр началось с самого дня основания соревнований в 776 г. до н.э. Участники игр принимали галлюциногенные и болеутоляющие экстракты из грибов, различных трав и вина. Сегодня эти препараты были бы запрещены, однако в древности, и даже после возрождения Олимпийских игр в 1896 году, атлетам не запрещалось использовать снадобья, которые помогли бы им победить. Ко времени первых современных Олимпийских игр в 1896 году спортсмены обладали широким арсеналом средств фармакологической поддержки, от кодеина до стрихнина (который является мощным стимулятором в околосмертельных дозах).</a:t>
            </a:r>
          </a:p>
        </p:txBody>
      </p:sp>
    </p:spTree>
    <p:extLst>
      <p:ext uri="{BB962C8B-B14F-4D97-AF65-F5344CB8AC3E}">
        <p14:creationId xmlns:p14="http://schemas.microsoft.com/office/powerpoint/2010/main" val="39447237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652120" y="0"/>
            <a:ext cx="3053868" cy="6448436"/>
          </a:xfrm>
        </p:spPr>
        <p:txBody>
          <a:bodyPr>
            <a:normAutofit fontScale="90000"/>
          </a:bodyPr>
          <a:lstStyle/>
          <a:p>
            <a:r>
              <a:rPr lang="ru-RU" dirty="0"/>
              <a:t> Они полагают, что настоящие спортсмены способны показывать высокие результаты и без применения дополнительных средств. Другое дело, откажутся ли сами спортсмены от них? Может быть, кто-то так и сделает, но основная масса все-таки будет применять допинг. Но только разрешенные препараты, только по заранее разработанной схеме, только под медицинским контролем. </a:t>
            </a:r>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116632"/>
            <a:ext cx="5350585" cy="6264696"/>
          </a:xfrm>
          <a:prstGeom prst="rect">
            <a:avLst/>
          </a:prstGeom>
        </p:spPr>
      </p:pic>
    </p:spTree>
    <p:extLst>
      <p:ext uri="{BB962C8B-B14F-4D97-AF65-F5344CB8AC3E}">
        <p14:creationId xmlns:p14="http://schemas.microsoft.com/office/powerpoint/2010/main" val="3673290041"/>
      </p:ext>
    </p:extLst>
  </p:cSld>
  <p:clrMapOvr>
    <a:masterClrMapping/>
  </p:clrMapOvr>
  <p:transition spd="slow">
    <p:wip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0"/>
            <a:ext cx="8496944" cy="1944216"/>
          </a:xfrm>
        </p:spPr>
        <p:txBody>
          <a:bodyPr>
            <a:normAutofit/>
          </a:bodyPr>
          <a:lstStyle/>
          <a:p>
            <a:r>
              <a:rPr lang="ru-RU" dirty="0" smtClean="0"/>
              <a:t>Полностью </a:t>
            </a:r>
            <a:r>
              <a:rPr lang="ru-RU" dirty="0"/>
              <a:t>исключить допинг из современного спорта невозможно (большие соревнования, конкуренция). Но отыскать препараты, попадающие под разряд запрещенных, нетрудно. И значит, в любой момент можно дисквалифицировать спортсмена, лишить медали.</a:t>
            </a:r>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7105" y="2708920"/>
            <a:ext cx="7894286" cy="330428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1520" y="2276872"/>
            <a:ext cx="8257480" cy="4248472"/>
          </a:xfrm>
          <a:prstGeom prst="rect">
            <a:avLst/>
          </a:prstGeom>
        </p:spPr>
      </p:pic>
    </p:spTree>
    <p:extLst>
      <p:ext uri="{BB962C8B-B14F-4D97-AF65-F5344CB8AC3E}">
        <p14:creationId xmlns:p14="http://schemas.microsoft.com/office/powerpoint/2010/main" val="370547252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2" fill="hold" nodeType="clickEffect">
                                  <p:stCondLst>
                                    <p:cond delay="0"/>
                                  </p:stCondLst>
                                  <p:childTnLst>
                                    <p:anim calcmode="lin" valueType="num">
                                      <p:cBhvr additive="base">
                                        <p:cTn id="12" dur="500"/>
                                        <p:tgtEl>
                                          <p:spTgt spid="5"/>
                                        </p:tgtEl>
                                        <p:attrNameLst>
                                          <p:attrName>ppt_x</p:attrName>
                                        </p:attrNameLst>
                                      </p:cBhvr>
                                      <p:tavLst>
                                        <p:tav tm="0">
                                          <p:val>
                                            <p:strVal val="ppt_x"/>
                                          </p:val>
                                        </p:tav>
                                        <p:tav tm="100000">
                                          <p:val>
                                            <p:strVal val="1+ppt_w/2"/>
                                          </p:val>
                                        </p:tav>
                                      </p:tavLst>
                                    </p:anim>
                                    <p:anim calcmode="lin" valueType="num">
                                      <p:cBhvr additive="base">
                                        <p:cTn id="13" dur="500"/>
                                        <p:tgtEl>
                                          <p:spTgt spid="5"/>
                                        </p:tgtEl>
                                        <p:attrNameLst>
                                          <p:attrName>ppt_y</p:attrName>
                                        </p:attrNameLst>
                                      </p:cBhvr>
                                      <p:tavLst>
                                        <p:tav tm="0">
                                          <p:val>
                                            <p:strVal val="ppt_y"/>
                                          </p:val>
                                        </p:tav>
                                        <p:tav tm="100000">
                                          <p:val>
                                            <p:strVal val="ppt_y"/>
                                          </p:val>
                                        </p:tav>
                                      </p:tavLst>
                                    </p:anim>
                                    <p:set>
                                      <p:cBhvr>
                                        <p:cTn id="14" dur="1" fill="hold">
                                          <p:stCondLst>
                                            <p:cond delay="499"/>
                                          </p:stCondLst>
                                        </p:cTn>
                                        <p:tgtEl>
                                          <p:spTgt spid="5"/>
                                        </p:tgtEl>
                                        <p:attrNameLst>
                                          <p:attrName>style.visibility</p:attrName>
                                        </p:attrNameLst>
                                      </p:cBhvr>
                                      <p:to>
                                        <p:strVal val="hidden"/>
                                      </p:to>
                                    </p:set>
                                  </p:childTnLst>
                                </p:cTn>
                              </p:par>
                            </p:childTnLst>
                          </p:cTn>
                        </p:par>
                        <p:par>
                          <p:cTn id="15" fill="hold">
                            <p:stCondLst>
                              <p:cond delay="500"/>
                            </p:stCondLst>
                            <p:childTnLst>
                              <p:par>
                                <p:cTn id="16" presetID="2" presetClass="entr" presetSubtype="8"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1500" fill="hold"/>
                                        <p:tgtEl>
                                          <p:spTgt spid="6"/>
                                        </p:tgtEl>
                                        <p:attrNameLst>
                                          <p:attrName>ppt_x</p:attrName>
                                        </p:attrNameLst>
                                      </p:cBhvr>
                                      <p:tavLst>
                                        <p:tav tm="0">
                                          <p:val>
                                            <p:strVal val="0-#ppt_w/2"/>
                                          </p:val>
                                        </p:tav>
                                        <p:tav tm="100000">
                                          <p:val>
                                            <p:strVal val="#ppt_x"/>
                                          </p:val>
                                        </p:tav>
                                      </p:tavLst>
                                    </p:anim>
                                    <p:anim calcmode="lin" valueType="num">
                                      <p:cBhvr additive="base">
                                        <p:cTn id="19" dur="1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268760"/>
            <a:ext cx="8568952" cy="3744416"/>
          </a:xfrm>
        </p:spPr>
        <p:txBody>
          <a:bodyPr>
            <a:normAutofit/>
          </a:bodyPr>
          <a:lstStyle/>
          <a:p>
            <a:r>
              <a:rPr lang="ru-RU" sz="3200" dirty="0"/>
              <a:t>Согласно Медицинской Комиссии Международного Олимпийского Комитета, допингом считается введение в организм спортсмена средств, повышающих работоспособность организма.</a:t>
            </a:r>
          </a:p>
        </p:txBody>
      </p:sp>
    </p:spTree>
    <p:extLst>
      <p:ext uri="{BB962C8B-B14F-4D97-AF65-F5344CB8AC3E}">
        <p14:creationId xmlns:p14="http://schemas.microsoft.com/office/powerpoint/2010/main" val="1059690221"/>
      </p:ext>
    </p:extLst>
  </p:cSld>
  <p:clrMapOvr>
    <a:masterClrMapping/>
  </p:clrMapOvr>
  <p:transition spd="slow">
    <p:wip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47664" y="0"/>
            <a:ext cx="5760640" cy="3140968"/>
          </a:xfrm>
        </p:spPr>
        <p:txBody>
          <a:bodyPr>
            <a:noAutofit/>
          </a:bodyPr>
          <a:lstStyle/>
          <a:p>
            <a:r>
              <a:rPr lang="ru-RU" sz="4000" dirty="0" smtClean="0">
                <a:solidFill>
                  <a:srgbClr val="FF0000"/>
                </a:solidFill>
              </a:rPr>
              <a:t>Что нельзя и что можно принимать спортсмену.</a:t>
            </a:r>
            <a:r>
              <a:rPr lang="ru-RU" sz="2400" dirty="0" smtClean="0"/>
              <a:t/>
            </a:r>
            <a:br>
              <a:rPr lang="ru-RU" sz="2400" dirty="0" smtClean="0"/>
            </a:br>
            <a:r>
              <a:rPr lang="ru-RU" sz="2400" dirty="0" smtClean="0"/>
              <a:t> В настоящее </a:t>
            </a:r>
            <a:r>
              <a:rPr lang="ru-RU" sz="2400" dirty="0"/>
              <a:t>время к понятию допинговых средств относятся препараты следующих пяти групп:</a:t>
            </a:r>
          </a:p>
        </p:txBody>
      </p:sp>
      <p:sp>
        <p:nvSpPr>
          <p:cNvPr id="4" name="Текст 3"/>
          <p:cNvSpPr>
            <a:spLocks noGrp="1"/>
          </p:cNvSpPr>
          <p:nvPr>
            <p:ph type="body" sz="half" idx="2"/>
          </p:nvPr>
        </p:nvSpPr>
        <p:spPr>
          <a:xfrm>
            <a:off x="1547664" y="3356992"/>
            <a:ext cx="5904656" cy="2664296"/>
          </a:xfrm>
        </p:spPr>
        <p:txBody>
          <a:bodyPr>
            <a:normAutofit fontScale="92500" lnSpcReduction="10000"/>
          </a:bodyPr>
          <a:lstStyle/>
          <a:p>
            <a:pPr marL="171450" indent="-171450">
              <a:buFont typeface="Wingdings" pitchFamily="2" charset="2"/>
              <a:buChar char="v"/>
            </a:pPr>
            <a:r>
              <a:rPr lang="ru-RU" sz="3200" dirty="0" smtClean="0"/>
              <a:t> -стимуляторы</a:t>
            </a:r>
            <a:r>
              <a:rPr lang="ru-RU" sz="3200" dirty="0"/>
              <a:t>;</a:t>
            </a:r>
          </a:p>
          <a:p>
            <a:pPr marL="171450" indent="-171450">
              <a:buFont typeface="Wingdings" pitchFamily="2" charset="2"/>
              <a:buChar char="v"/>
            </a:pPr>
            <a:r>
              <a:rPr lang="ru-RU" sz="3200" dirty="0"/>
              <a:t> - наркотики;</a:t>
            </a:r>
          </a:p>
          <a:p>
            <a:pPr marL="171450" indent="-171450">
              <a:buFont typeface="Wingdings" pitchFamily="2" charset="2"/>
              <a:buChar char="v"/>
            </a:pPr>
            <a:r>
              <a:rPr lang="ru-RU" sz="3200" dirty="0"/>
              <a:t> - </a:t>
            </a:r>
            <a:r>
              <a:rPr lang="ru-RU" sz="3200" dirty="0" smtClean="0"/>
              <a:t>гормональные средства</a:t>
            </a:r>
            <a:r>
              <a:rPr lang="ru-RU" sz="3200" dirty="0"/>
              <a:t>;</a:t>
            </a:r>
          </a:p>
          <a:p>
            <a:pPr marL="171450" indent="-171450">
              <a:buFont typeface="Wingdings" pitchFamily="2" charset="2"/>
              <a:buChar char="v"/>
            </a:pPr>
            <a:r>
              <a:rPr lang="ru-RU" sz="3200" dirty="0"/>
              <a:t> - бета-блокаторы;</a:t>
            </a:r>
          </a:p>
          <a:p>
            <a:pPr marL="171450" indent="-171450">
              <a:buFont typeface="Wingdings" pitchFamily="2" charset="2"/>
              <a:buChar char="v"/>
            </a:pPr>
            <a:r>
              <a:rPr lang="ru-RU" sz="3200" dirty="0"/>
              <a:t> - </a:t>
            </a:r>
            <a:r>
              <a:rPr lang="ru-RU" sz="3200" dirty="0" err="1" smtClean="0"/>
              <a:t>диуретики</a:t>
            </a:r>
            <a:r>
              <a:rPr lang="ru-RU" sz="3200" dirty="0"/>
              <a:t>.</a:t>
            </a:r>
          </a:p>
          <a:p>
            <a:endParaRPr lang="ru-RU" sz="3200" dirty="0"/>
          </a:p>
        </p:txBody>
      </p:sp>
    </p:spTree>
    <p:extLst>
      <p:ext uri="{BB962C8B-B14F-4D97-AF65-F5344CB8AC3E}">
        <p14:creationId xmlns:p14="http://schemas.microsoft.com/office/powerpoint/2010/main" val="337849766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250"/>
                                  </p:stCondLst>
                                  <p:childTnLst>
                                    <p:set>
                                      <p:cBhvr>
                                        <p:cTn id="11" dur="1" fill="hold">
                                          <p:stCondLst>
                                            <p:cond delay="0"/>
                                          </p:stCondLst>
                                        </p:cTn>
                                        <p:tgtEl>
                                          <p:spTgt spid="4">
                                            <p:txEl>
                                              <p:pRg st="1" end="1"/>
                                            </p:txEl>
                                          </p:spTgt>
                                        </p:tgtEl>
                                        <p:attrNameLst>
                                          <p:attrName>style.visibility</p:attrName>
                                        </p:attrNameLst>
                                      </p:cBhvr>
                                      <p:to>
                                        <p:strVal val="visible"/>
                                      </p:to>
                                    </p:set>
                                    <p:anim calcmode="lin" valueType="num">
                                      <p:cBhvr additive="base">
                                        <p:cTn id="12" dur="500" fill="hold"/>
                                        <p:tgtEl>
                                          <p:spTgt spid="4">
                                            <p:txEl>
                                              <p:pRg st="1" end="1"/>
                                            </p:txEl>
                                          </p:spTgt>
                                        </p:tgtEl>
                                        <p:attrNameLst>
                                          <p:attrName>ppt_x</p:attrName>
                                        </p:attrNameLst>
                                      </p:cBhvr>
                                      <p:tavLst>
                                        <p:tav tm="0">
                                          <p:val>
                                            <p:strVal val="1+#ppt_w/2"/>
                                          </p:val>
                                        </p:tav>
                                        <p:tav tm="100000">
                                          <p:val>
                                            <p:strVal val="#ppt_x"/>
                                          </p:val>
                                        </p:tav>
                                      </p:tavLst>
                                    </p:anim>
                                    <p:anim calcmode="lin" valueType="num">
                                      <p:cBhvr additive="base">
                                        <p:cTn id="13" dur="500" fill="hold"/>
                                        <p:tgtEl>
                                          <p:spTgt spid="4">
                                            <p:txEl>
                                              <p:pRg st="1" end="1"/>
                                            </p:txEl>
                                          </p:spTgt>
                                        </p:tgtEl>
                                        <p:attrNameLst>
                                          <p:attrName>ppt_y</p:attrName>
                                        </p:attrNameLst>
                                      </p:cBhvr>
                                      <p:tavLst>
                                        <p:tav tm="0">
                                          <p:val>
                                            <p:strVal val="#ppt_y"/>
                                          </p:val>
                                        </p:tav>
                                        <p:tav tm="100000">
                                          <p:val>
                                            <p:strVal val="#ppt_y"/>
                                          </p:val>
                                        </p:tav>
                                      </p:tavLst>
                                    </p:anim>
                                  </p:childTnLst>
                                </p:cTn>
                              </p:par>
                            </p:childTnLst>
                          </p:cTn>
                        </p:par>
                        <p:par>
                          <p:cTn id="14" fill="hold">
                            <p:stCondLst>
                              <p:cond delay="1250"/>
                            </p:stCondLst>
                            <p:childTnLst>
                              <p:par>
                                <p:cTn id="15" presetID="2" presetClass="entr" presetSubtype="12" fill="hold" nodeType="afterEffect">
                                  <p:stCondLst>
                                    <p:cond delay="250"/>
                                  </p:stCondLst>
                                  <p:childTnLst>
                                    <p:set>
                                      <p:cBhvr>
                                        <p:cTn id="16" dur="1" fill="hold">
                                          <p:stCondLst>
                                            <p:cond delay="0"/>
                                          </p:stCondLst>
                                        </p:cTn>
                                        <p:tgtEl>
                                          <p:spTgt spid="4">
                                            <p:txEl>
                                              <p:pRg st="2" end="2"/>
                                            </p:txEl>
                                          </p:spTgt>
                                        </p:tgtEl>
                                        <p:attrNameLst>
                                          <p:attrName>style.visibility</p:attrName>
                                        </p:attrNameLst>
                                      </p:cBhvr>
                                      <p:to>
                                        <p:strVal val="visible"/>
                                      </p:to>
                                    </p:set>
                                    <p:anim calcmode="lin" valueType="num">
                                      <p:cBhvr additive="base">
                                        <p:cTn id="17" dur="500" fill="hold"/>
                                        <p:tgtEl>
                                          <p:spTgt spid="4">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2000"/>
                            </p:stCondLst>
                            <p:childTnLst>
                              <p:par>
                                <p:cTn id="20" presetID="2" presetClass="entr" presetSubtype="6" fill="hold" nodeType="afterEffect">
                                  <p:stCondLst>
                                    <p:cond delay="250"/>
                                  </p:stCondLst>
                                  <p:childTnLst>
                                    <p:set>
                                      <p:cBhvr>
                                        <p:cTn id="21" dur="1" fill="hold">
                                          <p:stCondLst>
                                            <p:cond delay="0"/>
                                          </p:stCondLst>
                                        </p:cTn>
                                        <p:tgtEl>
                                          <p:spTgt spid="4">
                                            <p:txEl>
                                              <p:pRg st="3" end="3"/>
                                            </p:txEl>
                                          </p:spTgt>
                                        </p:tgtEl>
                                        <p:attrNameLst>
                                          <p:attrName>style.visibility</p:attrName>
                                        </p:attrNameLst>
                                      </p:cBhvr>
                                      <p:to>
                                        <p:strVal val="visible"/>
                                      </p:to>
                                    </p:set>
                                    <p:anim calcmode="lin" valueType="num">
                                      <p:cBhvr additive="base">
                                        <p:cTn id="22" dur="500" fill="hold"/>
                                        <p:tgtEl>
                                          <p:spTgt spid="4">
                                            <p:txEl>
                                              <p:pRg st="3" end="3"/>
                                            </p:txEl>
                                          </p:spTgt>
                                        </p:tgtEl>
                                        <p:attrNameLst>
                                          <p:attrName>ppt_x</p:attrName>
                                        </p:attrNameLst>
                                      </p:cBhvr>
                                      <p:tavLst>
                                        <p:tav tm="0">
                                          <p:val>
                                            <p:strVal val="1+#ppt_w/2"/>
                                          </p:val>
                                        </p:tav>
                                        <p:tav tm="100000">
                                          <p:val>
                                            <p:strVal val="#ppt_x"/>
                                          </p:val>
                                        </p:tav>
                                      </p:tavLst>
                                    </p:anim>
                                    <p:anim calcmode="lin" valueType="num">
                                      <p:cBhvr additive="base">
                                        <p:cTn id="23"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750"/>
                            </p:stCondLst>
                            <p:childTnLst>
                              <p:par>
                                <p:cTn id="25" presetID="2" presetClass="entr" presetSubtype="4" fill="hold" nodeType="afterEffect">
                                  <p:stCondLst>
                                    <p:cond delay="250"/>
                                  </p:stCondLst>
                                  <p:childTnLst>
                                    <p:set>
                                      <p:cBhvr>
                                        <p:cTn id="26" dur="1" fill="hold">
                                          <p:stCondLst>
                                            <p:cond delay="0"/>
                                          </p:stCondLst>
                                        </p:cTn>
                                        <p:tgtEl>
                                          <p:spTgt spid="4">
                                            <p:txEl>
                                              <p:pRg st="4" end="4"/>
                                            </p:txEl>
                                          </p:spTgt>
                                        </p:tgtEl>
                                        <p:attrNameLst>
                                          <p:attrName>style.visibility</p:attrName>
                                        </p:attrNameLst>
                                      </p:cBhvr>
                                      <p:to>
                                        <p:strVal val="visible"/>
                                      </p:to>
                                    </p:set>
                                    <p:anim calcmode="lin" valueType="num">
                                      <p:cBhvr additive="base">
                                        <p:cTn id="2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340768"/>
            <a:ext cx="3168352" cy="4536504"/>
          </a:xfrm>
        </p:spPr>
        <p:txBody>
          <a:bodyPr>
            <a:normAutofit/>
          </a:bodyPr>
          <a:lstStyle/>
          <a:p>
            <a:r>
              <a:rPr lang="ru-RU" dirty="0"/>
              <a:t>Был создан ряд структур, чья деятельность направлена на борьбу с допингом. Это – Всемирное антидопинговое агентство (ВАДА); Региональная антидопинговая организация (РАДО) стран Восточной Европы. </a:t>
            </a:r>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91880" y="1628800"/>
            <a:ext cx="5256584" cy="3960440"/>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Tree>
    <p:extLst>
      <p:ext uri="{BB962C8B-B14F-4D97-AF65-F5344CB8AC3E}">
        <p14:creationId xmlns:p14="http://schemas.microsoft.com/office/powerpoint/2010/main" val="282469404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1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908720"/>
            <a:ext cx="3053868" cy="4422160"/>
          </a:xfrm>
        </p:spPr>
        <p:txBody>
          <a:bodyPr>
            <a:normAutofit fontScale="90000"/>
          </a:bodyPr>
          <a:lstStyle/>
          <a:p>
            <a:r>
              <a:rPr lang="ru-RU" dirty="0"/>
              <a:t>Благодаря деятельности этих организаций разработана сложная, но действенная схема, по которой проводится допинг-контроль, проверка, позволяющая выявить факт применения запрещенных препаратов и лекарств во время тренировок и соревнований.</a:t>
            </a:r>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07904" y="866905"/>
            <a:ext cx="5256584" cy="4499198"/>
          </a:xfrm>
          <a:prstGeom prst="rect">
            <a:avLst/>
          </a:prstGeom>
        </p:spPr>
      </p:pic>
    </p:spTree>
    <p:extLst>
      <p:ext uri="{BB962C8B-B14F-4D97-AF65-F5344CB8AC3E}">
        <p14:creationId xmlns:p14="http://schemas.microsoft.com/office/powerpoint/2010/main" val="268165932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par>
                                <p:cTn id="8" presetID="6" presetClass="entr" presetSubtype="32"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circle(out)">
                                      <p:cBhvr>
                                        <p:cTn id="10"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28800"/>
          </a:xfrm>
        </p:spPr>
        <p:txBody>
          <a:bodyPr>
            <a:normAutofit/>
          </a:bodyPr>
          <a:lstStyle/>
          <a:p>
            <a:r>
              <a:rPr lang="ru-RU" dirty="0"/>
              <a:t>На спорт начали работать крупнейшие научно-исследовательские институты. Большое внимание уделяется замещению воздействия допинга на психическое состояние спортсмена психологическим воздействием (нейролингвистическое программирование -НЛП).</a:t>
            </a:r>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885" y="2307791"/>
            <a:ext cx="5040560" cy="4286250"/>
          </a:xfrm>
          <a:prstGeom prst="rect">
            <a:avLst/>
          </a:prstGeom>
        </p:spPr>
      </p:pic>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48169" y="1774686"/>
            <a:ext cx="3810000" cy="5080000"/>
          </a:xfrm>
          <a:prstGeom prst="rect">
            <a:avLst/>
          </a:prstGeom>
        </p:spPr>
      </p:pic>
    </p:spTree>
    <p:extLst>
      <p:ext uri="{BB962C8B-B14F-4D97-AF65-F5344CB8AC3E}">
        <p14:creationId xmlns:p14="http://schemas.microsoft.com/office/powerpoint/2010/main" val="193788811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3"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3)">
                                      <p:cBhvr>
                                        <p:cTn id="7" dur="2000"/>
                                        <p:tgtEl>
                                          <p:spTgt spid="5"/>
                                        </p:tgtEl>
                                      </p:cBhvr>
                                    </p:animEffect>
                                  </p:childTnLst>
                                </p:cTn>
                              </p:par>
                              <p:par>
                                <p:cTn id="8" presetID="21" presetClass="entr" presetSubtype="8" fill="hold" nodeType="withEffect">
                                  <p:stCondLst>
                                    <p:cond delay="500"/>
                                  </p:stCondLst>
                                  <p:childTnLst>
                                    <p:set>
                                      <p:cBhvr>
                                        <p:cTn id="9" dur="1" fill="hold">
                                          <p:stCondLst>
                                            <p:cond delay="0"/>
                                          </p:stCondLst>
                                        </p:cTn>
                                        <p:tgtEl>
                                          <p:spTgt spid="6"/>
                                        </p:tgtEl>
                                        <p:attrNameLst>
                                          <p:attrName>style.visibility</p:attrName>
                                        </p:attrNameLst>
                                      </p:cBhvr>
                                      <p:to>
                                        <p:strVal val="visible"/>
                                      </p:to>
                                    </p:set>
                                    <p:animEffect transition="in" filter="wheel(8)">
                                      <p:cBhvr>
                                        <p:cTn id="10"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129"/>
            <a:ext cx="8964488" cy="907591"/>
          </a:xfrm>
        </p:spPr>
        <p:txBody>
          <a:bodyPr>
            <a:normAutofit/>
          </a:bodyPr>
          <a:lstStyle/>
          <a:p>
            <a:r>
              <a:rPr lang="ru-RU" dirty="0"/>
              <a:t>НЛП включает в себя гипнотические техники, позволяющие ориентировать спортсмена на отказ от приема </a:t>
            </a:r>
            <a:r>
              <a:rPr lang="ru-RU" dirty="0" smtClean="0"/>
              <a:t>допинга.</a:t>
            </a:r>
            <a:endParaRPr lang="ru-RU" dirty="0"/>
          </a:p>
        </p:txBody>
      </p:sp>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99992" y="1268760"/>
            <a:ext cx="3810000" cy="5373216"/>
          </a:xfrm>
          <a:prstGeom prst="rect">
            <a:avLst/>
          </a:prstGeom>
        </p:spPr>
      </p:pic>
      <p:pic>
        <p:nvPicPr>
          <p:cNvPr id="7" name="Рисунок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1520" y="1939144"/>
            <a:ext cx="3844407" cy="4032448"/>
          </a:xfrm>
          <a:prstGeom prst="rect">
            <a:avLst/>
          </a:prstGeom>
        </p:spPr>
      </p:pic>
    </p:spTree>
    <p:extLst>
      <p:ext uri="{BB962C8B-B14F-4D97-AF65-F5344CB8AC3E}">
        <p14:creationId xmlns:p14="http://schemas.microsoft.com/office/powerpoint/2010/main" val="177386100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6" presetClass="entr" presetSubtype="16"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ircle(in)">
                                      <p:cBhvr>
                                        <p:cTn id="12" dur="2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268760"/>
            <a:ext cx="8359080" cy="3307467"/>
          </a:xfrm>
        </p:spPr>
        <p:txBody>
          <a:bodyPr>
            <a:noAutofit/>
          </a:bodyPr>
          <a:lstStyle/>
          <a:p>
            <a:r>
              <a:rPr lang="ru-RU" sz="2800" dirty="0"/>
              <a:t>Использование НЛП может оказаться очень перспективным методом, т.к. психологические инструменты нейролингвистического программирования способны активировать глубинные психофизиологические ресурсы человека.</a:t>
            </a:r>
          </a:p>
        </p:txBody>
      </p:sp>
    </p:spTree>
    <p:extLst>
      <p:ext uri="{BB962C8B-B14F-4D97-AF65-F5344CB8AC3E}">
        <p14:creationId xmlns:p14="http://schemas.microsoft.com/office/powerpoint/2010/main" val="2734576071"/>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p:txBody>
          <a:bodyPr/>
          <a:lstStyle/>
          <a:p>
            <a:r>
              <a:rPr lang="ru-RU" b="1"/>
              <a:t>Допинги </a:t>
            </a:r>
            <a:r>
              <a:rPr lang="ru-RU"/>
              <a:t>– это лекарственные препараты, которые применяются</a:t>
            </a:r>
            <a:br>
              <a:rPr lang="ru-RU"/>
            </a:br>
            <a:r>
              <a:rPr lang="ru-RU"/>
              <a:t/>
            </a:r>
            <a:br>
              <a:rPr lang="ru-RU"/>
            </a:br>
            <a:r>
              <a:rPr lang="ru-RU"/>
              <a:t>спортсменами для искусственного, принудительного повышения работоспособности в период учебно-тренировочного процесса и соревновательной деятельности </a:t>
            </a:r>
          </a:p>
        </p:txBody>
      </p:sp>
    </p:spTree>
    <p:extLst>
      <p:ext uri="{BB962C8B-B14F-4D97-AF65-F5344CB8AC3E}">
        <p14:creationId xmlns:p14="http://schemas.microsoft.com/office/powerpoint/2010/main" val="14505810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5" name="Picture 5" descr="x90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24075" y="188913"/>
            <a:ext cx="4535488" cy="6381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27994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ru-RU"/>
              <a:t>Виды допинга</a:t>
            </a:r>
          </a:p>
        </p:txBody>
      </p:sp>
      <p:sp>
        <p:nvSpPr>
          <p:cNvPr id="4099" name="Rectangle 3"/>
          <p:cNvSpPr>
            <a:spLocks noGrp="1" noChangeArrowheads="1"/>
          </p:cNvSpPr>
          <p:nvPr>
            <p:ph type="body" idx="1"/>
          </p:nvPr>
        </p:nvSpPr>
        <p:spPr>
          <a:xfrm>
            <a:off x="457200" y="1600200"/>
            <a:ext cx="8229600" cy="5068888"/>
          </a:xfrm>
        </p:spPr>
        <p:txBody>
          <a:bodyPr/>
          <a:lstStyle/>
          <a:p>
            <a:pPr>
              <a:lnSpc>
                <a:spcPct val="80000"/>
              </a:lnSpc>
            </a:pPr>
            <a:r>
              <a:rPr lang="ru-RU" sz="2000"/>
              <a:t>- стимуляторы (стимуляторы центральной нервной системы, симпатомиметики, аналептики) </a:t>
            </a:r>
            <a:br>
              <a:rPr lang="ru-RU" sz="2000"/>
            </a:br>
            <a:r>
              <a:rPr lang="ru-RU" sz="2000"/>
              <a:t/>
            </a:r>
            <a:br>
              <a:rPr lang="ru-RU" sz="2000"/>
            </a:br>
            <a:r>
              <a:rPr lang="ru-RU" sz="2000"/>
              <a:t>- наркотики (наркотические анальгетики) </a:t>
            </a:r>
            <a:br>
              <a:rPr lang="ru-RU" sz="2000"/>
            </a:br>
            <a:r>
              <a:rPr lang="ru-RU" sz="2000"/>
              <a:t/>
            </a:r>
            <a:br>
              <a:rPr lang="ru-RU" sz="2000"/>
            </a:br>
            <a:r>
              <a:rPr lang="ru-RU" sz="2000"/>
              <a:t>- анаболические стероиды и другие гормональные анаболизиpующие средства </a:t>
            </a:r>
            <a:br>
              <a:rPr lang="ru-RU" sz="2000"/>
            </a:br>
            <a:r>
              <a:rPr lang="ru-RU" sz="2000"/>
              <a:t/>
            </a:r>
            <a:br>
              <a:rPr lang="ru-RU" sz="2000"/>
            </a:br>
            <a:r>
              <a:rPr lang="ru-RU" sz="2000"/>
              <a:t>- Допинговые методы (различные манипуляции с кровью и мочой) </a:t>
            </a:r>
            <a:br>
              <a:rPr lang="ru-RU" sz="2000"/>
            </a:br>
            <a:r>
              <a:rPr lang="ru-RU" sz="2000"/>
              <a:t/>
            </a:r>
            <a:br>
              <a:rPr lang="ru-RU" sz="2000"/>
            </a:br>
            <a:r>
              <a:rPr lang="ru-RU" sz="2000"/>
              <a:t>- Фармакологические средства ограниченного использования </a:t>
            </a:r>
            <a:br>
              <a:rPr lang="ru-RU" sz="2000"/>
            </a:br>
            <a:r>
              <a:rPr lang="ru-RU" sz="2000"/>
              <a:t/>
            </a:r>
            <a:br>
              <a:rPr lang="ru-RU" sz="2000"/>
            </a:br>
            <a:r>
              <a:rPr lang="ru-RU" sz="2000"/>
              <a:t>- алкоголь </a:t>
            </a:r>
            <a:br>
              <a:rPr lang="ru-RU" sz="2000"/>
            </a:br>
            <a:r>
              <a:rPr lang="ru-RU" sz="2000"/>
              <a:t/>
            </a:r>
            <a:br>
              <a:rPr lang="ru-RU" sz="2000"/>
            </a:br>
            <a:r>
              <a:rPr lang="ru-RU" sz="2000"/>
              <a:t>- диуретики</a:t>
            </a:r>
          </a:p>
          <a:p>
            <a:pPr>
              <a:lnSpc>
                <a:spcPct val="80000"/>
              </a:lnSpc>
            </a:pPr>
            <a:r>
              <a:rPr lang="ru-RU" sz="2000"/>
              <a:t/>
            </a:r>
            <a:br>
              <a:rPr lang="ru-RU" sz="2000"/>
            </a:br>
            <a:r>
              <a:rPr lang="ru-RU" sz="2000"/>
              <a:t>- коpтикостеpоиды </a:t>
            </a:r>
            <a:br>
              <a:rPr lang="ru-RU" sz="2000"/>
            </a:br>
            <a:endParaRPr lang="ru-RU" sz="2000"/>
          </a:p>
        </p:txBody>
      </p:sp>
    </p:spTree>
    <p:extLst>
      <p:ext uri="{BB962C8B-B14F-4D97-AF65-F5344CB8AC3E}">
        <p14:creationId xmlns:p14="http://schemas.microsoft.com/office/powerpoint/2010/main" val="12384119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68313" y="404813"/>
            <a:ext cx="8291512" cy="1138237"/>
          </a:xfrm>
        </p:spPr>
        <p:txBody>
          <a:bodyPr>
            <a:normAutofit fontScale="90000"/>
          </a:bodyPr>
          <a:lstStyle/>
          <a:p>
            <a:r>
              <a:rPr lang="ru-RU" sz="4000"/>
              <a:t>Стимуляторы</a:t>
            </a:r>
            <a:r>
              <a:rPr lang="ru-RU" sz="4000" b="1"/>
              <a:t> </a:t>
            </a:r>
            <a:br>
              <a:rPr lang="ru-RU" sz="4000" b="1"/>
            </a:br>
            <a:endParaRPr lang="ru-RU" sz="4000" b="1"/>
          </a:p>
        </p:txBody>
      </p:sp>
      <p:sp>
        <p:nvSpPr>
          <p:cNvPr id="5123" name="Rectangle 3"/>
          <p:cNvSpPr>
            <a:spLocks noGrp="1" noChangeArrowheads="1"/>
          </p:cNvSpPr>
          <p:nvPr>
            <p:ph type="body" idx="1"/>
          </p:nvPr>
        </p:nvSpPr>
        <p:spPr/>
        <p:txBody>
          <a:bodyPr/>
          <a:lstStyle/>
          <a:p>
            <a:r>
              <a:rPr lang="ru-RU" sz="2800"/>
              <a:t>Согласно медицинскому определению, стимуляторами являются вещества, повышающие функциональные возможности организма, в связи с чем любое фармакологическое вещество, обладающее таким свойством, представляет интерес для спортсменов, поскольку оно может оказаться эффективным эргогенным средством</a:t>
            </a:r>
            <a:r>
              <a:rPr lang="ru-RU"/>
              <a:t> </a:t>
            </a:r>
          </a:p>
        </p:txBody>
      </p:sp>
    </p:spTree>
    <p:extLst>
      <p:ext uri="{BB962C8B-B14F-4D97-AF65-F5344CB8AC3E}">
        <p14:creationId xmlns:p14="http://schemas.microsoft.com/office/powerpoint/2010/main" val="33183663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ru-RU"/>
              <a:t>Наркотики , алкоголь</a:t>
            </a:r>
          </a:p>
        </p:txBody>
      </p:sp>
      <p:sp>
        <p:nvSpPr>
          <p:cNvPr id="6147" name="Rectangle 3"/>
          <p:cNvSpPr>
            <a:spLocks noGrp="1" noChangeArrowheads="1"/>
          </p:cNvSpPr>
          <p:nvPr>
            <p:ph type="body" idx="1"/>
          </p:nvPr>
        </p:nvSpPr>
        <p:spPr>
          <a:xfrm>
            <a:off x="457200" y="2997200"/>
            <a:ext cx="8229600" cy="3128963"/>
          </a:xfrm>
        </p:spPr>
        <p:txBody>
          <a:bodyPr/>
          <a:lstStyle/>
          <a:p>
            <a:pPr algn="ctr"/>
            <a:r>
              <a:rPr lang="ru-RU"/>
              <a:t>средства, снижающие мышечный тремор (подрагивание конечностей), улучшающие координацию движений: бета-блокаторы, алкоголь; </a:t>
            </a:r>
          </a:p>
        </p:txBody>
      </p:sp>
    </p:spTree>
    <p:extLst>
      <p:ext uri="{BB962C8B-B14F-4D97-AF65-F5344CB8AC3E}">
        <p14:creationId xmlns:p14="http://schemas.microsoft.com/office/powerpoint/2010/main" val="25372306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ru-RU"/>
              <a:t>анаболические стероиды</a:t>
            </a:r>
          </a:p>
        </p:txBody>
      </p:sp>
      <p:sp>
        <p:nvSpPr>
          <p:cNvPr id="7171" name="Rectangle 3"/>
          <p:cNvSpPr>
            <a:spLocks noGrp="1" noChangeArrowheads="1"/>
          </p:cNvSpPr>
          <p:nvPr>
            <p:ph type="body" idx="1"/>
          </p:nvPr>
        </p:nvSpPr>
        <p:spPr/>
        <p:txBody>
          <a:bodyPr>
            <a:normAutofit fontScale="92500" lnSpcReduction="10000"/>
          </a:bodyPr>
          <a:lstStyle/>
          <a:p>
            <a:pPr>
              <a:lnSpc>
                <a:spcPct val="90000"/>
              </a:lnSpc>
            </a:pPr>
            <a:r>
              <a:rPr lang="ru-RU" sz="2800"/>
              <a:t>Одной из наиболее популярных групп допинговых средств являются анаболически-андрогенные стероиды (анаболики). Это синтетические производные естественного мужского полового гормона </a:t>
            </a:r>
            <a:r>
              <a:rPr lang="ru-RU" sz="2800">
                <a:hlinkClick r:id="rId2" tooltip="Тестостерон"/>
              </a:rPr>
              <a:t>тестостерона</a:t>
            </a:r>
            <a:r>
              <a:rPr lang="ru-RU" sz="2800"/>
              <a:t>. Действие этих средств на организм двоякое: с одной стороны, они стимулируют усвоение белка, наращивание мышечной массы, развитие мужского телосложения; с другой — развитие мужских половых признаков (андрогенный эффект, или маскулинизация). </a:t>
            </a:r>
          </a:p>
        </p:txBody>
      </p:sp>
    </p:spTree>
    <p:extLst>
      <p:ext uri="{BB962C8B-B14F-4D97-AF65-F5344CB8AC3E}">
        <p14:creationId xmlns:p14="http://schemas.microsoft.com/office/powerpoint/2010/main" val="879885860"/>
      </p:ext>
    </p:extLst>
  </p:cSld>
  <p:clrMapOvr>
    <a:masterClrMapping/>
  </p:clrMapOvr>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664</TotalTime>
  <Words>1240</Words>
  <Application>Microsoft Office PowerPoint</Application>
  <PresentationFormat>Экран (4:3)</PresentationFormat>
  <Paragraphs>78</Paragraphs>
  <Slides>38</Slides>
  <Notes>24</Notes>
  <HiddenSlides>0</HiddenSlides>
  <MMClips>0</MMClips>
  <ScaleCrop>false</ScaleCrop>
  <HeadingPairs>
    <vt:vector size="4" baseType="variant">
      <vt:variant>
        <vt:lpstr>Тема</vt:lpstr>
      </vt:variant>
      <vt:variant>
        <vt:i4>1</vt:i4>
      </vt:variant>
      <vt:variant>
        <vt:lpstr>Заголовки слайдов</vt:lpstr>
      </vt:variant>
      <vt:variant>
        <vt:i4>38</vt:i4>
      </vt:variant>
    </vt:vector>
  </HeadingPairs>
  <TitlesOfParts>
    <vt:vector size="39" baseType="lpstr">
      <vt:lpstr>Техническая</vt:lpstr>
      <vt:lpstr>Тема : проблема допинга в спорте выполнил  ученик 10а класса магась  Дмитрий</vt:lpstr>
      <vt:lpstr>Допинг</vt:lpstr>
      <vt:lpstr>Краткая история допинга в спорте </vt:lpstr>
      <vt:lpstr>Презентация PowerPoint</vt:lpstr>
      <vt:lpstr>Презентация PowerPoint</vt:lpstr>
      <vt:lpstr>Виды допинга</vt:lpstr>
      <vt:lpstr>Стимуляторы  </vt:lpstr>
      <vt:lpstr>Наркотики , алкоголь</vt:lpstr>
      <vt:lpstr>анаболические стероиды</vt:lpstr>
      <vt:lpstr>Презентация PowerPoint</vt:lpstr>
      <vt:lpstr>Диуретики</vt:lpstr>
      <vt:lpstr>Презентация PowerPoint</vt:lpstr>
      <vt:lpstr>Использование допингов в родственных видах спорта  </vt:lpstr>
      <vt:lpstr>Антидопинговый контроль</vt:lpstr>
      <vt:lpstr>Борьба с допингом </vt:lpstr>
      <vt:lpstr>В настоящее время стала необходимость не только в исследовании человека в экстремальных условиях, но и в подготовке к ним. В этом плане представляет интерес именно спортивная деятельность, так как спорт состоит не только в двигательной деятельности, но и является отражением реальных взаимоотношений между людьми.</vt:lpstr>
      <vt:lpstr>Главное желание любого спортсмена – быть первым, показывать лучшие результаты, улучшать свои способности. Человек как биологическое существо не приспособлен к тем условиям, в которых мы сейчас живем. </vt:lpstr>
      <vt:lpstr>Новые рекорды, ужесточение требований, рост интенсивности в спорте соревновательных и тренировочных нагрузок постепенно приводят спортсменов к пределу их физических возможностей. В итоге у амбициозных, стремящихся к лучшим результатам профессионалов, зачастую возникает потребность в каком-то дополнительном источнике энергии. Отсюда возникает необходимость в применении допинга. </vt:lpstr>
      <vt:lpstr> В настоящее время понятия спорт и допинг стали неразделимы. «Допинг» в переводе с английского означает «давать наркотики». Применение допинга не является открытием ХХ века. Допинги появились, как только появился спорт. Это заложено в природе человека – стараться выиграть у соперника, быть победителем любой ценой, часто даже за счет собственного здоровья.</vt:lpstr>
      <vt:lpstr>Использование различного рода стимуляторов для повышения физической и психической работоспособности отмечалось еще в древности. Так во II веке до нашей эры греческие атлеты перед соревнованиями принимали протеин, семена кунжута, некоторые виды психотропных грибов, чтобы не чувствовать усталости и боли.</vt:lpstr>
      <vt:lpstr>Последние 10-15 лет характеризуются внедрением в спортивную сферу фармакологических препаратов (допинга). Такие препараты получают распространение как среди детей в спортивных юношеских секциях, так и среди профессиональных спортсменов. С чем же это связано?</vt:lpstr>
      <vt:lpstr>   Сейчас происходит активный поиск «чудодейственных» препаратов, которые позволят вывести спортсмена на совершенно новый уровень, причем, в самые короткие сроки.      Необходимость в таких средствах возникла из-за перегрузок организма спортсменов, которые подвели возможности человека к предельному уровню.</vt:lpstr>
      <vt:lpstr> Влияние допинговых препаратов на организм человека                                весьма неоднозначное. </vt:lpstr>
      <vt:lpstr>Презентация PowerPoint</vt:lpstr>
      <vt:lpstr>В ХХ веке допинг получил широкое распространение в спортивной среде. Впервые смертельный случай был зафиксирован в 1886 году. Тогда английский велогонщик скончался от передозировки. Смерть датского велогонщика Енсена продолжила траурный список, начало которому положил англичанин. </vt:lpstr>
      <vt:lpstr>Казалось бы, это должно служить предупреждением новым спортсменам, но они слишком увлечены жаждой победы, забывая об опасности, которая черной тучей нависла над их жизнями. Те, кто не надеется на свои силы и пытается как-то себя подстегнуть, порой и не подозревают, что это не только нечестно и неспортивно, но и, в первую очередь , опасно для здоровья.</vt:lpstr>
      <vt:lpstr>Допинговый недуг поразил не один вид спорта: за употребление стимуляторов ловили и лыжников, и легкоатлетов, и пловцов, и велосипедистов. Эта «чума» распространилась по всему миру.</vt:lpstr>
      <vt:lpstr>Одни из них считают, что спортсмен должен иметь свободу выбора: принимать или не принимать допинг. При этом он должен быть хорошо информирован о препарате и его действии на организм.</vt:lpstr>
      <vt:lpstr>Другие говорят о полном запрете допинга, как стимулирующего средства, и строгом наказании тех, кто не перестанет его применять.</vt:lpstr>
      <vt:lpstr> Они полагают, что настоящие спортсмены способны показывать высокие результаты и без применения дополнительных средств. Другое дело, откажутся ли сами спортсмены от них? Может быть, кто-то так и сделает, но основная масса все-таки будет применять допинг. Но только разрешенные препараты, только по заранее разработанной схеме, только под медицинским контролем. </vt:lpstr>
      <vt:lpstr>Полностью исключить допинг из современного спорта невозможно (большие соревнования, конкуренция). Но отыскать препараты, попадающие под разряд запрещенных, нетрудно. И значит, в любой момент можно дисквалифицировать спортсмена, лишить медали.</vt:lpstr>
      <vt:lpstr>Согласно Медицинской Комиссии Международного Олимпийского Комитета, допингом считается введение в организм спортсмена средств, повышающих работоспособность организма.</vt:lpstr>
      <vt:lpstr>Что нельзя и что можно принимать спортсмену.  В настоящее время к понятию допинговых средств относятся препараты следующих пяти групп:</vt:lpstr>
      <vt:lpstr>Был создан ряд структур, чья деятельность направлена на борьбу с допингом. Это – Всемирное антидопинговое агентство (ВАДА); Региональная антидопинговая организация (РАДО) стран Восточной Европы. </vt:lpstr>
      <vt:lpstr>Благодаря деятельности этих организаций разработана сложная, но действенная схема, по которой проводится допинг-контроль, проверка, позволяющая выявить факт применения запрещенных препаратов и лекарств во время тренировок и соревнований.</vt:lpstr>
      <vt:lpstr>На спорт начали работать крупнейшие научно-исследовательские институты. Большое внимание уделяется замещению воздействия допинга на психическое состояние спортсмена психологическим воздействием (нейролингвистическое программирование -НЛП).</vt:lpstr>
      <vt:lpstr>НЛП включает в себя гипнотические техники, позволяющие ориентировать спортсмена на отказ от приема допинга.</vt:lpstr>
      <vt:lpstr>Использование НЛП может оказаться очень перспективным методом, т.к. психологические инструменты нейролингвистического программирования способны активировать глубинные психофизиологические ресурсы человека.</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 проблема допинга в спорте</dc:title>
  <dc:creator>Александр</dc:creator>
  <cp:lastModifiedBy>Иощик НВ</cp:lastModifiedBy>
  <cp:revision>75</cp:revision>
  <dcterms:created xsi:type="dcterms:W3CDTF">2012-01-08T10:56:43Z</dcterms:created>
  <dcterms:modified xsi:type="dcterms:W3CDTF">2013-04-16T14:39:07Z</dcterms:modified>
</cp:coreProperties>
</file>