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62"/>
  </p:notesMasterIdLst>
  <p:sldIdLst>
    <p:sldId id="291" r:id="rId2"/>
    <p:sldId id="256" r:id="rId3"/>
    <p:sldId id="261" r:id="rId4"/>
    <p:sldId id="262" r:id="rId5"/>
    <p:sldId id="269" r:id="rId6"/>
    <p:sldId id="294" r:id="rId7"/>
    <p:sldId id="264" r:id="rId8"/>
    <p:sldId id="270" r:id="rId9"/>
    <p:sldId id="268" r:id="rId10"/>
    <p:sldId id="257" r:id="rId11"/>
    <p:sldId id="259" r:id="rId12"/>
    <p:sldId id="336" r:id="rId13"/>
    <p:sldId id="337" r:id="rId14"/>
    <p:sldId id="347" r:id="rId15"/>
    <p:sldId id="275" r:id="rId16"/>
    <p:sldId id="354" r:id="rId17"/>
    <p:sldId id="273" r:id="rId18"/>
    <p:sldId id="276" r:id="rId19"/>
    <p:sldId id="265" r:id="rId20"/>
    <p:sldId id="284" r:id="rId21"/>
    <p:sldId id="272" r:id="rId22"/>
    <p:sldId id="298" r:id="rId23"/>
    <p:sldId id="307" r:id="rId24"/>
    <p:sldId id="305" r:id="rId25"/>
    <p:sldId id="301" r:id="rId26"/>
    <p:sldId id="308" r:id="rId27"/>
    <p:sldId id="311" r:id="rId28"/>
    <p:sldId id="309" r:id="rId29"/>
    <p:sldId id="313" r:id="rId30"/>
    <p:sldId id="315" r:id="rId31"/>
    <p:sldId id="316" r:id="rId32"/>
    <p:sldId id="317" r:id="rId33"/>
    <p:sldId id="318" r:id="rId34"/>
    <p:sldId id="319" r:id="rId35"/>
    <p:sldId id="320" r:id="rId36"/>
    <p:sldId id="352" r:id="rId37"/>
    <p:sldId id="322" r:id="rId38"/>
    <p:sldId id="323" r:id="rId39"/>
    <p:sldId id="325" r:id="rId40"/>
    <p:sldId id="327" r:id="rId41"/>
    <p:sldId id="328" r:id="rId42"/>
    <p:sldId id="329" r:id="rId43"/>
    <p:sldId id="330" r:id="rId44"/>
    <p:sldId id="331" r:id="rId45"/>
    <p:sldId id="333" r:id="rId46"/>
    <p:sldId id="340" r:id="rId47"/>
    <p:sldId id="341" r:id="rId48"/>
    <p:sldId id="342" r:id="rId49"/>
    <p:sldId id="348" r:id="rId50"/>
    <p:sldId id="350" r:id="rId51"/>
    <p:sldId id="351" r:id="rId52"/>
    <p:sldId id="363" r:id="rId53"/>
    <p:sldId id="370" r:id="rId54"/>
    <p:sldId id="358" r:id="rId55"/>
    <p:sldId id="359" r:id="rId56"/>
    <p:sldId id="369" r:id="rId57"/>
    <p:sldId id="360" r:id="rId58"/>
    <p:sldId id="364" r:id="rId59"/>
    <p:sldId id="374" r:id="rId60"/>
    <p:sldId id="372" r:id="rId6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7" autoAdjust="0"/>
    <p:restoredTop sz="81847" autoAdjust="0"/>
  </p:normalViewPr>
  <p:slideViewPr>
    <p:cSldViewPr>
      <p:cViewPr varScale="1">
        <p:scale>
          <a:sx n="56" d="100"/>
          <a:sy n="56" d="100"/>
        </p:scale>
        <p:origin x="-2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39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1533E40A-449A-4FE7-9592-550411B0D09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91346D-8035-4BB3-8B25-22E3FB48242F}" type="slidenum">
              <a:rPr lang="ru-RU"/>
              <a:pPr/>
              <a:t>1</a:t>
            </a:fld>
            <a:endParaRPr lang="ru-RU"/>
          </a:p>
        </p:txBody>
      </p:sp>
      <p:sp>
        <p:nvSpPr>
          <p:cNvPr id="1269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F96F54-F96F-4D43-AAB9-82618C232DA3}" type="slidenum">
              <a:rPr lang="ru-RU"/>
              <a:pPr/>
              <a:t>10</a:t>
            </a:fld>
            <a:endParaRPr lang="ru-RU"/>
          </a:p>
        </p:txBody>
      </p:sp>
      <p:sp>
        <p:nvSpPr>
          <p:cNvPr id="235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EBEFD3-7940-4907-8549-FB06C4D09209}" type="slidenum">
              <a:rPr lang="ru-RU"/>
              <a:pPr/>
              <a:t>11</a:t>
            </a:fld>
            <a:endParaRPr lang="ru-RU"/>
          </a:p>
        </p:txBody>
      </p:sp>
      <p:sp>
        <p:nvSpPr>
          <p:cNvPr id="296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96B0E1-7779-4BAD-B5B7-33685E6AF438}" type="slidenum">
              <a:rPr lang="ru-RU"/>
              <a:pPr/>
              <a:t>12</a:t>
            </a:fld>
            <a:endParaRPr lang="ru-RU"/>
          </a:p>
        </p:txBody>
      </p:sp>
      <p:sp>
        <p:nvSpPr>
          <p:cNvPr id="2508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B88ECC-CD6B-40D0-9EC3-B497208751B5}" type="slidenum">
              <a:rPr lang="ru-RU"/>
              <a:pPr/>
              <a:t>13</a:t>
            </a:fld>
            <a:endParaRPr lang="ru-RU"/>
          </a:p>
        </p:txBody>
      </p:sp>
      <p:sp>
        <p:nvSpPr>
          <p:cNvPr id="2529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A5988B-730E-45F1-8BCF-10C3E7B1E083}" type="slidenum">
              <a:rPr lang="ru-RU"/>
              <a:pPr/>
              <a:t>14</a:t>
            </a:fld>
            <a:endParaRPr lang="ru-RU"/>
          </a:p>
        </p:txBody>
      </p:sp>
      <p:sp>
        <p:nvSpPr>
          <p:cNvPr id="2734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FFF7EA-D2B5-41ED-A72F-F02381408D1C}" type="slidenum">
              <a:rPr lang="ru-RU"/>
              <a:pPr/>
              <a:t>15</a:t>
            </a:fld>
            <a:endParaRPr lang="ru-RU"/>
          </a:p>
        </p:txBody>
      </p:sp>
      <p:sp>
        <p:nvSpPr>
          <p:cNvPr id="880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7394BD-2BFC-4FE4-9364-C4CF5CCB5E29}" type="slidenum">
              <a:rPr lang="ru-RU"/>
              <a:pPr/>
              <a:t>16</a:t>
            </a:fld>
            <a:endParaRPr lang="ru-RU"/>
          </a:p>
        </p:txBody>
      </p:sp>
      <p:sp>
        <p:nvSpPr>
          <p:cNvPr id="291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7F8410-F74B-4224-A44A-73384311AEBE}" type="slidenum">
              <a:rPr lang="ru-RU"/>
              <a:pPr/>
              <a:t>17</a:t>
            </a:fld>
            <a:endParaRPr lang="ru-RU"/>
          </a:p>
        </p:txBody>
      </p:sp>
      <p:sp>
        <p:nvSpPr>
          <p:cNvPr id="829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65DEFB-16F7-4728-9FEB-C58B95B9E452}" type="slidenum">
              <a:rPr lang="ru-RU"/>
              <a:pPr/>
              <a:t>18</a:t>
            </a:fld>
            <a:endParaRPr lang="ru-RU"/>
          </a:p>
        </p:txBody>
      </p:sp>
      <p:sp>
        <p:nvSpPr>
          <p:cNvPr id="890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F26062-2205-428B-A881-9D75D4335FBA}" type="slidenum">
              <a:rPr lang="ru-RU"/>
              <a:pPr/>
              <a:t>19</a:t>
            </a:fld>
            <a:endParaRPr lang="ru-RU"/>
          </a:p>
        </p:txBody>
      </p:sp>
      <p:sp>
        <p:nvSpPr>
          <p:cNvPr id="645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437990-227D-437B-8172-ADA4C554BB14}" type="slidenum">
              <a:rPr lang="ru-RU"/>
              <a:pPr/>
              <a:t>2</a:t>
            </a:fld>
            <a:endParaRPr lang="ru-RU"/>
          </a:p>
        </p:txBody>
      </p:sp>
      <p:sp>
        <p:nvSpPr>
          <p:cNvPr id="4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D8E22D-0B4C-45EE-9BF9-5442B4D123CF}" type="slidenum">
              <a:rPr lang="ru-RU"/>
              <a:pPr/>
              <a:t>20</a:t>
            </a:fld>
            <a:endParaRPr lang="ru-RU"/>
          </a:p>
        </p:txBody>
      </p:sp>
      <p:sp>
        <p:nvSpPr>
          <p:cNvPr id="1126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DF2EF1-92B0-45C4-B46C-709AE04381C6}" type="slidenum">
              <a:rPr lang="ru-RU"/>
              <a:pPr/>
              <a:t>21</a:t>
            </a:fld>
            <a:endParaRPr lang="ru-RU"/>
          </a:p>
        </p:txBody>
      </p:sp>
      <p:sp>
        <p:nvSpPr>
          <p:cNvPr id="808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6482A4-7C8A-4B7A-A59E-35E1DE9A0FEF}" type="slidenum">
              <a:rPr lang="ru-RU"/>
              <a:pPr/>
              <a:t>22</a:t>
            </a:fld>
            <a:endParaRPr lang="ru-RU"/>
          </a:p>
        </p:txBody>
      </p:sp>
      <p:sp>
        <p:nvSpPr>
          <p:cNvPr id="1433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7A4EA2-1ED8-482F-9E1B-90F6D83C5064}" type="slidenum">
              <a:rPr lang="ru-RU"/>
              <a:pPr/>
              <a:t>23</a:t>
            </a:fld>
            <a:endParaRPr lang="ru-RU"/>
          </a:p>
        </p:txBody>
      </p:sp>
      <p:sp>
        <p:nvSpPr>
          <p:cNvPr id="1648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9A7B40-CBD1-43A8-B5DA-977BA8E3E17B}" type="slidenum">
              <a:rPr lang="ru-RU"/>
              <a:pPr/>
              <a:t>24</a:t>
            </a:fld>
            <a:endParaRPr lang="ru-RU"/>
          </a:p>
        </p:txBody>
      </p:sp>
      <p:sp>
        <p:nvSpPr>
          <p:cNvPr id="1597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12B477-DE50-445E-9473-0FDB4948F540}" type="slidenum">
              <a:rPr lang="ru-RU"/>
              <a:pPr/>
              <a:t>25</a:t>
            </a:fld>
            <a:endParaRPr lang="ru-RU"/>
          </a:p>
        </p:txBody>
      </p:sp>
      <p:sp>
        <p:nvSpPr>
          <p:cNvPr id="1495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3CEC35-DA08-4D6A-A753-D341D0B3933E}" type="slidenum">
              <a:rPr lang="ru-RU"/>
              <a:pPr/>
              <a:t>26</a:t>
            </a:fld>
            <a:endParaRPr lang="ru-RU"/>
          </a:p>
        </p:txBody>
      </p:sp>
      <p:sp>
        <p:nvSpPr>
          <p:cNvPr id="1771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5A864A-D608-46CE-AF82-7101A869C2D5}" type="slidenum">
              <a:rPr lang="ru-RU"/>
              <a:pPr/>
              <a:t>27</a:t>
            </a:fld>
            <a:endParaRPr lang="ru-RU"/>
          </a:p>
        </p:txBody>
      </p:sp>
      <p:sp>
        <p:nvSpPr>
          <p:cNvPr id="1853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4991DF-5934-4BF6-9175-05B0ABD8B65E}" type="slidenum">
              <a:rPr lang="ru-RU"/>
              <a:pPr/>
              <a:t>28</a:t>
            </a:fld>
            <a:endParaRPr lang="ru-RU"/>
          </a:p>
        </p:txBody>
      </p:sp>
      <p:sp>
        <p:nvSpPr>
          <p:cNvPr id="1792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B6A5F8-C694-4B20-BDF6-32E7D5FAAB06}" type="slidenum">
              <a:rPr lang="ru-RU"/>
              <a:pPr/>
              <a:t>29</a:t>
            </a:fld>
            <a:endParaRPr lang="ru-RU"/>
          </a:p>
        </p:txBody>
      </p:sp>
      <p:sp>
        <p:nvSpPr>
          <p:cNvPr id="1904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CE5E19-AE14-4A2B-B043-46097CEDF28D}" type="slidenum">
              <a:rPr lang="ru-RU"/>
              <a:pPr/>
              <a:t>3</a:t>
            </a:fld>
            <a:endParaRPr lang="ru-RU"/>
          </a:p>
        </p:txBody>
      </p:sp>
      <p:sp>
        <p:nvSpPr>
          <p:cNvPr id="337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C2706E-3B09-4A78-8242-E386F233EF6F}" type="slidenum">
              <a:rPr lang="ru-RU"/>
              <a:pPr/>
              <a:t>30</a:t>
            </a:fld>
            <a:endParaRPr lang="ru-RU"/>
          </a:p>
        </p:txBody>
      </p:sp>
      <p:sp>
        <p:nvSpPr>
          <p:cNvPr id="1955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E48762-19CB-4E67-83F6-E2F53274B802}" type="slidenum">
              <a:rPr lang="ru-RU"/>
              <a:pPr/>
              <a:t>31</a:t>
            </a:fld>
            <a:endParaRPr lang="ru-RU"/>
          </a:p>
        </p:txBody>
      </p:sp>
      <p:sp>
        <p:nvSpPr>
          <p:cNvPr id="1986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BE3779-C4E9-4F88-B3C4-4623267EC7C2}" type="slidenum">
              <a:rPr lang="ru-RU"/>
              <a:pPr/>
              <a:t>32</a:t>
            </a:fld>
            <a:endParaRPr lang="ru-RU"/>
          </a:p>
        </p:txBody>
      </p:sp>
      <p:sp>
        <p:nvSpPr>
          <p:cNvPr id="2017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CE0127-7193-4C10-813B-BB37D26BA08F}" type="slidenum">
              <a:rPr lang="ru-RU"/>
              <a:pPr/>
              <a:t>33</a:t>
            </a:fld>
            <a:endParaRPr lang="ru-RU"/>
          </a:p>
        </p:txBody>
      </p:sp>
      <p:sp>
        <p:nvSpPr>
          <p:cNvPr id="2078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A1C711-1142-4BA3-B875-A22115AB01B2}" type="slidenum">
              <a:rPr lang="ru-RU"/>
              <a:pPr/>
              <a:t>34</a:t>
            </a:fld>
            <a:endParaRPr lang="ru-RU"/>
          </a:p>
        </p:txBody>
      </p:sp>
      <p:sp>
        <p:nvSpPr>
          <p:cNvPr id="2109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373910-8F62-41D1-A278-AE4B02AD245D}" type="slidenum">
              <a:rPr lang="ru-RU"/>
              <a:pPr/>
              <a:t>35</a:t>
            </a:fld>
            <a:endParaRPr lang="ru-RU"/>
          </a:p>
        </p:txBody>
      </p:sp>
      <p:sp>
        <p:nvSpPr>
          <p:cNvPr id="2129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56EF10-6480-4AAF-A9B2-9AA7C9673DD7}" type="slidenum">
              <a:rPr lang="ru-RU"/>
              <a:pPr/>
              <a:t>36</a:t>
            </a:fld>
            <a:endParaRPr lang="ru-RU"/>
          </a:p>
        </p:txBody>
      </p:sp>
      <p:sp>
        <p:nvSpPr>
          <p:cNvPr id="2877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0FD2E8-C4D9-4010-A19E-E5765D646206}" type="slidenum">
              <a:rPr lang="ru-RU"/>
              <a:pPr/>
              <a:t>37</a:t>
            </a:fld>
            <a:endParaRPr lang="ru-RU"/>
          </a:p>
        </p:txBody>
      </p:sp>
      <p:sp>
        <p:nvSpPr>
          <p:cNvPr id="2170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E5CBD3-8FF5-4A50-B30C-3F1378091B66}" type="slidenum">
              <a:rPr lang="ru-RU"/>
              <a:pPr/>
              <a:t>38</a:t>
            </a:fld>
            <a:endParaRPr lang="ru-RU"/>
          </a:p>
        </p:txBody>
      </p:sp>
      <p:sp>
        <p:nvSpPr>
          <p:cNvPr id="2191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33F87D-157F-49A0-9F2F-10DD6061BAB5}" type="slidenum">
              <a:rPr lang="ru-RU"/>
              <a:pPr/>
              <a:t>39</a:t>
            </a:fld>
            <a:endParaRPr lang="ru-RU"/>
          </a:p>
        </p:txBody>
      </p:sp>
      <p:sp>
        <p:nvSpPr>
          <p:cNvPr id="2242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72B543-71E6-4671-B27C-6EEC09EC43A7}" type="slidenum">
              <a:rPr lang="ru-RU"/>
              <a:pPr/>
              <a:t>4</a:t>
            </a:fld>
            <a:endParaRPr lang="ru-RU"/>
          </a:p>
        </p:txBody>
      </p:sp>
      <p:sp>
        <p:nvSpPr>
          <p:cNvPr id="481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49B237-2EAE-4DBF-AF92-B0CF752292C6}" type="slidenum">
              <a:rPr lang="ru-RU"/>
              <a:pPr/>
              <a:t>40</a:t>
            </a:fld>
            <a:endParaRPr lang="ru-RU"/>
          </a:p>
        </p:txBody>
      </p:sp>
      <p:sp>
        <p:nvSpPr>
          <p:cNvPr id="2293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A68C1E-00AE-45C6-94ED-3EC1886D5350}" type="slidenum">
              <a:rPr lang="ru-RU"/>
              <a:pPr/>
              <a:t>41</a:t>
            </a:fld>
            <a:endParaRPr lang="ru-RU"/>
          </a:p>
        </p:txBody>
      </p:sp>
      <p:sp>
        <p:nvSpPr>
          <p:cNvPr id="2324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2042DF-7686-42ED-A7FD-3BB598125A92}" type="slidenum">
              <a:rPr lang="ru-RU"/>
              <a:pPr/>
              <a:t>42</a:t>
            </a:fld>
            <a:endParaRPr lang="ru-RU"/>
          </a:p>
        </p:txBody>
      </p:sp>
      <p:sp>
        <p:nvSpPr>
          <p:cNvPr id="2344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15F005-4685-44B3-BD78-7924A9CC12F5}" type="slidenum">
              <a:rPr lang="ru-RU"/>
              <a:pPr/>
              <a:t>43</a:t>
            </a:fld>
            <a:endParaRPr lang="ru-RU"/>
          </a:p>
        </p:txBody>
      </p:sp>
      <p:sp>
        <p:nvSpPr>
          <p:cNvPr id="2375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997E67-CA3C-4615-992D-32E393D811DB}" type="slidenum">
              <a:rPr lang="ru-RU"/>
              <a:pPr/>
              <a:t>44</a:t>
            </a:fld>
            <a:endParaRPr lang="ru-RU"/>
          </a:p>
        </p:txBody>
      </p:sp>
      <p:sp>
        <p:nvSpPr>
          <p:cNvPr id="2396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92F229-DE78-41F1-A53F-96E65BF93E05}" type="slidenum">
              <a:rPr lang="ru-RU"/>
              <a:pPr/>
              <a:t>45</a:t>
            </a:fld>
            <a:endParaRPr lang="ru-RU"/>
          </a:p>
        </p:txBody>
      </p:sp>
      <p:sp>
        <p:nvSpPr>
          <p:cNvPr id="2437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CF4F9F-9BBE-4798-B635-6E318861FC01}" type="slidenum">
              <a:rPr lang="ru-RU"/>
              <a:pPr/>
              <a:t>46</a:t>
            </a:fld>
            <a:endParaRPr lang="ru-RU"/>
          </a:p>
        </p:txBody>
      </p:sp>
      <p:sp>
        <p:nvSpPr>
          <p:cNvPr id="2590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9156E7-D3A0-402C-9D87-49936BF259B2}" type="slidenum">
              <a:rPr lang="ru-RU"/>
              <a:pPr/>
              <a:t>47</a:t>
            </a:fld>
            <a:endParaRPr lang="ru-RU"/>
          </a:p>
        </p:txBody>
      </p:sp>
      <p:sp>
        <p:nvSpPr>
          <p:cNvPr id="2611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037776-3ABE-44F3-ACA5-52E864BE1D49}" type="slidenum">
              <a:rPr lang="ru-RU"/>
              <a:pPr/>
              <a:t>48</a:t>
            </a:fld>
            <a:endParaRPr lang="ru-RU"/>
          </a:p>
        </p:txBody>
      </p:sp>
      <p:sp>
        <p:nvSpPr>
          <p:cNvPr id="2631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01A249-21B1-4E78-B693-1ED25D68211A}" type="slidenum">
              <a:rPr lang="ru-RU"/>
              <a:pPr/>
              <a:t>49</a:t>
            </a:fld>
            <a:endParaRPr lang="ru-RU"/>
          </a:p>
        </p:txBody>
      </p:sp>
      <p:sp>
        <p:nvSpPr>
          <p:cNvPr id="2754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CAB4FB-9557-4E27-8639-342AEAF61C54}" type="slidenum">
              <a:rPr lang="ru-RU"/>
              <a:pPr/>
              <a:t>5</a:t>
            </a:fld>
            <a:endParaRPr lang="ru-RU"/>
          </a:p>
        </p:txBody>
      </p:sp>
      <p:sp>
        <p:nvSpPr>
          <p:cNvPr id="737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85992E-096A-4F2E-8E26-6BED9FEAC278}" type="slidenum">
              <a:rPr lang="ru-RU"/>
              <a:pPr/>
              <a:t>50</a:t>
            </a:fld>
            <a:endParaRPr lang="ru-RU"/>
          </a:p>
        </p:txBody>
      </p:sp>
      <p:sp>
        <p:nvSpPr>
          <p:cNvPr id="2826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274947-6B7B-400E-B08A-9A063C982825}" type="slidenum">
              <a:rPr lang="ru-RU"/>
              <a:pPr/>
              <a:t>51</a:t>
            </a:fld>
            <a:endParaRPr lang="ru-RU"/>
          </a:p>
        </p:txBody>
      </p:sp>
      <p:sp>
        <p:nvSpPr>
          <p:cNvPr id="2856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1A0D24-FC4E-4777-9C66-304537434E52}" type="slidenum">
              <a:rPr lang="ru-RU"/>
              <a:pPr/>
              <a:t>52</a:t>
            </a:fld>
            <a:endParaRPr lang="ru-RU"/>
          </a:p>
        </p:txBody>
      </p:sp>
      <p:sp>
        <p:nvSpPr>
          <p:cNvPr id="3123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84FFB1-A278-4B8F-B827-EFA707FCEF76}" type="slidenum">
              <a:rPr lang="ru-RU"/>
              <a:pPr/>
              <a:t>53</a:t>
            </a:fld>
            <a:endParaRPr lang="ru-RU"/>
          </a:p>
        </p:txBody>
      </p:sp>
      <p:sp>
        <p:nvSpPr>
          <p:cNvPr id="3266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514C29-ABAB-4C92-85E1-120F71A8297D}" type="slidenum">
              <a:rPr lang="ru-RU"/>
              <a:pPr/>
              <a:t>54</a:t>
            </a:fld>
            <a:endParaRPr lang="ru-RU"/>
          </a:p>
        </p:txBody>
      </p:sp>
      <p:sp>
        <p:nvSpPr>
          <p:cNvPr id="3000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648A9A-81B8-4195-8C5C-5C098B3B79FF}" type="slidenum">
              <a:rPr lang="ru-RU"/>
              <a:pPr/>
              <a:t>55</a:t>
            </a:fld>
            <a:endParaRPr lang="ru-RU"/>
          </a:p>
        </p:txBody>
      </p:sp>
      <p:sp>
        <p:nvSpPr>
          <p:cNvPr id="302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371D18-FFA5-44F1-A1BE-921E623647EC}" type="slidenum">
              <a:rPr lang="ru-RU"/>
              <a:pPr/>
              <a:t>56</a:t>
            </a:fld>
            <a:endParaRPr lang="ru-RU"/>
          </a:p>
        </p:txBody>
      </p:sp>
      <p:sp>
        <p:nvSpPr>
          <p:cNvPr id="3246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4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705C47-51B3-4D0F-A637-AC0F18BFC3C6}" type="slidenum">
              <a:rPr lang="ru-RU"/>
              <a:pPr/>
              <a:t>57</a:t>
            </a:fld>
            <a:endParaRPr lang="ru-RU"/>
          </a:p>
        </p:txBody>
      </p:sp>
      <p:sp>
        <p:nvSpPr>
          <p:cNvPr id="3041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F3870F-BF4E-4C83-AB62-58F1391D784D}" type="slidenum">
              <a:rPr lang="ru-RU"/>
              <a:pPr/>
              <a:t>58</a:t>
            </a:fld>
            <a:endParaRPr lang="ru-RU"/>
          </a:p>
        </p:txBody>
      </p:sp>
      <p:sp>
        <p:nvSpPr>
          <p:cNvPr id="3143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7A84FC-C00A-4A7D-81BE-6D6D911C48BD}" type="slidenum">
              <a:rPr lang="ru-RU"/>
              <a:pPr/>
              <a:t>60</a:t>
            </a:fld>
            <a:endParaRPr lang="ru-RU"/>
          </a:p>
        </p:txBody>
      </p:sp>
      <p:sp>
        <p:nvSpPr>
          <p:cNvPr id="3317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A2A6FD-7092-48A9-BA34-772AAD8F9E53}" type="slidenum">
              <a:rPr lang="ru-RU"/>
              <a:pPr/>
              <a:t>6</a:t>
            </a:fld>
            <a:endParaRPr lang="ru-RU"/>
          </a:p>
        </p:txBody>
      </p:sp>
      <p:sp>
        <p:nvSpPr>
          <p:cNvPr id="1351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409623-72E3-4537-AC5F-83EB8DA534B0}" type="slidenum">
              <a:rPr lang="ru-RU"/>
              <a:pPr/>
              <a:t>7</a:t>
            </a:fld>
            <a:endParaRPr lang="ru-RU"/>
          </a:p>
        </p:txBody>
      </p:sp>
      <p:sp>
        <p:nvSpPr>
          <p:cNvPr id="532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01706D-A257-41B9-8F99-720ED30B5FE2}" type="slidenum">
              <a:rPr lang="ru-RU"/>
              <a:pPr/>
              <a:t>8</a:t>
            </a:fld>
            <a:endParaRPr lang="ru-RU"/>
          </a:p>
        </p:txBody>
      </p:sp>
      <p:sp>
        <p:nvSpPr>
          <p:cNvPr id="768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11F45E-8161-49BE-B4A1-FA2B5F8A5919}" type="slidenum">
              <a:rPr lang="ru-RU"/>
              <a:pPr/>
              <a:t>9</a:t>
            </a:fld>
            <a:endParaRPr lang="ru-RU"/>
          </a:p>
        </p:txBody>
      </p:sp>
      <p:sp>
        <p:nvSpPr>
          <p:cNvPr id="706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4406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44068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406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4407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B5F893A-2334-47B2-B698-11E7BC34306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44071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440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440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4066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426529-3669-4D0B-947F-44643B7BC2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ABDFAB-6781-450F-A3D3-CC0E1D5A6B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ультимедиа 2"/>
          <p:cNvSpPr>
            <a:spLocks noGrp="1"/>
          </p:cNvSpPr>
          <p:nvPr>
            <p:ph type="media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F2DF362-4D14-4278-9119-0C16E0740E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4666025-1036-48B7-A9B8-F6651B0BE0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8BA7D1-BE11-4133-BE46-67AB247C97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735C3C-3057-47E0-9FD3-41F75F7729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14C65C-1F96-4F4D-8766-4C463FD3B0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66C827-765D-4F4C-AAAB-F5E033FDC8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AC8352-BA9F-41A5-91B5-C17F6ABEDB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DE134B-8C5A-4878-A885-07B27AE59F7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F74310-ECED-4F5D-8448-6BA113FFB3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5AAC1D-0774-46D7-863A-CFD4452A58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430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430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430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430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189E2E93-B16B-4DEB-B39E-EEFEA6D5A711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430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430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2" grpId="0"/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://nature.baikal.ru/mats.shtml?mt=ph&amp;list=plant" TargetMode="External"/><Relationship Id="rId2" Type="http://schemas.openxmlformats.org/officeDocument/2006/relationships/hyperlink" Target="http://www.grandmoonlight.com/otdyh/17-2010-07-25-02-51-3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krugobaikal.ru/baikal/flora_of_baikal.htm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</p:txBody>
      </p:sp>
      <p:sp>
        <p:nvSpPr>
          <p:cNvPr id="125956" name="Text Box 4"/>
          <p:cNvSpPr txBox="1">
            <a:spLocks noChangeArrowheads="1"/>
          </p:cNvSpPr>
          <p:nvPr/>
        </p:nvSpPr>
        <p:spPr bwMode="auto">
          <a:xfrm>
            <a:off x="857224" y="285728"/>
            <a:ext cx="7777162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endParaRPr lang="ru-RU" sz="7200" b="1" i="1" dirty="0">
              <a:latin typeface="Arial" charset="0"/>
            </a:endParaRPr>
          </a:p>
          <a:p>
            <a:pPr eaLnBrk="0" hangingPunct="0"/>
            <a:r>
              <a:rPr lang="ru-RU" sz="6600" b="1" i="1" dirty="0">
                <a:latin typeface="Arial" charset="0"/>
              </a:rPr>
              <a:t>«Славное море,</a:t>
            </a:r>
          </a:p>
          <a:p>
            <a:pPr algn="ctr" eaLnBrk="0" hangingPunct="0"/>
            <a:r>
              <a:rPr lang="ru-RU" sz="6600" b="1" i="1" dirty="0">
                <a:latin typeface="Arial" charset="0"/>
              </a:rPr>
              <a:t>священный Байкал»</a:t>
            </a:r>
          </a:p>
        </p:txBody>
      </p:sp>
      <p:sp>
        <p:nvSpPr>
          <p:cNvPr id="125957" name="Text Box 5"/>
          <p:cNvSpPr txBox="1">
            <a:spLocks noChangeArrowheads="1"/>
          </p:cNvSpPr>
          <p:nvPr/>
        </p:nvSpPr>
        <p:spPr bwMode="auto">
          <a:xfrm>
            <a:off x="1527175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endParaRPr lang="ru-RU">
              <a:latin typeface="Arial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468313" y="404813"/>
            <a:ext cx="82296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sz="320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МБОУ «Усть-Удинская СОШ №2»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143240" y="4387850"/>
            <a:ext cx="5797550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2800" b="1" i="1" dirty="0">
                <a:latin typeface="Arial" charset="0"/>
              </a:rPr>
              <a:t>Над презентацией работала:</a:t>
            </a:r>
            <a:r>
              <a:rPr lang="ru-RU" sz="2800" i="1" dirty="0">
                <a:latin typeface="Arial" charset="0"/>
              </a:rPr>
              <a:t> </a:t>
            </a:r>
            <a:br>
              <a:rPr lang="ru-RU" sz="2800" i="1" dirty="0">
                <a:latin typeface="Arial" charset="0"/>
              </a:rPr>
            </a:br>
            <a:endParaRPr lang="ru-RU" sz="2800" i="1" dirty="0">
              <a:latin typeface="Arial" charset="0"/>
            </a:endParaRPr>
          </a:p>
          <a:p>
            <a:pPr eaLnBrk="0" hangingPunct="0"/>
            <a:r>
              <a:rPr lang="ru-RU" sz="2800" i="1" dirty="0">
                <a:latin typeface="Arial" charset="0"/>
              </a:rPr>
              <a:t>учитель изобразительного искусства  I категории </a:t>
            </a:r>
          </a:p>
          <a:p>
            <a:pPr eaLnBrk="0" hangingPunct="0"/>
            <a:r>
              <a:rPr lang="ru-RU" sz="2800" i="1" dirty="0">
                <a:latin typeface="Arial" charset="0"/>
              </a:rPr>
              <a:t>Глушкова Любовь Петровна</a:t>
            </a:r>
            <a:r>
              <a:rPr lang="ru-RU" sz="4400" i="1" dirty="0">
                <a:latin typeface="Arial" charset="0"/>
              </a:rPr>
              <a:t>                  </a:t>
            </a:r>
            <a:endParaRPr lang="ru-RU" sz="3200" i="1" dirty="0">
              <a:latin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Животный мир Байкала разнообразен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4"/>
            <a:r>
              <a:rPr lang="ru-RU" sz="3600" dirty="0"/>
              <a:t>В нем обитают такие жители как нерпы, омуль, осетр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468313" y="2997200"/>
            <a:ext cx="6053137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3600">
              <a:latin typeface="Arial" charset="0"/>
            </a:endParaRPr>
          </a:p>
          <a:p>
            <a:r>
              <a:rPr lang="ru-RU" sz="3600">
                <a:latin typeface="Arial" charset="0"/>
              </a:rPr>
              <a:t>Если вы хотите увидеть нерп, посетите нерпинарий.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3759200" y="2820988"/>
            <a:ext cx="2825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800">
                <a:latin typeface="Arial" charset="0"/>
              </a:rPr>
              <a:t>.</a:t>
            </a:r>
          </a:p>
          <a:p>
            <a:pPr eaLnBrk="0" hangingPunct="0"/>
            <a:endParaRPr lang="ru-RU" sz="2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00213"/>
            <a:ext cx="8540750" cy="4422775"/>
          </a:xfrm>
        </p:spPr>
        <p:txBody>
          <a:bodyPr/>
          <a:lstStyle/>
          <a:p>
            <a:endParaRPr lang="ru-RU"/>
          </a:p>
          <a:p>
            <a:endParaRPr lang="ru-RU"/>
          </a:p>
        </p:txBody>
      </p:sp>
      <p:pic>
        <p:nvPicPr>
          <p:cNvPr id="28678" name="Picture 6" descr="43-12-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285728"/>
            <a:ext cx="5286375" cy="5883269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</p:txBody>
      </p:sp>
      <p:pic>
        <p:nvPicPr>
          <p:cNvPr id="249860" name="Picture 4" descr="3363858c8bd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88913"/>
            <a:ext cx="8713788" cy="6119812"/>
          </a:xfrm>
          <a:prstGeom prst="rect">
            <a:avLst/>
          </a:prstGeom>
          <a:noFill/>
        </p:spPr>
      </p:pic>
      <p:sp>
        <p:nvSpPr>
          <p:cNvPr id="249861" name="Text Box 5"/>
          <p:cNvSpPr txBox="1">
            <a:spLocks noChangeArrowheads="1"/>
          </p:cNvSpPr>
          <p:nvPr/>
        </p:nvSpPr>
        <p:spPr bwMode="auto">
          <a:xfrm rot="10800000" flipV="1">
            <a:off x="3276600" y="6237288"/>
            <a:ext cx="29511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2800">
                <a:latin typeface="Arial" charset="0"/>
              </a:rPr>
              <a:t>Детеныш нерпы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</p:txBody>
      </p:sp>
      <p:pic>
        <p:nvPicPr>
          <p:cNvPr id="251908" name="Picture 4" descr="1233288970_3707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88913"/>
            <a:ext cx="8713788" cy="6480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</p:txBody>
      </p:sp>
      <p:pic>
        <p:nvPicPr>
          <p:cNvPr id="272388" name="Picture 4" descr="listvianka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88913"/>
            <a:ext cx="8713787" cy="640873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</p:txBody>
      </p:sp>
      <p:sp>
        <p:nvSpPr>
          <p:cNvPr id="87044" name="Text Box 4"/>
          <p:cNvSpPr txBox="1">
            <a:spLocks noChangeArrowheads="1"/>
          </p:cNvSpPr>
          <p:nvPr/>
        </p:nvSpPr>
        <p:spPr bwMode="auto">
          <a:xfrm rot="10770458" flipV="1">
            <a:off x="530225" y="390525"/>
            <a:ext cx="8062913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3600" dirty="0">
                <a:latin typeface="Arial" charset="0"/>
              </a:rPr>
              <a:t>По данным  Лимнологического </a:t>
            </a:r>
          </a:p>
          <a:p>
            <a:pPr eaLnBrk="0" hangingPunct="0"/>
            <a:r>
              <a:rPr lang="ru-RU" sz="3600" dirty="0">
                <a:latin typeface="Arial" charset="0"/>
              </a:rPr>
              <a:t>института, в Байкале водится</a:t>
            </a:r>
          </a:p>
          <a:p>
            <a:pPr eaLnBrk="0" hangingPunct="0"/>
            <a:r>
              <a:rPr lang="ru-RU" sz="3600" dirty="0">
                <a:latin typeface="Arial" charset="0"/>
              </a:rPr>
              <a:t>2639 видов и разновидностей</a:t>
            </a:r>
          </a:p>
          <a:p>
            <a:pPr eaLnBrk="0" hangingPunct="0"/>
            <a:r>
              <a:rPr lang="ru-RU" sz="3600" dirty="0">
                <a:latin typeface="Arial" charset="0"/>
              </a:rPr>
              <a:t>растений и животных, 2/3 из </a:t>
            </a:r>
          </a:p>
          <a:p>
            <a:pPr eaLnBrk="0" hangingPunct="0"/>
            <a:r>
              <a:rPr lang="ru-RU" sz="3600" dirty="0">
                <a:latin typeface="Arial" charset="0"/>
              </a:rPr>
              <a:t>которых обитают только в этом </a:t>
            </a:r>
          </a:p>
          <a:p>
            <a:pPr eaLnBrk="0" hangingPunct="0"/>
            <a:r>
              <a:rPr lang="ru-RU" sz="3600" dirty="0">
                <a:latin typeface="Arial" charset="0"/>
              </a:rPr>
              <a:t>водоеме. Такое обилие животных</a:t>
            </a:r>
          </a:p>
          <a:p>
            <a:pPr eaLnBrk="0" hangingPunct="0"/>
            <a:r>
              <a:rPr lang="ru-RU" sz="3600" dirty="0">
                <a:latin typeface="Arial" charset="0"/>
              </a:rPr>
              <a:t>организмов отчасти объясняется </a:t>
            </a:r>
          </a:p>
          <a:p>
            <a:pPr eaLnBrk="0" hangingPunct="0"/>
            <a:r>
              <a:rPr lang="ru-RU" sz="3600" dirty="0">
                <a:latin typeface="Arial" charset="0"/>
              </a:rPr>
              <a:t>большим содержанием кислорода</a:t>
            </a:r>
          </a:p>
          <a:p>
            <a:pPr eaLnBrk="0" hangingPunct="0"/>
            <a:r>
              <a:rPr lang="ru-RU" sz="3600" dirty="0">
                <a:latin typeface="Arial" charset="0"/>
              </a:rPr>
              <a:t>во всей толще байкальской воды.</a:t>
            </a:r>
            <a:r>
              <a:rPr lang="ru-RU" sz="3200" dirty="0"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290820" name="WordArt 4"/>
          <p:cNvSpPr>
            <a:spLocks noChangeArrowheads="1" noChangeShapeType="1" noTextEdit="1"/>
          </p:cNvSpPr>
          <p:nvPr/>
        </p:nvSpPr>
        <p:spPr bwMode="auto">
          <a:xfrm>
            <a:off x="928662" y="0"/>
            <a:ext cx="7693025" cy="30210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Из рыб в Байкале </a:t>
            </a:r>
          </a:p>
          <a:p>
            <a:pPr algn="ctr"/>
            <a:r>
              <a:rPr lang="ru-RU" sz="32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водятся омуль, хариус, </a:t>
            </a:r>
          </a:p>
          <a:p>
            <a:pPr algn="ctr"/>
            <a:r>
              <a:rPr lang="ru-RU" sz="32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сиг, </a:t>
            </a:r>
            <a:r>
              <a:rPr lang="ru-RU" sz="3200" kern="10" dirty="0" err="1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осетер</a:t>
            </a:r>
            <a:r>
              <a:rPr lang="ru-RU" sz="32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, налим, таймень, щука и др.</a:t>
            </a:r>
          </a:p>
        </p:txBody>
      </p:sp>
      <p:pic>
        <p:nvPicPr>
          <p:cNvPr id="8" name="Picture 2" descr="животный мир байкал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3006000"/>
            <a:ext cx="5136000" cy="38520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осет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774000"/>
            <a:ext cx="8112000" cy="6084000"/>
          </a:xfrm>
          <a:prstGeom prst="rect">
            <a:avLst/>
          </a:prstGeom>
          <a:noFill/>
        </p:spPr>
      </p:pic>
      <p:sp>
        <p:nvSpPr>
          <p:cNvPr id="81923" name="Text Box 3"/>
          <p:cNvSpPr txBox="1">
            <a:spLocks noChangeArrowheads="1"/>
          </p:cNvSpPr>
          <p:nvPr/>
        </p:nvSpPr>
        <p:spPr bwMode="auto">
          <a:xfrm>
            <a:off x="1600200" y="179388"/>
            <a:ext cx="33686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3200">
                <a:latin typeface="Arial" charset="0"/>
              </a:rPr>
              <a:t>                  Осетр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30725"/>
          </a:xfrm>
        </p:spPr>
        <p:txBody>
          <a:bodyPr/>
          <a:lstStyle/>
          <a:p>
            <a:endParaRPr lang="ru-RU"/>
          </a:p>
          <a:p>
            <a:endParaRPr lang="ru-RU"/>
          </a:p>
        </p:txBody>
      </p:sp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323850" y="476250"/>
            <a:ext cx="8569325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ru-RU" sz="4400">
                <a:latin typeface="Arial" charset="0"/>
              </a:rPr>
              <a:t>Наиболее интересна в Байкале живородящая      рыба           </a:t>
            </a:r>
            <a:r>
              <a:rPr lang="ru-RU" sz="4400" b="1" i="1">
                <a:latin typeface="Arial" charset="0"/>
              </a:rPr>
              <a:t>голомянка,</a:t>
            </a:r>
            <a:endParaRPr lang="ru-RU" sz="4400">
              <a:latin typeface="Arial" charset="0"/>
            </a:endParaRPr>
          </a:p>
          <a:p>
            <a:pPr algn="ctr" eaLnBrk="0" hangingPunct="0"/>
            <a:r>
              <a:rPr lang="ru-RU" sz="4400">
                <a:latin typeface="Arial" charset="0"/>
              </a:rPr>
              <a:t>тело которой содержит </a:t>
            </a:r>
          </a:p>
          <a:p>
            <a:pPr algn="ctr" eaLnBrk="0" hangingPunct="0"/>
            <a:r>
              <a:rPr lang="ru-RU" sz="4400">
                <a:latin typeface="Arial" charset="0"/>
              </a:rPr>
              <a:t>до 30 % и др.</a:t>
            </a:r>
          </a:p>
        </p:txBody>
      </p:sp>
      <p:pic>
        <p:nvPicPr>
          <p:cNvPr id="7" name="Picture 5" descr="голомянк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3500449"/>
            <a:ext cx="4644000" cy="3122478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2535238" y="17208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endParaRPr lang="ru-RU">
              <a:latin typeface="Arial" charset="0"/>
            </a:endParaRPr>
          </a:p>
        </p:txBody>
      </p:sp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285720" y="765175"/>
            <a:ext cx="864399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4400" dirty="0">
                <a:latin typeface="Arial" charset="0"/>
              </a:rPr>
              <a:t>Окружающие Байкал горы </a:t>
            </a:r>
          </a:p>
          <a:p>
            <a:pPr eaLnBrk="0" hangingPunct="0"/>
            <a:r>
              <a:rPr lang="ru-RU" sz="4400" dirty="0" smtClean="0">
                <a:latin typeface="Arial" charset="0"/>
              </a:rPr>
              <a:t>расчленены </a:t>
            </a:r>
            <a:r>
              <a:rPr lang="ru-RU" sz="4400" dirty="0">
                <a:latin typeface="Arial" charset="0"/>
              </a:rPr>
              <a:t>глубоко</a:t>
            </a:r>
          </a:p>
          <a:p>
            <a:pPr eaLnBrk="0" hangingPunct="0"/>
            <a:r>
              <a:rPr lang="ru-RU" sz="4400" dirty="0">
                <a:latin typeface="Arial" charset="0"/>
              </a:rPr>
              <a:t>врезанными долинами.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0" y="3071811"/>
            <a:ext cx="9144000" cy="2643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Char char="•"/>
              <a:tabLst/>
              <a:defRPr/>
            </a:pPr>
            <a:endParaRPr kumimoji="0" lang="ru-RU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52425" marR="0" lvl="4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</a:rPr>
              <a:t>Горы круто обрываются к водной поверхности, то отступают от нее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  <a:tabLst/>
              <a:defRPr/>
            </a:pPr>
            <a:endParaRPr kumimoji="0" lang="ru-RU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989138"/>
            <a:ext cx="7772400" cy="1600200"/>
          </a:xfrm>
        </p:spPr>
        <p:txBody>
          <a:bodyPr/>
          <a:lstStyle/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592138" y="28733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43425" y="3414713"/>
            <a:ext cx="57150" cy="28575"/>
          </a:xfrm>
          <a:prstGeom prst="rect">
            <a:avLst/>
          </a:prstGeom>
          <a:noFill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43425" y="3419475"/>
            <a:ext cx="57150" cy="19050"/>
          </a:xfrm>
          <a:prstGeom prst="rect">
            <a:avLst/>
          </a:prstGeom>
          <a:noFill/>
        </p:spPr>
      </p:pic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468313" y="6092825"/>
            <a:ext cx="8135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2000">
                <a:latin typeface="Arial" charset="0"/>
              </a:rPr>
              <a:t>« Частичка великого Байкала», (автор пейзажа – Глушкова Л.П.)</a:t>
            </a:r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5">
            <a:lum bright="18000" contrast="42000"/>
          </a:blip>
          <a:srcRect r="2902"/>
          <a:stretch>
            <a:fillRect/>
          </a:stretch>
        </p:blipFill>
        <p:spPr bwMode="auto">
          <a:xfrm>
            <a:off x="503238" y="188913"/>
            <a:ext cx="8389937" cy="5775325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111619" name="Text Box 3"/>
          <p:cNvSpPr txBox="1">
            <a:spLocks noChangeArrowheads="1"/>
          </p:cNvSpPr>
          <p:nvPr/>
        </p:nvSpPr>
        <p:spPr bwMode="auto">
          <a:xfrm>
            <a:off x="323850" y="188913"/>
            <a:ext cx="8496300" cy="584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5400">
                <a:latin typeface="Arial" charset="0"/>
              </a:rPr>
              <a:t>Древесная и травянистая </a:t>
            </a:r>
          </a:p>
          <a:p>
            <a:pPr eaLnBrk="0" hangingPunct="0"/>
            <a:r>
              <a:rPr lang="ru-RU" sz="5400">
                <a:latin typeface="Arial" charset="0"/>
              </a:rPr>
              <a:t>растительность одевает берега Байкала и оживляет окружающие горы, </a:t>
            </a:r>
          </a:p>
          <a:p>
            <a:pPr eaLnBrk="0" hangingPunct="0"/>
            <a:r>
              <a:rPr lang="ru-RU" sz="5400">
                <a:latin typeface="Arial" charset="0"/>
              </a:rPr>
              <a:t>делает их нарядными и живописными.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412875"/>
            <a:ext cx="8229600" cy="4530725"/>
          </a:xfrm>
        </p:spPr>
        <p:txBody>
          <a:bodyPr/>
          <a:lstStyle/>
          <a:p>
            <a:endParaRPr lang="ru-RU"/>
          </a:p>
          <a:p>
            <a:pPr>
              <a:buFontTx/>
              <a:buNone/>
            </a:pPr>
            <a:endParaRPr lang="ru-RU"/>
          </a:p>
          <a:p>
            <a:pPr algn="ctr"/>
            <a:endParaRPr lang="ru-RU"/>
          </a:p>
        </p:txBody>
      </p:sp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214282" y="571480"/>
            <a:ext cx="8643966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3200" dirty="0">
                <a:latin typeface="Arial" charset="0"/>
              </a:rPr>
              <a:t>На  территории Байкала находится 22</a:t>
            </a:r>
          </a:p>
          <a:p>
            <a:pPr eaLnBrk="0" hangingPunct="0"/>
            <a:r>
              <a:rPr lang="ru-RU" sz="3200" dirty="0">
                <a:latin typeface="Arial" charset="0"/>
              </a:rPr>
              <a:t>Острова. Наиболее крупный и </a:t>
            </a:r>
          </a:p>
          <a:p>
            <a:pPr eaLnBrk="0" hangingPunct="0"/>
            <a:r>
              <a:rPr lang="ru-RU" sz="3200" dirty="0">
                <a:latin typeface="Arial" charset="0"/>
              </a:rPr>
              <a:t>интересный из них – остров </a:t>
            </a:r>
            <a:r>
              <a:rPr lang="ru-RU" sz="3200" dirty="0" err="1">
                <a:latin typeface="Arial" charset="0"/>
              </a:rPr>
              <a:t>Ольхон</a:t>
            </a:r>
            <a:r>
              <a:rPr lang="ru-RU" sz="3200" dirty="0">
                <a:latin typeface="Arial" charset="0"/>
              </a:rPr>
              <a:t>.</a:t>
            </a:r>
          </a:p>
          <a:p>
            <a:pPr eaLnBrk="0" hangingPunct="0"/>
            <a:r>
              <a:rPr lang="ru-RU" sz="3200" dirty="0">
                <a:latin typeface="Arial" charset="0"/>
              </a:rPr>
              <a:t>По берегам Байкала можно наблюдать </a:t>
            </a:r>
          </a:p>
          <a:p>
            <a:pPr eaLnBrk="0" hangingPunct="0"/>
            <a:r>
              <a:rPr lang="ru-RU" sz="3200" dirty="0">
                <a:latin typeface="Arial" charset="0"/>
              </a:rPr>
              <a:t>Зимой ледяные гроты и </a:t>
            </a:r>
            <a:r>
              <a:rPr lang="ru-RU" sz="3200" dirty="0" err="1">
                <a:latin typeface="Arial" charset="0"/>
              </a:rPr>
              <a:t>набрызги</a:t>
            </a:r>
            <a:r>
              <a:rPr lang="ru-RU" sz="3200" dirty="0">
                <a:latin typeface="Arial" charset="0"/>
              </a:rPr>
              <a:t>.</a:t>
            </a:r>
          </a:p>
          <a:p>
            <a:pPr eaLnBrk="0" hangingPunct="0"/>
            <a:r>
              <a:rPr lang="ru-RU" sz="3200" dirty="0">
                <a:latin typeface="Arial" charset="0"/>
              </a:rPr>
              <a:t>Температура поверхностных слоев  </a:t>
            </a:r>
          </a:p>
          <a:p>
            <a:pPr eaLnBrk="0" hangingPunct="0"/>
            <a:r>
              <a:rPr lang="ru-RU" sz="3200" dirty="0">
                <a:latin typeface="Arial" charset="0"/>
              </a:rPr>
              <a:t>воды в Байкале летом (+3, +3,5 градуса </a:t>
            </a:r>
          </a:p>
          <a:p>
            <a:pPr eaLnBrk="0" hangingPunct="0"/>
            <a:r>
              <a:rPr lang="ru-RU" sz="3200" dirty="0">
                <a:latin typeface="Arial" charset="0"/>
              </a:rPr>
              <a:t>Цельсия).  </a:t>
            </a:r>
          </a:p>
          <a:p>
            <a:pPr eaLnBrk="0" hangingPunct="0"/>
            <a:r>
              <a:rPr lang="ru-RU" sz="3200" dirty="0">
                <a:latin typeface="Arial" charset="0"/>
              </a:rPr>
              <a:t>Вода в озере настолько прозрачная, что </a:t>
            </a:r>
          </a:p>
          <a:p>
            <a:pPr eaLnBrk="0" hangingPunct="0"/>
            <a:r>
              <a:rPr lang="ru-RU" sz="3200" dirty="0">
                <a:latin typeface="Arial" charset="0"/>
              </a:rPr>
              <a:t>отдельные камни и различные предметы</a:t>
            </a:r>
          </a:p>
          <a:p>
            <a:pPr eaLnBrk="0" hangingPunct="0"/>
            <a:r>
              <a:rPr lang="ru-RU" sz="3200" dirty="0">
                <a:latin typeface="Arial" charset="0"/>
              </a:rPr>
              <a:t>видны на глубине 40км.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</p:txBody>
      </p:sp>
      <p:pic>
        <p:nvPicPr>
          <p:cNvPr id="142340" name="Picture 4" descr="baikal_036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33375"/>
            <a:ext cx="8208963" cy="6264275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</p:txBody>
      </p:sp>
      <p:sp>
        <p:nvSpPr>
          <p:cNvPr id="163845" name="Text Box 5"/>
          <p:cNvSpPr txBox="1">
            <a:spLocks noChangeArrowheads="1"/>
          </p:cNvSpPr>
          <p:nvPr/>
        </p:nvSpPr>
        <p:spPr bwMode="auto">
          <a:xfrm>
            <a:off x="395288" y="1557338"/>
            <a:ext cx="8634412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3200">
                <a:latin typeface="Arial" charset="0"/>
              </a:rPr>
              <a:t>Глубина Байкала в сравнении с глубинами</a:t>
            </a:r>
          </a:p>
          <a:p>
            <a:pPr eaLnBrk="0" hangingPunct="0"/>
            <a:r>
              <a:rPr lang="ru-RU" sz="3200" u="sng">
                <a:latin typeface="Arial" charset="0"/>
              </a:rPr>
              <a:t>Каспийского моря и </a:t>
            </a:r>
            <a:r>
              <a:rPr lang="ru-RU" sz="3200">
                <a:latin typeface="Arial" charset="0"/>
              </a:rPr>
              <a:t>озера Танганьика.</a:t>
            </a:r>
          </a:p>
          <a:p>
            <a:pPr eaLnBrk="0" hangingPunct="0"/>
            <a:r>
              <a:rPr lang="ru-RU" sz="3200">
                <a:latin typeface="Arial" charset="0"/>
              </a:rPr>
              <a:t>Максимальная </a:t>
            </a:r>
            <a:r>
              <a:rPr lang="ru-RU" sz="3200" u="sng">
                <a:latin typeface="Arial" charset="0"/>
              </a:rPr>
              <a:t>глубина озера – </a:t>
            </a:r>
            <a:r>
              <a:rPr lang="ru-RU" sz="3200">
                <a:latin typeface="Arial" charset="0"/>
              </a:rPr>
              <a:t>1642 м</a:t>
            </a:r>
            <a:r>
              <a:rPr lang="ru-RU" sz="1000">
                <a:latin typeface="Arial" charset="0"/>
              </a:rPr>
              <a:t>(1).</a:t>
            </a:r>
            <a:endParaRPr lang="ru-RU" sz="3200">
              <a:latin typeface="Arial" charset="0"/>
            </a:endParaRPr>
          </a:p>
          <a:p>
            <a:pPr eaLnBrk="0" hangingPunct="0"/>
            <a:r>
              <a:rPr lang="ru-RU" sz="3200">
                <a:latin typeface="Arial" charset="0"/>
              </a:rPr>
              <a:t>Байкал – самое глубокое озеро</a:t>
            </a:r>
          </a:p>
          <a:p>
            <a:pPr eaLnBrk="0" hangingPunct="0"/>
            <a:r>
              <a:rPr lang="ru-RU" sz="3200">
                <a:latin typeface="Arial" charset="0"/>
              </a:rPr>
              <a:t> планеты Земли. Средняя глубина озера – </a:t>
            </a:r>
          </a:p>
          <a:p>
            <a:pPr eaLnBrk="0" hangingPunct="0"/>
            <a:r>
              <a:rPr lang="ru-RU" sz="3200">
                <a:latin typeface="Arial" charset="0"/>
              </a:rPr>
              <a:t>744,4 м.</a:t>
            </a:r>
            <a:endParaRPr lang="ru-RU" sz="3200" u="sng">
              <a:latin typeface="Arial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</p:txBody>
      </p:sp>
      <p:sp>
        <p:nvSpPr>
          <p:cNvPr id="158724" name="Text Box 4"/>
          <p:cNvSpPr txBox="1">
            <a:spLocks noChangeArrowheads="1"/>
          </p:cNvSpPr>
          <p:nvPr/>
        </p:nvSpPr>
        <p:spPr bwMode="auto">
          <a:xfrm>
            <a:off x="468313" y="981075"/>
            <a:ext cx="8424862" cy="447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3200">
                <a:latin typeface="Arial" charset="0"/>
              </a:rPr>
              <a:t>Длина </a:t>
            </a:r>
            <a:r>
              <a:rPr lang="ru-RU" sz="3200" u="sng">
                <a:latin typeface="Arial" charset="0"/>
              </a:rPr>
              <a:t>береговой линии – </a:t>
            </a:r>
            <a:r>
              <a:rPr lang="ru-RU" sz="3200">
                <a:latin typeface="Arial" charset="0"/>
              </a:rPr>
              <a:t>2100км.</a:t>
            </a:r>
          </a:p>
          <a:p>
            <a:pPr eaLnBrk="0" hangingPunct="0"/>
            <a:r>
              <a:rPr lang="ru-RU" sz="3200">
                <a:latin typeface="Arial" charset="0"/>
              </a:rPr>
              <a:t>Озеро находится в своеобразной </a:t>
            </a:r>
            <a:r>
              <a:rPr lang="ru-RU" sz="3200" u="sng">
                <a:latin typeface="Arial" charset="0"/>
              </a:rPr>
              <a:t>котловине,</a:t>
            </a:r>
            <a:r>
              <a:rPr lang="ru-RU" sz="3200">
                <a:latin typeface="Arial" charset="0"/>
              </a:rPr>
              <a:t> со всех сторон окруженной горными </a:t>
            </a:r>
            <a:r>
              <a:rPr lang="ru-RU" sz="3200" u="sng">
                <a:latin typeface="Arial" charset="0"/>
              </a:rPr>
              <a:t>хребтами и сопками.</a:t>
            </a:r>
            <a:r>
              <a:rPr lang="ru-RU" sz="3200">
                <a:latin typeface="Arial" charset="0"/>
              </a:rPr>
              <a:t> </a:t>
            </a:r>
          </a:p>
          <a:p>
            <a:pPr eaLnBrk="0" hangingPunct="0"/>
            <a:r>
              <a:rPr lang="ru-RU" sz="3200">
                <a:latin typeface="Arial" charset="0"/>
              </a:rPr>
              <a:t>При этом западное </a:t>
            </a:r>
            <a:r>
              <a:rPr lang="ru-RU" sz="3200" u="sng">
                <a:latin typeface="Arial" charset="0"/>
              </a:rPr>
              <a:t>побережье – </a:t>
            </a:r>
            <a:r>
              <a:rPr lang="ru-RU" sz="3200">
                <a:latin typeface="Arial" charset="0"/>
              </a:rPr>
              <a:t>скалистое и обрывается, </a:t>
            </a:r>
            <a:r>
              <a:rPr lang="ru-RU" sz="3200" u="sng">
                <a:latin typeface="Arial" charset="0"/>
              </a:rPr>
              <a:t>рельеф</a:t>
            </a:r>
            <a:r>
              <a:rPr lang="ru-RU" sz="3200">
                <a:latin typeface="Arial" charset="0"/>
              </a:rPr>
              <a:t> восточного побережья – более пологий (местами </a:t>
            </a:r>
            <a:r>
              <a:rPr lang="ru-RU" sz="3200" u="sng">
                <a:latin typeface="Arial" charset="0"/>
              </a:rPr>
              <a:t>горы</a:t>
            </a:r>
            <a:r>
              <a:rPr lang="ru-RU" sz="3200">
                <a:latin typeface="Arial" charset="0"/>
              </a:rPr>
              <a:t> отступают от</a:t>
            </a:r>
            <a:r>
              <a:rPr lang="ru-RU" sz="3200" u="sng">
                <a:latin typeface="Arial" charset="0"/>
              </a:rPr>
              <a:t> берега</a:t>
            </a:r>
            <a:r>
              <a:rPr lang="ru-RU" sz="3200">
                <a:latin typeface="Arial" charset="0"/>
              </a:rPr>
              <a:t> на десятки километров).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85728"/>
            <a:ext cx="7443814" cy="1384300"/>
          </a:xfrm>
        </p:spPr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pic>
        <p:nvPicPr>
          <p:cNvPr id="148484" name="Picture 4" descr="image108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674000"/>
            <a:ext cx="7062645" cy="5184000"/>
          </a:xfrm>
          <a:prstGeom prst="rect">
            <a:avLst/>
          </a:prstGeom>
          <a:noFill/>
        </p:spPr>
      </p:pic>
      <p:sp>
        <p:nvSpPr>
          <p:cNvPr id="7" name="WordArt 4"/>
          <p:cNvSpPr>
            <a:spLocks noChangeArrowheads="1" noChangeShapeType="1" noTextEdit="1"/>
          </p:cNvSpPr>
          <p:nvPr/>
        </p:nvSpPr>
        <p:spPr bwMode="auto">
          <a:xfrm>
            <a:off x="642910" y="285728"/>
            <a:ext cx="6876000" cy="111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Вид Байкала из</a:t>
            </a:r>
          </a:p>
          <a:p>
            <a:pPr algn="ctr"/>
            <a:r>
              <a:rPr lang="ru-RU" sz="20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космоса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</p:txBody>
      </p:sp>
      <p:sp>
        <p:nvSpPr>
          <p:cNvPr id="176132" name="WordArt 4"/>
          <p:cNvSpPr>
            <a:spLocks noChangeArrowheads="1" noChangeShapeType="1" noTextEdit="1"/>
          </p:cNvSpPr>
          <p:nvPr/>
        </p:nvSpPr>
        <p:spPr bwMode="auto">
          <a:xfrm>
            <a:off x="539750" y="549275"/>
            <a:ext cx="8280400" cy="7191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Объем воды</a:t>
            </a:r>
          </a:p>
        </p:txBody>
      </p:sp>
      <p:sp>
        <p:nvSpPr>
          <p:cNvPr id="176133" name="Text Box 5"/>
          <p:cNvSpPr txBox="1">
            <a:spLocks noChangeArrowheads="1"/>
          </p:cNvSpPr>
          <p:nvPr/>
        </p:nvSpPr>
        <p:spPr bwMode="auto">
          <a:xfrm>
            <a:off x="250825" y="1412875"/>
            <a:ext cx="8880475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3200">
                <a:latin typeface="Arial" charset="0"/>
              </a:rPr>
              <a:t>Запасы воды в Байкале гигантские – </a:t>
            </a:r>
          </a:p>
          <a:p>
            <a:pPr eaLnBrk="0" hangingPunct="0"/>
            <a:r>
              <a:rPr lang="ru-RU" sz="3200">
                <a:latin typeface="Arial" charset="0"/>
              </a:rPr>
              <a:t>23 615, 39 км</a:t>
            </a:r>
            <a:r>
              <a:rPr lang="ru-RU" sz="1400">
                <a:latin typeface="Arial" charset="0"/>
              </a:rPr>
              <a:t>3 </a:t>
            </a:r>
            <a:r>
              <a:rPr lang="ru-RU" sz="3200">
                <a:latin typeface="Arial" charset="0"/>
              </a:rPr>
              <a:t> (около 19%) мировых запасов</a:t>
            </a:r>
          </a:p>
          <a:p>
            <a:pPr eaLnBrk="0" hangingPunct="0"/>
            <a:r>
              <a:rPr lang="ru-RU" sz="3200">
                <a:latin typeface="Arial" charset="0"/>
              </a:rPr>
              <a:t>пресной воды Байкала занимает 2 место</a:t>
            </a:r>
          </a:p>
          <a:p>
            <a:pPr eaLnBrk="0" hangingPunct="0"/>
            <a:r>
              <a:rPr lang="ru-RU" sz="3200">
                <a:latin typeface="Arial" charset="0"/>
              </a:rPr>
              <a:t>В мире среди озер, уступая лишь</a:t>
            </a:r>
          </a:p>
          <a:p>
            <a:pPr eaLnBrk="0" hangingPunct="0"/>
            <a:r>
              <a:rPr lang="ru-RU" sz="3200" u="sng">
                <a:latin typeface="Arial" charset="0"/>
              </a:rPr>
              <a:t>Каспийскому морю. </a:t>
            </a:r>
            <a:r>
              <a:rPr lang="ru-RU" sz="3200">
                <a:latin typeface="Arial" charset="0"/>
              </a:rPr>
              <a:t>Однако в Каспийском</a:t>
            </a:r>
          </a:p>
          <a:p>
            <a:pPr eaLnBrk="0" hangingPunct="0"/>
            <a:r>
              <a:rPr lang="ru-RU" sz="3200">
                <a:latin typeface="Arial" charset="0"/>
              </a:rPr>
              <a:t>море вода соленая. В Байкале воды больше, </a:t>
            </a:r>
          </a:p>
          <a:p>
            <a:pPr eaLnBrk="0" hangingPunct="0"/>
            <a:r>
              <a:rPr lang="ru-RU" sz="3200">
                <a:latin typeface="Arial" charset="0"/>
              </a:rPr>
              <a:t>чем во всех пяти взятых </a:t>
            </a:r>
            <a:r>
              <a:rPr lang="ru-RU" sz="3200" u="sng">
                <a:latin typeface="Arial" charset="0"/>
              </a:rPr>
              <a:t>Великих озерах,</a:t>
            </a:r>
            <a:endParaRPr lang="ru-RU" sz="3200">
              <a:latin typeface="Arial" charset="0"/>
            </a:endParaRPr>
          </a:p>
          <a:p>
            <a:pPr eaLnBrk="0" hangingPunct="0"/>
            <a:r>
              <a:rPr lang="ru-RU" sz="3200">
                <a:latin typeface="Arial" charset="0"/>
              </a:rPr>
              <a:t> и в 25 раз больше, чем в </a:t>
            </a:r>
            <a:r>
              <a:rPr lang="ru-RU" sz="3200" u="sng">
                <a:latin typeface="Arial" charset="0"/>
              </a:rPr>
              <a:t>Ладожском озере.</a:t>
            </a:r>
            <a:r>
              <a:rPr lang="ru-RU" sz="3200">
                <a:latin typeface="Arial" charset="0"/>
              </a:rPr>
              <a:t>   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</p:txBody>
      </p:sp>
      <p:sp>
        <p:nvSpPr>
          <p:cNvPr id="184324" name="WordArt 4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8064000" cy="12960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Притоки и исток</a:t>
            </a:r>
          </a:p>
        </p:txBody>
      </p:sp>
      <p:sp>
        <p:nvSpPr>
          <p:cNvPr id="184325" name="Text Box 5"/>
          <p:cNvSpPr txBox="1">
            <a:spLocks noChangeArrowheads="1"/>
          </p:cNvSpPr>
          <p:nvPr/>
        </p:nvSpPr>
        <p:spPr bwMode="auto">
          <a:xfrm>
            <a:off x="519113" y="2411413"/>
            <a:ext cx="7612062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3200">
                <a:latin typeface="Arial" charset="0"/>
              </a:rPr>
              <a:t>В Байкал впадают 336 рек и ручьев.</a:t>
            </a:r>
          </a:p>
          <a:p>
            <a:pPr eaLnBrk="0" hangingPunct="0"/>
            <a:r>
              <a:rPr lang="ru-RU" sz="3200">
                <a:latin typeface="Arial" charset="0"/>
              </a:rPr>
              <a:t>Самые крупные из них </a:t>
            </a:r>
            <a:r>
              <a:rPr lang="ru-RU" sz="3600">
                <a:latin typeface="Arial" charset="0"/>
              </a:rPr>
              <a:t>Селенга,</a:t>
            </a:r>
          </a:p>
          <a:p>
            <a:pPr eaLnBrk="0" hangingPunct="0"/>
            <a:r>
              <a:rPr lang="ru-RU" sz="3600">
                <a:latin typeface="Arial" charset="0"/>
              </a:rPr>
              <a:t> Верхняя Ангара, Баргузин, Турка, </a:t>
            </a:r>
          </a:p>
          <a:p>
            <a:pPr eaLnBrk="0" hangingPunct="0"/>
            <a:r>
              <a:rPr lang="ru-RU" sz="3600">
                <a:latin typeface="Arial" charset="0"/>
              </a:rPr>
              <a:t>Снежная Сарма.</a:t>
            </a:r>
          </a:p>
          <a:p>
            <a:pPr eaLnBrk="0" hangingPunct="0"/>
            <a:r>
              <a:rPr lang="ru-RU" sz="3200">
                <a:latin typeface="Arial" charset="0"/>
              </a:rPr>
              <a:t>Из озера вытекает одна река – </a:t>
            </a:r>
          </a:p>
          <a:p>
            <a:pPr eaLnBrk="0" hangingPunct="0"/>
            <a:r>
              <a:rPr lang="ru-RU" sz="3600">
                <a:latin typeface="Arial" charset="0"/>
              </a:rPr>
              <a:t>Ангара.</a:t>
            </a:r>
          </a:p>
        </p:txBody>
      </p:sp>
      <p:sp>
        <p:nvSpPr>
          <p:cNvPr id="184326" name="Rectangle 6"/>
          <p:cNvSpPr>
            <a:spLocks noChangeArrowheads="1"/>
          </p:cNvSpPr>
          <p:nvPr/>
        </p:nvSpPr>
        <p:spPr bwMode="auto">
          <a:xfrm>
            <a:off x="468313" y="1628775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  <a:buFontTx/>
              <a:buChar char="•"/>
            </a:pPr>
            <a:endParaRPr lang="ru-RU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  <a:buFontTx/>
              <a:buChar char="•"/>
            </a:pPr>
            <a:endParaRPr lang="ru-RU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</p:txBody>
      </p:sp>
      <p:sp>
        <p:nvSpPr>
          <p:cNvPr id="178180" name="WordArt 4"/>
          <p:cNvSpPr>
            <a:spLocks noChangeArrowheads="1" noChangeShapeType="1" noTextEdit="1"/>
          </p:cNvSpPr>
          <p:nvPr/>
        </p:nvSpPr>
        <p:spPr bwMode="auto">
          <a:xfrm>
            <a:off x="611188" y="0"/>
            <a:ext cx="7848600" cy="1989138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Свойства воды</a:t>
            </a:r>
          </a:p>
        </p:txBody>
      </p:sp>
      <p:sp>
        <p:nvSpPr>
          <p:cNvPr id="178181" name="Text Box 5"/>
          <p:cNvSpPr txBox="1">
            <a:spLocks noChangeArrowheads="1"/>
          </p:cNvSpPr>
          <p:nvPr/>
        </p:nvSpPr>
        <p:spPr bwMode="auto">
          <a:xfrm>
            <a:off x="376238" y="2565400"/>
            <a:ext cx="8413750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3200">
                <a:latin typeface="Arial" charset="0"/>
              </a:rPr>
              <a:t>Байкальская </a:t>
            </a:r>
            <a:r>
              <a:rPr lang="ru-RU" sz="3200" u="sng">
                <a:latin typeface="Arial" charset="0"/>
              </a:rPr>
              <a:t>вода чрезвычайно прозрачна.</a:t>
            </a:r>
          </a:p>
          <a:p>
            <a:pPr eaLnBrk="0" hangingPunct="0"/>
            <a:r>
              <a:rPr lang="ru-RU" sz="3200">
                <a:latin typeface="Arial" charset="0"/>
              </a:rPr>
              <a:t>Основные свойства байкальской воды </a:t>
            </a:r>
          </a:p>
          <a:p>
            <a:pPr eaLnBrk="0" hangingPunct="0"/>
            <a:r>
              <a:rPr lang="ru-RU" sz="3200">
                <a:latin typeface="Arial" charset="0"/>
              </a:rPr>
              <a:t>можно коротко охарактеризовать так: в ней</a:t>
            </a:r>
          </a:p>
          <a:p>
            <a:pPr eaLnBrk="0" hangingPunct="0"/>
            <a:r>
              <a:rPr lang="ru-RU" sz="3200">
                <a:latin typeface="Arial" charset="0"/>
              </a:rPr>
              <a:t>очень мало растворимых и взвешанных </a:t>
            </a:r>
          </a:p>
          <a:p>
            <a:pPr eaLnBrk="0" hangingPunct="0"/>
            <a:r>
              <a:rPr lang="ru-RU" sz="3200">
                <a:latin typeface="Arial" charset="0"/>
              </a:rPr>
              <a:t>минеральных веществ, ничтожно мало</a:t>
            </a:r>
          </a:p>
          <a:p>
            <a:pPr eaLnBrk="0" hangingPunct="0"/>
            <a:r>
              <a:rPr lang="ru-RU" sz="3200">
                <a:latin typeface="Arial" charset="0"/>
              </a:rPr>
              <a:t>органических примесей, много </a:t>
            </a:r>
            <a:r>
              <a:rPr lang="ru-RU" sz="3200" u="sng">
                <a:latin typeface="Arial" charset="0"/>
              </a:rPr>
              <a:t>кислорода.</a:t>
            </a:r>
            <a:r>
              <a:rPr lang="ru-RU" sz="3200">
                <a:latin typeface="Arial" charset="0"/>
              </a:rPr>
              <a:t> 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Температура поверхностных слоев</a:t>
            </a:r>
          </a:p>
          <a:p>
            <a:pPr>
              <a:buFontTx/>
              <a:buNone/>
            </a:pPr>
            <a:r>
              <a:rPr lang="ru-RU"/>
              <a:t> воды в Байкале летом - +8, +9 гр.С,</a:t>
            </a:r>
          </a:p>
          <a:p>
            <a:pPr>
              <a:buFontTx/>
              <a:buNone/>
            </a:pPr>
            <a:r>
              <a:rPr lang="ru-RU"/>
              <a:t>а в  отдельных заливах +15гр.С,</a:t>
            </a:r>
          </a:p>
          <a:p>
            <a:pPr>
              <a:buFontTx/>
              <a:buNone/>
            </a:pPr>
            <a:r>
              <a:rPr lang="ru-RU"/>
              <a:t>температура глубинных слоев – около +4гр.С. Вода в озеро настолько прозрачна, что отдельные камни и различные предметы бывают видны на глубине 40 м.</a:t>
            </a:r>
          </a:p>
          <a:p>
            <a:endParaRPr lang="ru-RU"/>
          </a:p>
          <a:p>
            <a:endParaRPr lang="ru-RU"/>
          </a:p>
        </p:txBody>
      </p:sp>
      <p:sp>
        <p:nvSpPr>
          <p:cNvPr id="189444" name="WordArt 4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900113" y="0"/>
            <a:ext cx="7559675" cy="1484313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Температура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9125" y="325438"/>
            <a:ext cx="7956550" cy="1193800"/>
          </a:xfrm>
        </p:spPr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r>
              <a:rPr lang="ru-RU" sz="4000"/>
              <a:t>.</a:t>
            </a:r>
            <a:br>
              <a:rPr lang="ru-RU" sz="4000"/>
            </a:br>
            <a:endParaRPr lang="ru-RU" sz="400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/>
          </a:p>
          <a:p>
            <a:pPr>
              <a:buFontTx/>
              <a:buNone/>
            </a:pPr>
            <a:endParaRPr lang="ru-RU"/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611188" y="333375"/>
            <a:ext cx="8064500" cy="545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400">
                <a:latin typeface="Arial" charset="0"/>
              </a:rPr>
              <a:t>Байкал расположен на юге Восточной Сибири,</a:t>
            </a:r>
          </a:p>
          <a:p>
            <a:r>
              <a:rPr lang="ru-RU" sz="4400">
                <a:latin typeface="Arial" charset="0"/>
              </a:rPr>
              <a:t>на границе Иркутской области и Бурятской АССР.</a:t>
            </a:r>
          </a:p>
          <a:p>
            <a:r>
              <a:rPr lang="ru-RU" sz="4400">
                <a:latin typeface="Arial" charset="0"/>
              </a:rPr>
              <a:t>Со всех сторон он окружен горами, большая часть</a:t>
            </a:r>
          </a:p>
          <a:p>
            <a:r>
              <a:rPr lang="ru-RU" sz="4400">
                <a:latin typeface="Arial" charset="0"/>
              </a:rPr>
              <a:t>которых в первой половине лета покрыта снегом.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6191250"/>
          </a:xfrm>
        </p:spPr>
        <p:txBody>
          <a:bodyPr/>
          <a:lstStyle/>
          <a:p>
            <a:r>
              <a:rPr lang="ru-RU"/>
              <a:t>В это время байкальская вода бывает синего цвета. Летом же и осенью, когда в прогретой солнцем воде развивается масса растительных и живых организмов.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К концу зимы толщина </a:t>
            </a:r>
            <a:r>
              <a:rPr lang="ru-RU" u="sng" dirty="0"/>
              <a:t>льда</a:t>
            </a:r>
            <a:r>
              <a:rPr lang="ru-RU" dirty="0"/>
              <a:t> на Байкале</a:t>
            </a:r>
          </a:p>
          <a:p>
            <a:pPr>
              <a:buFontTx/>
              <a:buNone/>
            </a:pPr>
            <a:r>
              <a:rPr lang="ru-RU" dirty="0"/>
              <a:t>достигает – 1,5 – 2 м. При сильном </a:t>
            </a:r>
            <a:r>
              <a:rPr lang="ru-RU" u="sng" dirty="0"/>
              <a:t>морозе трещины</a:t>
            </a:r>
            <a:r>
              <a:rPr lang="ru-RU" dirty="0"/>
              <a:t>, имеющие местное название «становые щели», разрывают лед на отдельные поля. Длина таких трещин – 10-30 км, а ширина-2-3 метра. Разрывы происходят в одних и тех же районах озера.  </a:t>
            </a:r>
            <a:r>
              <a:rPr lang="ru-RU" u="sng" dirty="0"/>
              <a:t> </a:t>
            </a:r>
          </a:p>
        </p:txBody>
      </p:sp>
      <p:sp>
        <p:nvSpPr>
          <p:cNvPr id="197636" name="WordArt 4"/>
          <p:cNvSpPr>
            <a:spLocks noChangeArrowheads="1" noChangeShapeType="1" noTextEdit="1"/>
          </p:cNvSpPr>
          <p:nvPr/>
        </p:nvSpPr>
        <p:spPr bwMode="auto">
          <a:xfrm>
            <a:off x="928662" y="571480"/>
            <a:ext cx="7272337" cy="10080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Лед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0708" name="Picture 4" descr="1253698266_baikal8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260350"/>
            <a:ext cx="8424862" cy="583247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6119812"/>
          </a:xfrm>
        </p:spPr>
        <p:txBody>
          <a:bodyPr/>
          <a:lstStyle/>
          <a:p>
            <a:r>
              <a:rPr lang="ru-RU" sz="2800"/>
              <a:t>Сопровождаются они громким треском, напоминающим раскаты </a:t>
            </a:r>
            <a:r>
              <a:rPr lang="ru-RU" sz="2800" u="sng"/>
              <a:t>грома</a:t>
            </a:r>
            <a:r>
              <a:rPr lang="ru-RU" sz="2800"/>
              <a:t> или выстрелы из </a:t>
            </a:r>
            <a:r>
              <a:rPr lang="ru-RU" sz="2800" u="sng"/>
              <a:t>пушек.</a:t>
            </a:r>
            <a:r>
              <a:rPr lang="ru-RU" sz="2800">
                <a:effectLst/>
              </a:rPr>
              <a:t> Человеку , стоящему на льду, кажется, что ледяной покров лопается, как раз под его ногами и он сейчас провалится.</a:t>
            </a:r>
          </a:p>
          <a:p>
            <a:r>
              <a:rPr lang="ru-RU" sz="2800">
                <a:effectLst/>
              </a:rPr>
              <a:t>Благодаря трещинам во льду рыба на озере не гибнет от недостатка </a:t>
            </a:r>
            <a:r>
              <a:rPr lang="ru-RU" sz="2800" u="sng">
                <a:effectLst/>
              </a:rPr>
              <a:t>кислорода. </a:t>
            </a:r>
          </a:p>
          <a:p>
            <a:r>
              <a:rPr lang="ru-RU" sz="2800">
                <a:effectLst/>
              </a:rPr>
              <a:t>Байкальский лед, кроме того</a:t>
            </a:r>
            <a:r>
              <a:rPr lang="ru-RU" sz="2800" u="sng">
                <a:effectLst/>
              </a:rPr>
              <a:t>, </a:t>
            </a:r>
            <a:r>
              <a:rPr lang="ru-RU" sz="2800">
                <a:effectLst/>
              </a:rPr>
              <a:t>очень прозрачен, и сквозь него проникают солнечные лучи, поэтому в воде развиваются планктонные водоросли, выделяющие </a:t>
            </a:r>
            <a:r>
              <a:rPr lang="ru-RU" sz="2800" u="sng">
                <a:effectLst/>
              </a:rPr>
              <a:t>кислород.</a:t>
            </a:r>
            <a:endParaRPr lang="ru-RU" sz="2800" u="sng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pic>
        <p:nvPicPr>
          <p:cNvPr id="209924" name="Picture 4" descr="b12"/>
          <p:cNvPicPr>
            <a:picLocks noChangeAspect="1" noChangeArrowheads="1"/>
          </p:cNvPicPr>
          <p:nvPr/>
        </p:nvPicPr>
        <p:blipFill>
          <a:blip r:embed="rId3"/>
          <a:srcRect r="27631"/>
          <a:stretch>
            <a:fillRect/>
          </a:stretch>
        </p:blipFill>
        <p:spPr bwMode="auto">
          <a:xfrm>
            <a:off x="0" y="285728"/>
            <a:ext cx="3929076" cy="4176000"/>
          </a:xfrm>
          <a:prstGeom prst="rect">
            <a:avLst/>
          </a:prstGeom>
          <a:noFill/>
        </p:spPr>
      </p:pic>
      <p:pic>
        <p:nvPicPr>
          <p:cNvPr id="7" name="Picture 4" descr="b57"/>
          <p:cNvPicPr>
            <a:picLocks noChangeAspect="1" noChangeArrowheads="1"/>
          </p:cNvPicPr>
          <p:nvPr/>
        </p:nvPicPr>
        <p:blipFill>
          <a:blip r:embed="rId4"/>
          <a:srcRect l="9892" r="25403" b="7454"/>
          <a:stretch>
            <a:fillRect/>
          </a:stretch>
        </p:blipFill>
        <p:spPr bwMode="auto">
          <a:xfrm>
            <a:off x="4286248" y="1571612"/>
            <a:ext cx="4514064" cy="4716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8913"/>
            <a:ext cx="8229600" cy="6335712"/>
          </a:xfrm>
        </p:spPr>
        <p:txBody>
          <a:bodyPr/>
          <a:lstStyle/>
          <a:p>
            <a:endParaRPr lang="ru-RU"/>
          </a:p>
        </p:txBody>
      </p:sp>
      <p:pic>
        <p:nvPicPr>
          <p:cNvPr id="211972" name="Picture 4" descr="b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33375"/>
            <a:ext cx="8207375" cy="619125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060575"/>
            <a:ext cx="8291512" cy="4070350"/>
          </a:xfrm>
        </p:spPr>
        <p:txBody>
          <a:bodyPr/>
          <a:lstStyle/>
          <a:p>
            <a:r>
              <a:rPr lang="ru-RU" dirty="0" err="1"/>
              <a:t>Рачек</a:t>
            </a:r>
            <a:r>
              <a:rPr lang="ru-RU" dirty="0"/>
              <a:t> Байкала составляет 80% биомассы зоопланктона в пищевой цепи водоема.</a:t>
            </a:r>
          </a:p>
          <a:p>
            <a:r>
              <a:rPr lang="ru-RU" dirty="0"/>
              <a:t>Он выполняет функции фильтра: пропускает через себя воду, очищая ее.</a:t>
            </a:r>
          </a:p>
        </p:txBody>
      </p:sp>
      <p:sp>
        <p:nvSpPr>
          <p:cNvPr id="286724" name="WordArt 4"/>
          <p:cNvSpPr>
            <a:spLocks noChangeArrowheads="1" noChangeShapeType="1" noTextEdit="1"/>
          </p:cNvSpPr>
          <p:nvPr/>
        </p:nvSpPr>
        <p:spPr bwMode="auto">
          <a:xfrm>
            <a:off x="755650" y="404813"/>
            <a:ext cx="5807075" cy="100806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2800" kern="10" spc="-280" dirty="0" err="1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Рачек</a:t>
            </a:r>
            <a:r>
              <a:rPr lang="ru-RU" sz="2800" kern="10" spc="-28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2800" kern="10" spc="-280" dirty="0" err="1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эпишура</a:t>
            </a:r>
            <a:r>
              <a:rPr lang="ru-RU" sz="2800" kern="10" spc="-28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- эндемик</a:t>
            </a:r>
          </a:p>
          <a:p>
            <a:pPr algn="ctr"/>
            <a:r>
              <a:rPr lang="ru-RU" sz="2800" kern="10" spc="-28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Байкала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pic>
        <p:nvPicPr>
          <p:cNvPr id="216068" name="Picture 4" descr="b6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71480"/>
            <a:ext cx="8353425" cy="568801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/>
              <a:t>Байкальские ветры поднимают часто </a:t>
            </a:r>
            <a:r>
              <a:rPr lang="ru-RU" sz="2800" u="sng" dirty="0"/>
              <a:t>шторм. </a:t>
            </a:r>
            <a:r>
              <a:rPr lang="ru-RU" sz="2800" dirty="0">
                <a:effectLst/>
              </a:rPr>
              <a:t>Водная масса оказывает влияние на </a:t>
            </a:r>
            <a:r>
              <a:rPr lang="ru-RU" sz="2800" u="sng" dirty="0">
                <a:effectLst/>
              </a:rPr>
              <a:t>климат</a:t>
            </a:r>
            <a:r>
              <a:rPr lang="ru-RU" sz="2800" dirty="0">
                <a:effectLst/>
              </a:rPr>
              <a:t> прибрежной территории. </a:t>
            </a:r>
            <a:r>
              <a:rPr lang="ru-RU" sz="2800" u="sng" dirty="0">
                <a:effectLst/>
              </a:rPr>
              <a:t>Зима </a:t>
            </a:r>
            <a:r>
              <a:rPr lang="ru-RU" sz="2800" dirty="0">
                <a:effectLst/>
              </a:rPr>
              <a:t>здесь бывает мягче, а лето – прохладнее. Наступление </a:t>
            </a:r>
            <a:r>
              <a:rPr lang="ru-RU" sz="2800" u="sng" dirty="0">
                <a:effectLst/>
              </a:rPr>
              <a:t>весны</a:t>
            </a:r>
            <a:r>
              <a:rPr lang="ru-RU" sz="2800" dirty="0">
                <a:effectLst/>
              </a:rPr>
              <a:t> на Байкале задерживается на 10-15 дней по сравнению с прилегающими районами, а осень часто бывает довольно продолжительная. Особые черты климата обусловлены байкальскими ветрами, которые имеют собственные названия: </a:t>
            </a:r>
            <a:r>
              <a:rPr lang="ru-RU" sz="2800" u="sng" dirty="0">
                <a:effectLst/>
              </a:rPr>
              <a:t>баргузин, </a:t>
            </a:r>
            <a:r>
              <a:rPr lang="ru-RU" sz="2800" u="sng" dirty="0" err="1">
                <a:effectLst/>
              </a:rPr>
              <a:t>сарма</a:t>
            </a:r>
            <a:r>
              <a:rPr lang="ru-RU" sz="2800" u="sng" dirty="0">
                <a:effectLst/>
              </a:rPr>
              <a:t>, </a:t>
            </a:r>
            <a:r>
              <a:rPr lang="ru-RU" sz="2800" u="sng" dirty="0" err="1">
                <a:effectLst/>
              </a:rPr>
              <a:t>верховик</a:t>
            </a:r>
            <a:r>
              <a:rPr lang="ru-RU" sz="2800" u="sng" dirty="0">
                <a:effectLst/>
              </a:rPr>
              <a:t>, </a:t>
            </a:r>
            <a:r>
              <a:rPr lang="ru-RU" sz="2800" u="sng" dirty="0" err="1">
                <a:effectLst/>
              </a:rPr>
              <a:t>култук</a:t>
            </a:r>
            <a:r>
              <a:rPr lang="ru-RU" sz="2800" u="sng" dirty="0">
                <a:effectLst/>
              </a:rPr>
              <a:t>.</a:t>
            </a:r>
            <a:endParaRPr lang="ru-RU" sz="2800" dirty="0">
              <a:effectLst/>
            </a:endParaRPr>
          </a:p>
        </p:txBody>
      </p:sp>
      <p:sp>
        <p:nvSpPr>
          <p:cNvPr id="218116" name="WordArt 4"/>
          <p:cNvSpPr>
            <a:spLocks noChangeArrowheads="1" noChangeShapeType="1" noTextEdit="1"/>
          </p:cNvSpPr>
          <p:nvPr/>
        </p:nvSpPr>
        <p:spPr bwMode="auto">
          <a:xfrm>
            <a:off x="971550" y="260350"/>
            <a:ext cx="6624638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Климат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r>
              <a:rPr lang="ru-RU"/>
              <a:t>На Байкале 27 островов (Ушканьи острова, остров Ольхон, остров Ярки, и другие), самый крупный из них – остров Ольхон (729 км</a:t>
            </a:r>
            <a:r>
              <a:rPr lang="ru-RU" sz="2000"/>
              <a:t>2</a:t>
            </a:r>
            <a:r>
              <a:rPr lang="ru-RU"/>
              <a:t>, по другим данным</a:t>
            </a:r>
          </a:p>
          <a:p>
            <a:r>
              <a:rPr lang="ru-RU"/>
              <a:t> 700 км</a:t>
            </a:r>
            <a:r>
              <a:rPr lang="ru-RU" sz="2000"/>
              <a:t>2</a:t>
            </a:r>
            <a:r>
              <a:rPr lang="ru-RU"/>
              <a:t>), крупнейший полуостров – Святой Нос.</a:t>
            </a:r>
          </a:p>
        </p:txBody>
      </p:sp>
      <p:sp>
        <p:nvSpPr>
          <p:cNvPr id="223236" name="WordArt 4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250825" y="188913"/>
            <a:ext cx="8497888" cy="1223962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Острова и полуострова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755650" y="836613"/>
            <a:ext cx="7920038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Озеро  Байкал – уникальный водоем.</a:t>
            </a:r>
            <a:br>
              <a:rPr lang="ru-RU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Это самое глубокое пресноводное озеро в мире.</a:t>
            </a:r>
            <a:br>
              <a:rPr lang="ru-RU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По площади оно занимает седьмое место, а по объему водной массы второе место среди озер земного шара. Байкал вмещает 1/5 мировых запасов и более 4/5 запасов пресных вод нашей страны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5726112"/>
          </a:xfrm>
        </p:spPr>
        <p:txBody>
          <a:bodyPr/>
          <a:lstStyle/>
          <a:p>
            <a:pPr>
              <a:buFontTx/>
              <a:buNone/>
            </a:pPr>
            <a:endParaRPr lang="ru-RU"/>
          </a:p>
          <a:p>
            <a:pPr>
              <a:buFontTx/>
              <a:buNone/>
            </a:pPr>
            <a:endParaRPr lang="ru-RU"/>
          </a:p>
          <a:p>
            <a:pPr>
              <a:buFontTx/>
              <a:buNone/>
            </a:pPr>
            <a:endParaRPr lang="ru-RU"/>
          </a:p>
        </p:txBody>
      </p:sp>
      <p:sp>
        <p:nvSpPr>
          <p:cNvPr id="228356" name="WordArt 4"/>
          <p:cNvSpPr>
            <a:spLocks noChangeArrowheads="1" noChangeShapeType="1" noTextEdit="1"/>
          </p:cNvSpPr>
          <p:nvPr/>
        </p:nvSpPr>
        <p:spPr bwMode="auto">
          <a:xfrm>
            <a:off x="900113" y="0"/>
            <a:ext cx="7488237" cy="126841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Impact"/>
              </a:rPr>
              <a:t>Самооактивность</a:t>
            </a:r>
          </a:p>
        </p:txBody>
      </p:sp>
      <p:sp>
        <p:nvSpPr>
          <p:cNvPr id="228357" name="Text Box 5"/>
          <p:cNvSpPr txBox="1">
            <a:spLocks noChangeArrowheads="1"/>
          </p:cNvSpPr>
          <p:nvPr/>
        </p:nvSpPr>
        <p:spPr bwMode="auto">
          <a:xfrm>
            <a:off x="447675" y="1052513"/>
            <a:ext cx="8688388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3200">
                <a:latin typeface="Arial" charset="0"/>
              </a:rPr>
              <a:t>Район Байкала (рифовая зона) относится </a:t>
            </a:r>
          </a:p>
          <a:p>
            <a:pPr eaLnBrk="0" hangingPunct="0"/>
            <a:r>
              <a:rPr lang="ru-RU" sz="3200">
                <a:latin typeface="Arial" charset="0"/>
              </a:rPr>
              <a:t>к территориям с высокой </a:t>
            </a:r>
            <a:r>
              <a:rPr lang="ru-RU" sz="3200" u="sng">
                <a:latin typeface="Arial" charset="0"/>
              </a:rPr>
              <a:t>сейсмичностью; </a:t>
            </a:r>
          </a:p>
          <a:p>
            <a:pPr eaLnBrk="0" hangingPunct="0"/>
            <a:r>
              <a:rPr lang="ru-RU" sz="3200">
                <a:latin typeface="Arial" charset="0"/>
              </a:rPr>
              <a:t>здесь регулярно происходят </a:t>
            </a:r>
            <a:r>
              <a:rPr lang="ru-RU" sz="3200" u="sng">
                <a:latin typeface="Arial" charset="0"/>
              </a:rPr>
              <a:t>землетрясения,</a:t>
            </a:r>
          </a:p>
          <a:p>
            <a:pPr eaLnBrk="0" hangingPunct="0"/>
            <a:r>
              <a:rPr lang="ru-RU" sz="3200" u="sng">
                <a:latin typeface="Arial" charset="0"/>
              </a:rPr>
              <a:t>сила</a:t>
            </a:r>
            <a:r>
              <a:rPr lang="ru-RU" sz="3200">
                <a:latin typeface="Arial" charset="0"/>
              </a:rPr>
              <a:t> большей части которых составляет 1-2</a:t>
            </a:r>
          </a:p>
          <a:p>
            <a:pPr eaLnBrk="0" hangingPunct="0"/>
            <a:r>
              <a:rPr lang="ru-RU" sz="3200">
                <a:latin typeface="Arial" charset="0"/>
              </a:rPr>
              <a:t>балла по шкале интенсивности МСК – 64. </a:t>
            </a:r>
          </a:p>
          <a:p>
            <a:pPr eaLnBrk="0" hangingPunct="0"/>
            <a:r>
              <a:rPr lang="ru-RU" sz="3200">
                <a:latin typeface="Arial" charset="0"/>
              </a:rPr>
              <a:t>Однако случаются и сильные; так, в 1862 г.</a:t>
            </a:r>
          </a:p>
          <a:p>
            <a:pPr eaLnBrk="0" hangingPunct="0"/>
            <a:r>
              <a:rPr lang="ru-RU" sz="3200">
                <a:latin typeface="Arial" charset="0"/>
              </a:rPr>
              <a:t> при десяти бальном Сударинском </a:t>
            </a:r>
          </a:p>
          <a:p>
            <a:pPr eaLnBrk="0" hangingPunct="0"/>
            <a:r>
              <a:rPr lang="ru-RU" sz="3200">
                <a:latin typeface="Arial" charset="0"/>
              </a:rPr>
              <a:t>Землетрясении в северной части</a:t>
            </a:r>
          </a:p>
          <a:p>
            <a:pPr eaLnBrk="0" hangingPunct="0"/>
            <a:r>
              <a:rPr lang="ru-RU" sz="3200" u="sng">
                <a:latin typeface="Arial" charset="0"/>
              </a:rPr>
              <a:t> Дельты Селенги </a:t>
            </a:r>
            <a:r>
              <a:rPr lang="ru-RU" sz="3200">
                <a:latin typeface="Arial" charset="0"/>
              </a:rPr>
              <a:t>ушел под воду участок</a:t>
            </a:r>
          </a:p>
          <a:p>
            <a:pPr eaLnBrk="0" hangingPunct="0"/>
            <a:r>
              <a:rPr lang="ru-RU" sz="3200">
                <a:latin typeface="Arial" charset="0"/>
              </a:rPr>
              <a:t> суши</a:t>
            </a:r>
            <a:r>
              <a:rPr lang="ru-RU" sz="3200" u="sng">
                <a:latin typeface="Arial" charset="0"/>
              </a:rPr>
              <a:t> площадью 200 км</a:t>
            </a:r>
            <a:r>
              <a:rPr lang="ru-RU" sz="1400" u="sng">
                <a:latin typeface="Arial" charset="0"/>
              </a:rPr>
              <a:t>2</a:t>
            </a:r>
            <a:r>
              <a:rPr lang="ru-RU" sz="3200">
                <a:latin typeface="Arial" charset="0"/>
              </a:rPr>
              <a:t> с 6-ю </a:t>
            </a:r>
            <a:r>
              <a:rPr lang="ru-RU" sz="3200" u="sng">
                <a:latin typeface="Arial" charset="0"/>
              </a:rPr>
              <a:t>улусами,</a:t>
            </a:r>
            <a:r>
              <a:rPr lang="ru-RU" sz="3200">
                <a:latin typeface="Arial" charset="0"/>
              </a:rPr>
              <a:t> в которых проживало 133 человек, и образовался </a:t>
            </a:r>
            <a:r>
              <a:rPr lang="ru-RU" sz="3200" u="sng">
                <a:latin typeface="Arial" charset="0"/>
              </a:rPr>
              <a:t>залив Провал.</a:t>
            </a:r>
            <a:endParaRPr lang="ru-RU" sz="3200">
              <a:latin typeface="Arial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92150"/>
            <a:ext cx="8229600" cy="5438775"/>
          </a:xfrm>
        </p:spPr>
        <p:txBody>
          <a:bodyPr/>
          <a:lstStyle/>
          <a:p>
            <a:pPr marL="0" indent="0"/>
            <a:endParaRPr lang="ru-RU"/>
          </a:p>
          <a:p>
            <a:pPr marL="0" indent="0"/>
            <a:r>
              <a:rPr lang="ru-RU" sz="4800"/>
              <a:t>Последнее сильное землетрясение наблюдалось в августе 2008г (9 б0 и в феврале 2010г (6,1 б)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5726112"/>
          </a:xfrm>
        </p:spPr>
        <p:txBody>
          <a:bodyPr/>
          <a:lstStyle/>
          <a:p>
            <a:endParaRPr lang="ru-RU"/>
          </a:p>
          <a:p>
            <a:endParaRPr lang="ru-RU"/>
          </a:p>
        </p:txBody>
      </p:sp>
      <p:sp>
        <p:nvSpPr>
          <p:cNvPr id="233477" name="WordArt 5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1524000" y="404813"/>
            <a:ext cx="60960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Растительный и животный мир</a:t>
            </a:r>
          </a:p>
        </p:txBody>
      </p:sp>
      <p:sp>
        <p:nvSpPr>
          <p:cNvPr id="233478" name="Text Box 6"/>
          <p:cNvSpPr txBox="1">
            <a:spLocks noChangeArrowheads="1"/>
          </p:cNvSpPr>
          <p:nvPr/>
        </p:nvSpPr>
        <p:spPr bwMode="auto">
          <a:xfrm>
            <a:off x="447675" y="1268413"/>
            <a:ext cx="8850313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3200">
                <a:latin typeface="Arial" charset="0"/>
              </a:rPr>
              <a:t>По данным Лимнологического института </a:t>
            </a:r>
          </a:p>
          <a:p>
            <a:pPr eaLnBrk="0" hangingPunct="0"/>
            <a:r>
              <a:rPr lang="ru-RU" sz="3200">
                <a:latin typeface="Arial" charset="0"/>
              </a:rPr>
              <a:t>Сибирского отделения РАН в Байкале </a:t>
            </a:r>
          </a:p>
          <a:p>
            <a:pPr eaLnBrk="0" hangingPunct="0"/>
            <a:r>
              <a:rPr lang="ru-RU" sz="3200">
                <a:latin typeface="Arial" charset="0"/>
              </a:rPr>
              <a:t>обитает 2630 видов и разновидностей</a:t>
            </a:r>
            <a:r>
              <a:rPr lang="ru-RU" sz="3200" u="sng">
                <a:latin typeface="Arial" charset="0"/>
              </a:rPr>
              <a:t> </a:t>
            </a:r>
          </a:p>
          <a:p>
            <a:pPr eaLnBrk="0" hangingPunct="0"/>
            <a:r>
              <a:rPr lang="ru-RU" sz="3200" u="sng">
                <a:latin typeface="Arial" charset="0"/>
              </a:rPr>
              <a:t>растений и животных, 2/3 </a:t>
            </a:r>
            <a:r>
              <a:rPr lang="ru-RU" sz="3200">
                <a:latin typeface="Arial" charset="0"/>
              </a:rPr>
              <a:t>которых являются </a:t>
            </a:r>
            <a:endParaRPr lang="ru-RU" sz="3200" u="sng">
              <a:latin typeface="Arial" charset="0"/>
            </a:endParaRPr>
          </a:p>
          <a:p>
            <a:pPr eaLnBrk="0" hangingPunct="0"/>
            <a:r>
              <a:rPr lang="ru-RU" sz="3200" u="sng">
                <a:latin typeface="Arial" charset="0"/>
              </a:rPr>
              <a:t>эндемиками,</a:t>
            </a:r>
            <a:r>
              <a:rPr lang="ru-RU" sz="3200">
                <a:latin typeface="Arial" charset="0"/>
              </a:rPr>
              <a:t> т.е. обитают только в этом</a:t>
            </a:r>
          </a:p>
          <a:p>
            <a:pPr eaLnBrk="0" hangingPunct="0"/>
            <a:r>
              <a:rPr lang="ru-RU" sz="3200">
                <a:latin typeface="Arial" charset="0"/>
              </a:rPr>
              <a:t> </a:t>
            </a:r>
            <a:r>
              <a:rPr lang="ru-RU" sz="3200" u="sng">
                <a:latin typeface="Arial" charset="0"/>
              </a:rPr>
              <a:t>водоеме,</a:t>
            </a:r>
            <a:r>
              <a:rPr lang="ru-RU" sz="3200">
                <a:latin typeface="Arial" charset="0"/>
              </a:rPr>
              <a:t> такое обилие живых организмов </a:t>
            </a:r>
          </a:p>
          <a:p>
            <a:pPr eaLnBrk="0" hangingPunct="0"/>
            <a:r>
              <a:rPr lang="ru-RU" sz="3200">
                <a:latin typeface="Arial" charset="0"/>
              </a:rPr>
              <a:t>объясняется большим содержанием</a:t>
            </a:r>
            <a:r>
              <a:rPr lang="ru-RU" sz="3200" u="sng">
                <a:latin typeface="Arial" charset="0"/>
              </a:rPr>
              <a:t> </a:t>
            </a:r>
          </a:p>
          <a:p>
            <a:pPr eaLnBrk="0" hangingPunct="0"/>
            <a:r>
              <a:rPr lang="ru-RU" sz="3200" u="sng">
                <a:latin typeface="Arial" charset="0"/>
              </a:rPr>
              <a:t>кислорода </a:t>
            </a:r>
            <a:r>
              <a:rPr lang="ru-RU" sz="3200">
                <a:latin typeface="Arial" charset="0"/>
              </a:rPr>
              <a:t>во всей толще Байкальской воды. 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</p:txBody>
      </p:sp>
      <p:pic>
        <p:nvPicPr>
          <p:cNvPr id="236548" name="Picture 4" descr="эндемики байкал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88913"/>
            <a:ext cx="8642350" cy="5626100"/>
          </a:xfrm>
          <a:prstGeom prst="rect">
            <a:avLst/>
          </a:prstGeom>
          <a:noFill/>
        </p:spPr>
      </p:pic>
      <p:sp>
        <p:nvSpPr>
          <p:cNvPr id="236549" name="Text Box 5"/>
          <p:cNvSpPr txBox="1">
            <a:spLocks noChangeArrowheads="1"/>
          </p:cNvSpPr>
          <p:nvPr/>
        </p:nvSpPr>
        <p:spPr bwMode="auto">
          <a:xfrm>
            <a:off x="592138" y="5967413"/>
            <a:ext cx="5148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>
                <a:latin typeface="Arial" charset="0"/>
              </a:rPr>
              <a:t>                           Эндемики Байкала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</p:txBody>
      </p:sp>
      <p:pic>
        <p:nvPicPr>
          <p:cNvPr id="238597" name="Picture 5" descr="15690819364978c7e7a5edf_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0"/>
            <a:ext cx="8642350" cy="640397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</p:txBody>
      </p:sp>
      <p:pic>
        <p:nvPicPr>
          <p:cNvPr id="242695" name="Picture 7" descr="b5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785794"/>
            <a:ext cx="7585853" cy="568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</p:txBody>
      </p:sp>
      <p:pic>
        <p:nvPicPr>
          <p:cNvPr id="258052" name="Picture 4" descr="b6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60350"/>
            <a:ext cx="8569325" cy="63373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</p:txBody>
      </p:sp>
      <p:pic>
        <p:nvPicPr>
          <p:cNvPr id="260100" name="Picture 4" descr="d68983be1daf9fb143a75bfb312bde88-W-0x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60350"/>
            <a:ext cx="8569325" cy="62642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</p:txBody>
      </p:sp>
      <p:pic>
        <p:nvPicPr>
          <p:cNvPr id="262148" name="Picture 4" descr="omu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642918"/>
            <a:ext cx="7641217" cy="5220000"/>
          </a:xfrm>
          <a:prstGeom prst="rect">
            <a:avLst/>
          </a:prstGeom>
          <a:noFill/>
        </p:spPr>
      </p:pic>
      <p:sp>
        <p:nvSpPr>
          <p:cNvPr id="262149" name="Text Box 5"/>
          <p:cNvSpPr txBox="1">
            <a:spLocks noChangeArrowheads="1"/>
          </p:cNvSpPr>
          <p:nvPr/>
        </p:nvSpPr>
        <p:spPr bwMode="auto">
          <a:xfrm>
            <a:off x="684213" y="6165850"/>
            <a:ext cx="4665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>
                <a:latin typeface="Arial" charset="0"/>
              </a:rPr>
              <a:t>                           Омуль Байкала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7813"/>
            <a:ext cx="8507412" cy="1143000"/>
          </a:xfrm>
        </p:spPr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</p:txBody>
      </p:sp>
      <p:sp>
        <p:nvSpPr>
          <p:cNvPr id="274437" name="WordArt 5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500034" y="285728"/>
            <a:ext cx="7956000" cy="13320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Заселенья побережья озера</a:t>
            </a:r>
          </a:p>
        </p:txBody>
      </p:sp>
      <p:sp>
        <p:nvSpPr>
          <p:cNvPr id="274438" name="Text Box 6"/>
          <p:cNvSpPr txBox="1">
            <a:spLocks noChangeArrowheads="1"/>
          </p:cNvSpPr>
          <p:nvPr/>
        </p:nvSpPr>
        <p:spPr bwMode="auto">
          <a:xfrm>
            <a:off x="250825" y="1892300"/>
            <a:ext cx="7969250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3200" dirty="0">
                <a:latin typeface="Arial" charset="0"/>
              </a:rPr>
              <a:t>Со слов местных жителей, записанный</a:t>
            </a:r>
          </a:p>
          <a:p>
            <a:pPr eaLnBrk="0" hangingPunct="0"/>
            <a:r>
              <a:rPr lang="ru-RU" sz="3200" dirty="0">
                <a:latin typeface="Arial" charset="0"/>
              </a:rPr>
              <a:t> в 1930 г., до 12 – 13 веков Прибайкалье</a:t>
            </a:r>
          </a:p>
          <a:p>
            <a:pPr eaLnBrk="0" hangingPunct="0"/>
            <a:r>
              <a:rPr lang="ru-RU" sz="3200" dirty="0">
                <a:latin typeface="Arial" charset="0"/>
              </a:rPr>
              <a:t> населяли народ </a:t>
            </a:r>
            <a:r>
              <a:rPr lang="ru-RU" sz="3200" u="sng" dirty="0" err="1">
                <a:latin typeface="Arial" charset="0"/>
              </a:rPr>
              <a:t>баргуты</a:t>
            </a:r>
            <a:r>
              <a:rPr lang="ru-RU" sz="3200" u="sng" dirty="0">
                <a:latin typeface="Arial" charset="0"/>
              </a:rPr>
              <a:t>.</a:t>
            </a:r>
            <a:r>
              <a:rPr lang="ru-RU" sz="3200" dirty="0">
                <a:latin typeface="Arial" charset="0"/>
              </a:rPr>
              <a:t> Им на смену</a:t>
            </a:r>
          </a:p>
          <a:p>
            <a:pPr eaLnBrk="0" hangingPunct="0"/>
            <a:r>
              <a:rPr lang="ru-RU" sz="3200" dirty="0">
                <a:latin typeface="Arial" charset="0"/>
              </a:rPr>
              <a:t> пришли </a:t>
            </a:r>
            <a:r>
              <a:rPr lang="ru-RU" sz="3200" u="sng" dirty="0">
                <a:latin typeface="Arial" charset="0"/>
              </a:rPr>
              <a:t>буряты.</a:t>
            </a:r>
          </a:p>
          <a:p>
            <a:pPr eaLnBrk="0" hangingPunct="0"/>
            <a:r>
              <a:rPr lang="ru-RU" sz="3200" u="sng" dirty="0">
                <a:latin typeface="Arial" charset="0"/>
              </a:rPr>
              <a:t> </a:t>
            </a:r>
            <a:r>
              <a:rPr lang="ru-RU" sz="3200" dirty="0">
                <a:latin typeface="Arial" charset="0"/>
              </a:rPr>
              <a:t>Первые русские населения на берегу</a:t>
            </a:r>
          </a:p>
          <a:p>
            <a:pPr eaLnBrk="0" hangingPunct="0"/>
            <a:r>
              <a:rPr lang="ru-RU" sz="3200" dirty="0">
                <a:latin typeface="Arial" charset="0"/>
              </a:rPr>
              <a:t> Байкала появились в конце </a:t>
            </a:r>
          </a:p>
          <a:p>
            <a:pPr eaLnBrk="0" hangingPunct="0"/>
            <a:r>
              <a:rPr lang="ru-RU" sz="3200" dirty="0">
                <a:latin typeface="Arial" charset="0"/>
              </a:rPr>
              <a:t>17 начале 18 века.</a:t>
            </a:r>
          </a:p>
          <a:p>
            <a:pPr eaLnBrk="0" hangingPunct="0"/>
            <a:r>
              <a:rPr lang="ru-RU" sz="3200" dirty="0">
                <a:latin typeface="Arial" charset="0"/>
              </a:rPr>
              <a:t>Первым русским открывателем Байкала </a:t>
            </a:r>
          </a:p>
          <a:p>
            <a:pPr eaLnBrk="0" hangingPunct="0"/>
            <a:r>
              <a:rPr lang="ru-RU" sz="3200" dirty="0">
                <a:latin typeface="Arial" charset="0"/>
              </a:rPr>
              <a:t>стал </a:t>
            </a:r>
            <a:r>
              <a:rPr lang="ru-RU" sz="3200" u="sng" dirty="0">
                <a:latin typeface="Arial" charset="0"/>
              </a:rPr>
              <a:t>казак </a:t>
            </a:r>
            <a:r>
              <a:rPr lang="ru-RU" sz="3200" u="sng" dirty="0" err="1">
                <a:latin typeface="Arial" charset="0"/>
              </a:rPr>
              <a:t>Курбат</a:t>
            </a:r>
            <a:r>
              <a:rPr lang="ru-RU" sz="3200" u="sng" dirty="0">
                <a:latin typeface="Arial" charset="0"/>
              </a:rPr>
              <a:t> Иванов.</a:t>
            </a:r>
            <a:r>
              <a:rPr lang="ru-RU" sz="3200" dirty="0">
                <a:latin typeface="Arial" charset="0"/>
              </a:rPr>
              <a:t> </a:t>
            </a:r>
            <a:endParaRPr lang="ru-RU" sz="3200" u="sng" dirty="0">
              <a:latin typeface="Arial" charset="0"/>
            </a:endParaRPr>
          </a:p>
          <a:p>
            <a:pPr eaLnBrk="0" hangingPunct="0"/>
            <a:endParaRPr lang="ru-RU" sz="3200" dirty="0">
              <a:latin typeface="Arial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619250" y="2454275"/>
            <a:ext cx="5184775" cy="2943225"/>
          </a:xfrm>
        </p:spPr>
        <p:txBody>
          <a:bodyPr/>
          <a:lstStyle/>
          <a:p>
            <a:endParaRPr lang="ru-RU"/>
          </a:p>
          <a:p>
            <a:endParaRPr lang="ru-RU"/>
          </a:p>
        </p:txBody>
      </p:sp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735013" y="395288"/>
            <a:ext cx="8456612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3200">
                <a:latin typeface="Arial" charset="0"/>
              </a:rPr>
              <a:t>Байкал находится на высоте 456м над</a:t>
            </a:r>
          </a:p>
          <a:p>
            <a:pPr eaLnBrk="0" hangingPunct="0"/>
            <a:r>
              <a:rPr lang="ru-RU" sz="3200">
                <a:latin typeface="Arial" charset="0"/>
              </a:rPr>
              <a:t>уровнем океана. </a:t>
            </a:r>
          </a:p>
          <a:p>
            <a:pPr eaLnBrk="0" hangingPunct="0"/>
            <a:r>
              <a:rPr lang="ru-RU" sz="3200">
                <a:latin typeface="Arial" charset="0"/>
              </a:rPr>
              <a:t>Наибольшая глубина озера 1637м.</a:t>
            </a:r>
          </a:p>
          <a:p>
            <a:pPr eaLnBrk="0" hangingPunct="0"/>
            <a:r>
              <a:rPr lang="ru-RU" sz="3200">
                <a:latin typeface="Arial" charset="0"/>
              </a:rPr>
              <a:t>Эта часть котловины лежит почти на 1181м</a:t>
            </a:r>
          </a:p>
          <a:p>
            <a:pPr eaLnBrk="0" hangingPunct="0"/>
            <a:r>
              <a:rPr lang="ru-RU" sz="3200">
                <a:latin typeface="Arial" charset="0"/>
              </a:rPr>
              <a:t>ниже уровня океана, что ставит ее </a:t>
            </a:r>
          </a:p>
          <a:p>
            <a:pPr eaLnBrk="0" hangingPunct="0"/>
            <a:r>
              <a:rPr lang="ru-RU" sz="3200">
                <a:latin typeface="Arial" charset="0"/>
              </a:rPr>
              <a:t>на 1 место среди впадин мира на суше.</a:t>
            </a:r>
          </a:p>
          <a:p>
            <a:pPr eaLnBrk="0" hangingPunct="0"/>
            <a:r>
              <a:rPr lang="ru-RU" sz="3200">
                <a:latin typeface="Arial" charset="0"/>
              </a:rPr>
              <a:t>Протяженность Байкала 636км, </a:t>
            </a:r>
          </a:p>
          <a:p>
            <a:pPr eaLnBrk="0" hangingPunct="0"/>
            <a:r>
              <a:rPr lang="ru-RU" sz="3200">
                <a:latin typeface="Arial" charset="0"/>
              </a:rPr>
              <a:t>ширина от 25 до 80км.</a:t>
            </a:r>
          </a:p>
          <a:p>
            <a:pPr eaLnBrk="0" hangingPunct="0"/>
            <a:r>
              <a:rPr lang="ru-RU" sz="3200">
                <a:latin typeface="Arial" charset="0"/>
              </a:rPr>
              <a:t>Площадь 31 500 км (в квадрате), объем</a:t>
            </a:r>
          </a:p>
          <a:p>
            <a:pPr eaLnBrk="0" hangingPunct="0"/>
            <a:r>
              <a:rPr lang="ru-RU" sz="3200">
                <a:latin typeface="Arial" charset="0"/>
              </a:rPr>
              <a:t>Водной массы 23 000км (в кубе).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</p:txBody>
      </p:sp>
      <p:sp>
        <p:nvSpPr>
          <p:cNvPr id="281605" name="WordArt 5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8496300" cy="1223963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2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Происхождение озера</a:t>
            </a:r>
          </a:p>
        </p:txBody>
      </p:sp>
      <p:sp>
        <p:nvSpPr>
          <p:cNvPr id="281606" name="Text Box 6"/>
          <p:cNvSpPr txBox="1">
            <a:spLocks noChangeArrowheads="1"/>
          </p:cNvSpPr>
          <p:nvPr/>
        </p:nvSpPr>
        <p:spPr bwMode="auto">
          <a:xfrm>
            <a:off x="376238" y="1547813"/>
            <a:ext cx="8697912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3200">
                <a:latin typeface="Arial" charset="0"/>
              </a:rPr>
              <a:t>Происхождение озера до сих пор вызывает </a:t>
            </a:r>
          </a:p>
          <a:p>
            <a:pPr eaLnBrk="0" hangingPunct="0"/>
            <a:r>
              <a:rPr lang="ru-RU" sz="3200">
                <a:latin typeface="Arial" charset="0"/>
              </a:rPr>
              <a:t>научные споры.</a:t>
            </a:r>
          </a:p>
          <a:p>
            <a:pPr eaLnBrk="0" hangingPunct="0"/>
            <a:r>
              <a:rPr lang="ru-RU" sz="3200">
                <a:latin typeface="Arial" charset="0"/>
              </a:rPr>
              <a:t>Возраст озера ученые традиционно </a:t>
            </a:r>
          </a:p>
          <a:p>
            <a:pPr eaLnBrk="0" hangingPunct="0"/>
            <a:r>
              <a:rPr lang="ru-RU" sz="3200">
                <a:latin typeface="Arial" charset="0"/>
              </a:rPr>
              <a:t>определяют в 25-35 млн. лет.</a:t>
            </a:r>
          </a:p>
          <a:p>
            <a:pPr eaLnBrk="0" hangingPunct="0"/>
            <a:r>
              <a:rPr lang="ru-RU" sz="3200">
                <a:latin typeface="Arial" charset="0"/>
              </a:rPr>
              <a:t>Этот факт делает Байкал уникальным </a:t>
            </a:r>
          </a:p>
          <a:p>
            <a:pPr eaLnBrk="0" hangingPunct="0"/>
            <a:r>
              <a:rPr lang="ru-RU" sz="3200">
                <a:latin typeface="Arial" charset="0"/>
              </a:rPr>
              <a:t>природным объектом, так как большинство</a:t>
            </a:r>
          </a:p>
          <a:p>
            <a:pPr eaLnBrk="0" hangingPunct="0"/>
            <a:r>
              <a:rPr lang="ru-RU" sz="3200">
                <a:latin typeface="Arial" charset="0"/>
              </a:rPr>
              <a:t>озер, особенно ледникового происхождения,</a:t>
            </a:r>
          </a:p>
          <a:p>
            <a:pPr eaLnBrk="0" hangingPunct="0"/>
            <a:r>
              <a:rPr lang="ru-RU" sz="3200">
                <a:latin typeface="Arial" charset="0"/>
              </a:rPr>
              <a:t>живут в среднем 10-15 тысяч лет, а потом</a:t>
            </a:r>
          </a:p>
          <a:p>
            <a:pPr eaLnBrk="0" hangingPunct="0"/>
            <a:r>
              <a:rPr lang="ru-RU" sz="3200">
                <a:latin typeface="Arial" charset="0"/>
              </a:rPr>
              <a:t> заполняются илистыми осадками и </a:t>
            </a:r>
          </a:p>
          <a:p>
            <a:pPr eaLnBrk="0" hangingPunct="0"/>
            <a:r>
              <a:rPr lang="ru-RU" sz="3200">
                <a:latin typeface="Arial" charset="0"/>
              </a:rPr>
              <a:t>заболачиваются. 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6250"/>
            <a:ext cx="8229600" cy="56546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Однако существует версия о молодости Байкала, выдвинутая доктором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/>
              <a:t> геолого – минералогических наук А.В.Татариновым в 2009 г, которая получила косвенные подтверждения во время второго этапа экспедиции «Миров» на Байкале. В частности, деятельность грязевых вулканов позволяет ученым предполагать, что современной береговой линии всего лишь 8 тыс. лет, а глубоководной части – 150 тыс. лет.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311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  <a:p>
            <a:endParaRPr lang="ru-RU" sz="1880" dirty="0"/>
          </a:p>
        </p:txBody>
      </p:sp>
      <p:sp>
        <p:nvSpPr>
          <p:cNvPr id="311300" name="WordArt 4"/>
          <p:cNvSpPr>
            <a:spLocks noChangeArrowheads="1" noChangeShapeType="1" noTextEdit="1"/>
          </p:cNvSpPr>
          <p:nvPr/>
        </p:nvSpPr>
        <p:spPr bwMode="auto">
          <a:xfrm>
            <a:off x="357158" y="2500306"/>
            <a:ext cx="8498393" cy="115749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kern="1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/>
                <a:cs typeface="Arial"/>
              </a:rPr>
              <a:t>Растительный и животный мир Байкала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32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</p:txBody>
      </p:sp>
      <p:pic>
        <p:nvPicPr>
          <p:cNvPr id="325636" name="Picture 4" descr="normal_06_bajk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500042"/>
            <a:ext cx="7928643" cy="6084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</p:txBody>
      </p:sp>
      <p:pic>
        <p:nvPicPr>
          <p:cNvPr id="299012" name="Picture 4" descr="4609822_b3923ec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8569325" cy="6264275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pic>
        <p:nvPicPr>
          <p:cNvPr id="301060" name="Picture 4" descr="2841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357166"/>
            <a:ext cx="8572500" cy="614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</p:txBody>
      </p:sp>
      <p:pic>
        <p:nvPicPr>
          <p:cNvPr id="323588" name="Picture 4" descr="кабарг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8569325" cy="62642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pic>
        <p:nvPicPr>
          <p:cNvPr id="303108" name="Picture 4" descr="sova2"/>
          <p:cNvPicPr>
            <a:picLocks noChangeAspect="1" noChangeArrowheads="1"/>
          </p:cNvPicPr>
          <p:nvPr/>
        </p:nvPicPr>
        <p:blipFill>
          <a:blip r:embed="rId3"/>
          <a:srcRect l="15893" r="7528"/>
          <a:stretch>
            <a:fillRect/>
          </a:stretch>
        </p:blipFill>
        <p:spPr bwMode="auto">
          <a:xfrm>
            <a:off x="785786" y="785794"/>
            <a:ext cx="3786214" cy="4536000"/>
          </a:xfrm>
          <a:prstGeom prst="rect">
            <a:avLst/>
          </a:prstGeom>
          <a:noFill/>
        </p:spPr>
      </p:pic>
      <p:pic>
        <p:nvPicPr>
          <p:cNvPr id="7" name="Picture 4" descr="zhaba"/>
          <p:cNvPicPr>
            <a:picLocks noChangeAspect="1" noChangeArrowheads="1"/>
          </p:cNvPicPr>
          <p:nvPr/>
        </p:nvPicPr>
        <p:blipFill>
          <a:blip r:embed="rId4"/>
          <a:srcRect l="14184" r="26107"/>
          <a:stretch>
            <a:fillRect/>
          </a:stretch>
        </p:blipFill>
        <p:spPr bwMode="auto">
          <a:xfrm>
            <a:off x="5000628" y="714356"/>
            <a:ext cx="3909380" cy="478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</p:txBody>
      </p:sp>
      <p:pic>
        <p:nvPicPr>
          <p:cNvPr id="313348" name="Picture 4" descr="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333375"/>
            <a:ext cx="8424862" cy="62642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Использованная литература:</a:t>
            </a:r>
          </a:p>
        </p:txBody>
      </p:sp>
      <p:sp>
        <p:nvSpPr>
          <p:cNvPr id="340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>
                <a:hlinkClick r:id="rId2"/>
              </a:rPr>
              <a:t>http://www.grandmoonlight.com/otdyh/17-2010-07-25-02-51-32</a:t>
            </a:r>
            <a:endParaRPr lang="ru-RU" sz="1800"/>
          </a:p>
          <a:p>
            <a:r>
              <a:rPr lang="ru-RU" sz="1800">
                <a:hlinkClick r:id="rId3"/>
              </a:rPr>
              <a:t>http://nature.baikal.ru/mats.shtml?mt=ph&amp;list=plant</a:t>
            </a:r>
            <a:endParaRPr lang="ru-RU" sz="1800"/>
          </a:p>
          <a:p>
            <a:r>
              <a:rPr lang="ru-RU" sz="1800">
                <a:hlinkClick r:id="rId4"/>
              </a:rPr>
              <a:t>http://krugobaikal.ru/baikal/flora_of_baikal.htm</a:t>
            </a:r>
            <a:endParaRPr lang="ru-RU" sz="1800"/>
          </a:p>
          <a:p>
            <a:pPr>
              <a:buFontTx/>
              <a:buNone/>
            </a:pPr>
            <a:endParaRPr lang="ru-RU" sz="1800"/>
          </a:p>
          <a:p>
            <a:endParaRPr lang="ru-RU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</p:txBody>
      </p:sp>
      <p:sp>
        <p:nvSpPr>
          <p:cNvPr id="134148" name="Text Box 4"/>
          <p:cNvSpPr txBox="1">
            <a:spLocks noChangeArrowheads="1"/>
          </p:cNvSpPr>
          <p:nvPr/>
        </p:nvSpPr>
        <p:spPr bwMode="auto">
          <a:xfrm>
            <a:off x="395288" y="908050"/>
            <a:ext cx="8748712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3200">
                <a:latin typeface="Arial" charset="0"/>
              </a:rPr>
              <a:t>Байкал находится в центре Азии, в России, </a:t>
            </a:r>
          </a:p>
          <a:p>
            <a:pPr eaLnBrk="0" hangingPunct="0"/>
            <a:r>
              <a:rPr lang="ru-RU" sz="3200">
                <a:latin typeface="Arial" charset="0"/>
              </a:rPr>
              <a:t>на границе Иркутской области и </a:t>
            </a:r>
          </a:p>
          <a:p>
            <a:pPr eaLnBrk="0" hangingPunct="0"/>
            <a:r>
              <a:rPr lang="ru-RU" sz="3200">
                <a:latin typeface="Arial" charset="0"/>
              </a:rPr>
              <a:t>Республики Бурятия.</a:t>
            </a:r>
          </a:p>
          <a:p>
            <a:pPr eaLnBrk="0" hangingPunct="0"/>
            <a:r>
              <a:rPr lang="ru-RU" sz="3200">
                <a:latin typeface="Arial" charset="0"/>
              </a:rPr>
              <a:t>Озеро протянулось с севера на юго-запад</a:t>
            </a:r>
          </a:p>
          <a:p>
            <a:pPr eaLnBrk="0" hangingPunct="0"/>
            <a:r>
              <a:rPr lang="ru-RU" sz="3200">
                <a:latin typeface="Arial" charset="0"/>
              </a:rPr>
              <a:t>на 636 км в виде гигантского полумесяца.</a:t>
            </a:r>
          </a:p>
          <a:p>
            <a:pPr eaLnBrk="0" hangingPunct="0"/>
            <a:r>
              <a:rPr lang="ru-RU" sz="3200">
                <a:latin typeface="Arial" charset="0"/>
              </a:rPr>
              <a:t>Ширина Байкала колеблется от 25 до 80 км.</a:t>
            </a:r>
          </a:p>
          <a:p>
            <a:pPr eaLnBrk="0" hangingPunct="0"/>
            <a:r>
              <a:rPr lang="ru-RU" sz="3200">
                <a:latin typeface="Arial" charset="0"/>
              </a:rPr>
              <a:t>Площадь водной поверхности составляет </a:t>
            </a:r>
          </a:p>
          <a:p>
            <a:pPr eaLnBrk="0" hangingPunct="0"/>
            <a:r>
              <a:rPr lang="ru-RU" sz="3200">
                <a:latin typeface="Arial" charset="0"/>
              </a:rPr>
              <a:t>31 722 км</a:t>
            </a:r>
            <a:r>
              <a:rPr lang="ru-RU" sz="2000">
                <a:latin typeface="Arial" charset="0"/>
              </a:rPr>
              <a:t> 2 </a:t>
            </a:r>
            <a:r>
              <a:rPr lang="ru-RU" sz="3200">
                <a:latin typeface="Arial" charset="0"/>
              </a:rPr>
              <a:t>(без учета островов) что примерно</a:t>
            </a:r>
          </a:p>
          <a:p>
            <a:pPr eaLnBrk="0" hangingPunct="0"/>
            <a:r>
              <a:rPr lang="ru-RU" sz="3200">
                <a:latin typeface="Arial" charset="0"/>
              </a:rPr>
              <a:t>равно площади таких стран, как Бельгия, </a:t>
            </a:r>
          </a:p>
          <a:p>
            <a:pPr eaLnBrk="0" hangingPunct="0"/>
            <a:r>
              <a:rPr lang="ru-RU" sz="3200">
                <a:latin typeface="Arial" charset="0"/>
              </a:rPr>
              <a:t>Нидерланды или Дания.</a:t>
            </a:r>
            <a:endParaRPr lang="ru-RU" sz="2000">
              <a:latin typeface="Arial" charset="0"/>
            </a:endParaRPr>
          </a:p>
          <a:p>
            <a:pPr eaLnBrk="0" hangingPunct="0"/>
            <a:endParaRPr lang="ru-RU" sz="3200">
              <a:latin typeface="Arial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33075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124075" y="908050"/>
            <a:ext cx="4897438" cy="863600"/>
          </a:xfrm>
        </p:spPr>
        <p:txBody>
          <a:bodyPr/>
          <a:lstStyle/>
          <a:p>
            <a:pPr>
              <a:buFontTx/>
              <a:buNone/>
            </a:pPr>
            <a:r>
              <a:rPr lang="ru-RU">
                <a:solidFill>
                  <a:srgbClr val="FFFF00"/>
                </a:solidFill>
                <a:latin typeface="Comic Sans MS" pitchFamily="66" charset="0"/>
              </a:rPr>
              <a:t>Спасибо за  внимание!!</a:t>
            </a:r>
          </a:p>
        </p:txBody>
      </p:sp>
      <p:pic>
        <p:nvPicPr>
          <p:cNvPr id="330759" name="Picture 7" descr="фото  1965 13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84438" y="2276475"/>
            <a:ext cx="3551237" cy="26638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/>
          </a:p>
          <a:p>
            <a:pPr>
              <a:buFontTx/>
              <a:buNone/>
            </a:pPr>
            <a:endParaRPr lang="ru-RU"/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395288" y="260350"/>
            <a:ext cx="8497887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Байкал славится также </a:t>
            </a:r>
            <a:br>
              <a:rPr lang="ru-RU"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неповторимой  красотой природы, исключительной прозрачностью воды, большим разнообразием </a:t>
            </a:r>
            <a:br>
              <a:rPr lang="ru-RU"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животного и растительного мира.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</p:txBody>
      </p:sp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885031" y="188913"/>
            <a:ext cx="7373938" cy="545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3200" i="1" dirty="0">
                <a:latin typeface="Arial" charset="0"/>
              </a:rPr>
              <a:t>По объему воды Байкал занимает</a:t>
            </a:r>
          </a:p>
          <a:p>
            <a:pPr eaLnBrk="0" hangingPunct="0"/>
            <a:r>
              <a:rPr lang="ru-RU" sz="3200" i="1" dirty="0">
                <a:latin typeface="Arial" charset="0"/>
              </a:rPr>
              <a:t>второе место в мире, уступая лишь</a:t>
            </a:r>
          </a:p>
          <a:p>
            <a:pPr eaLnBrk="0" hangingPunct="0"/>
            <a:r>
              <a:rPr lang="ru-RU" sz="3200" i="1" dirty="0">
                <a:latin typeface="Arial" charset="0"/>
              </a:rPr>
              <a:t>Каспийскому морю, а по площади он</a:t>
            </a:r>
          </a:p>
          <a:p>
            <a:pPr eaLnBrk="0" hangingPunct="0"/>
            <a:r>
              <a:rPr lang="ru-RU" sz="3200" i="1" dirty="0">
                <a:latin typeface="Arial" charset="0"/>
              </a:rPr>
              <a:t>Занимает седьмое место в СССР.</a:t>
            </a:r>
          </a:p>
          <a:p>
            <a:pPr eaLnBrk="0" hangingPunct="0"/>
            <a:r>
              <a:rPr lang="ru-RU" sz="3200" i="1" dirty="0">
                <a:latin typeface="Arial" charset="0"/>
              </a:rPr>
              <a:t>Водосборная площадь Байкала </a:t>
            </a:r>
          </a:p>
          <a:p>
            <a:pPr eaLnBrk="0" hangingPunct="0"/>
            <a:r>
              <a:rPr lang="ru-RU" sz="3200" i="1" dirty="0">
                <a:latin typeface="Arial" charset="0"/>
              </a:rPr>
              <a:t>590 000 км (в квадрате).</a:t>
            </a:r>
          </a:p>
          <a:p>
            <a:pPr eaLnBrk="0" hangingPunct="0"/>
            <a:r>
              <a:rPr lang="ru-RU" sz="3200" i="1" dirty="0">
                <a:latin typeface="Arial" charset="0"/>
              </a:rPr>
              <a:t>В Байкал впадает 544 реки и речки,</a:t>
            </a:r>
          </a:p>
          <a:p>
            <a:pPr eaLnBrk="0" hangingPunct="0"/>
            <a:r>
              <a:rPr lang="ru-RU" sz="3200" i="1" dirty="0">
                <a:latin typeface="Arial" charset="0"/>
              </a:rPr>
              <a:t>которые ежегодно приносят около </a:t>
            </a:r>
          </a:p>
          <a:p>
            <a:pPr eaLnBrk="0" hangingPunct="0"/>
            <a:r>
              <a:rPr lang="ru-RU" sz="3200" i="1" dirty="0">
                <a:latin typeface="Arial" charset="0"/>
              </a:rPr>
              <a:t>55-60 км. (в кубе) воды, что может </a:t>
            </a:r>
          </a:p>
          <a:p>
            <a:pPr eaLnBrk="0" hangingPunct="0"/>
            <a:r>
              <a:rPr lang="ru-RU" sz="3200" i="1" dirty="0">
                <a:latin typeface="Arial" charset="0"/>
              </a:rPr>
              <a:t>составить слой воды в озере от 1,7</a:t>
            </a:r>
          </a:p>
          <a:p>
            <a:pPr eaLnBrk="0" hangingPunct="0"/>
            <a:r>
              <a:rPr lang="ru-RU" sz="3200" i="1" dirty="0">
                <a:latin typeface="Arial" charset="0"/>
              </a:rPr>
              <a:t>до 1,8м.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19125" y="325438"/>
            <a:ext cx="7956550" cy="1193800"/>
          </a:xfrm>
        </p:spPr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2800"/>
          </a:p>
          <a:p>
            <a:endParaRPr lang="ru-RU" sz="2800"/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755650" y="765175"/>
            <a:ext cx="7848600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3600">
                <a:latin typeface="Arial" charset="0"/>
              </a:rPr>
              <a:t>Озеро находится в глубокой впадине,</a:t>
            </a:r>
          </a:p>
          <a:p>
            <a:pPr eaLnBrk="0" hangingPunct="0"/>
            <a:r>
              <a:rPr lang="ru-RU" sz="3600">
                <a:latin typeface="Arial" charset="0"/>
              </a:rPr>
              <a:t>образовавшейся в результате разлома и опускания</a:t>
            </a:r>
          </a:p>
          <a:p>
            <a:pPr eaLnBrk="0" hangingPunct="0"/>
            <a:r>
              <a:rPr lang="ru-RU" sz="3600">
                <a:latin typeface="Arial" charset="0"/>
              </a:rPr>
              <a:t>большого участка земной коры.</a:t>
            </a:r>
          </a:p>
          <a:p>
            <a:pPr eaLnBrk="0" hangingPunct="0"/>
            <a:endParaRPr lang="ru-RU" sz="3600">
              <a:latin typeface="Arial" charset="0"/>
            </a:endParaRPr>
          </a:p>
          <a:p>
            <a:pPr eaLnBrk="0" hangingPunct="0"/>
            <a:r>
              <a:rPr lang="ru-RU" sz="3600">
                <a:latin typeface="Arial" charset="0"/>
              </a:rPr>
              <a:t>О продолжающемся движении земной коры в этом </a:t>
            </a:r>
          </a:p>
          <a:p>
            <a:pPr eaLnBrk="0" hangingPunct="0"/>
            <a:r>
              <a:rPr lang="ru-RU" sz="3600">
                <a:latin typeface="Arial" charset="0"/>
              </a:rPr>
              <a:t>районе свидетельствуют частые землетрясения</a:t>
            </a:r>
            <a:r>
              <a:rPr lang="ru-RU">
                <a:latin typeface="Arial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1767</TotalTime>
  <Words>1482</Words>
  <Application>Microsoft Office PowerPoint</Application>
  <PresentationFormat>Экран (4:3)</PresentationFormat>
  <Paragraphs>317</Paragraphs>
  <Slides>60</Slides>
  <Notes>59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60</vt:i4>
      </vt:variant>
    </vt:vector>
  </HeadingPairs>
  <TitlesOfParts>
    <vt:vector size="67" baseType="lpstr">
      <vt:lpstr>Arial</vt:lpstr>
      <vt:lpstr>Times New Roman</vt:lpstr>
      <vt:lpstr>Wingdings</vt:lpstr>
      <vt:lpstr>Book Antiqua</vt:lpstr>
      <vt:lpstr>Comic Sans MS</vt:lpstr>
      <vt:lpstr>Tahoma</vt:lpstr>
      <vt:lpstr>Океан</vt:lpstr>
      <vt:lpstr> </vt:lpstr>
      <vt:lpstr> </vt:lpstr>
      <vt:lpstr> . </vt:lpstr>
      <vt:lpstr> </vt:lpstr>
      <vt:lpstr> </vt:lpstr>
      <vt:lpstr> </vt:lpstr>
      <vt:lpstr> </vt:lpstr>
      <vt:lpstr> </vt:lpstr>
      <vt:lpstr> </vt:lpstr>
      <vt:lpstr>Животный мир Байкала разнообразен</vt:lpstr>
      <vt:lpstr> </vt:lpstr>
      <vt:lpstr> </vt:lpstr>
      <vt:lpstr> </vt:lpstr>
      <vt:lpstr> </vt:lpstr>
      <vt:lpstr> </vt:lpstr>
      <vt:lpstr> </vt:lpstr>
      <vt:lpstr>Слайд 17</vt:lpstr>
      <vt:lpstr> </vt:lpstr>
      <vt:lpstr>Слайд 19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Слайд 31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Использованная литература:</vt:lpstr>
      <vt:lpstr> 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Customer</dc:creator>
  <cp:lastModifiedBy>admin</cp:lastModifiedBy>
  <cp:revision>211</cp:revision>
  <dcterms:created xsi:type="dcterms:W3CDTF">2010-07-09T11:31:05Z</dcterms:created>
  <dcterms:modified xsi:type="dcterms:W3CDTF">2013-04-16T13:45:03Z</dcterms:modified>
</cp:coreProperties>
</file>