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57" r:id="rId5"/>
    <p:sldId id="259" r:id="rId6"/>
    <p:sldId id="304" r:id="rId7"/>
    <p:sldId id="260" r:id="rId8"/>
    <p:sldId id="301" r:id="rId9"/>
    <p:sldId id="302" r:id="rId10"/>
    <p:sldId id="30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2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18E92-3D56-4223-A742-B512218385B3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F20B4-72BD-482C-951C-74AF46B28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18E92-3D56-4223-A742-B512218385B3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F20B4-72BD-482C-951C-74AF46B28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18E92-3D56-4223-A742-B512218385B3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F20B4-72BD-482C-951C-74AF46B28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18E92-3D56-4223-A742-B512218385B3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F20B4-72BD-482C-951C-74AF46B28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18E92-3D56-4223-A742-B512218385B3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F20B4-72BD-482C-951C-74AF46B28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18E92-3D56-4223-A742-B512218385B3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F20B4-72BD-482C-951C-74AF46B28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18E92-3D56-4223-A742-B512218385B3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F20B4-72BD-482C-951C-74AF46B28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18E92-3D56-4223-A742-B512218385B3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F20B4-72BD-482C-951C-74AF46B28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18E92-3D56-4223-A742-B512218385B3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F20B4-72BD-482C-951C-74AF46B28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18E92-3D56-4223-A742-B512218385B3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F20B4-72BD-482C-951C-74AF46B28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18E92-3D56-4223-A742-B512218385B3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F20B4-72BD-482C-951C-74AF46B28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C18E92-3D56-4223-A742-B512218385B3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F20B4-72BD-482C-951C-74AF46B286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2000263"/>
          </a:xfrm>
          <a:noFill/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Родительское собрание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0971528">
            <a:off x="1173330" y="2822917"/>
            <a:ext cx="6415110" cy="2660061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« Здоровье – залог успешного обучения»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Нарушение режима приводит к: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</a:rPr>
              <a:t> быстрой усталости;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</a:rPr>
              <a:t> рассеянности;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</a:rPr>
              <a:t>появлению головных болей;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</a:rPr>
              <a:t>снижению настроения;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</a:rPr>
              <a:t>исчезновению желания учиться;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rgbClr val="002060"/>
                </a:solidFill>
              </a:rPr>
              <a:t> возникновению новых и прогрессированию уже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      имеющихся заболеваний. 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1142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Режим дня </a:t>
            </a:r>
            <a:r>
              <a:rPr lang="ru-RU" sz="3200" b="1" dirty="0" smtClean="0">
                <a:solidFill>
                  <a:srgbClr val="FF0000"/>
                </a:solidFill>
              </a:rPr>
              <a:t>– строго соблюдаемый оптимальный распорядок труда, отдыха, сна, питания, занятий физ.упражнениями и других видов деятельности в течение суток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14686"/>
            <a:ext cx="8229600" cy="2911477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b="1" dirty="0" smtClean="0">
                <a:solidFill>
                  <a:srgbClr val="0070C0"/>
                </a:solidFill>
              </a:rPr>
              <a:t>Биологической основой режима дня является цикличность всех физиологических функций организма.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128588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Значение режима дня состоит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2571744"/>
            <a:ext cx="8215370" cy="3781436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chemeClr val="tx2"/>
                </a:solidFill>
              </a:rPr>
              <a:t>в предельной минимизации </a:t>
            </a:r>
            <a:r>
              <a:rPr lang="ru-RU" sz="4000" b="1" i="1" dirty="0" err="1" smtClean="0">
                <a:solidFill>
                  <a:schemeClr val="tx2"/>
                </a:solidFill>
              </a:rPr>
              <a:t>энерготрат</a:t>
            </a:r>
            <a:r>
              <a:rPr lang="ru-RU" sz="4000" b="1" i="1" dirty="0" smtClean="0">
                <a:solidFill>
                  <a:schemeClr val="tx2"/>
                </a:solidFill>
              </a:rPr>
              <a:t> и в повышении работоспособности организма</a:t>
            </a:r>
            <a:endParaRPr lang="ru-RU" sz="40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357314"/>
          </a:xfrm>
          <a:scene3d>
            <a:camera prst="perspectiveContrastingRightFacing"/>
            <a:lightRig rig="threePt" dir="t"/>
          </a:scene3d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 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357166"/>
            <a:ext cx="7729566" cy="5000659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/>
              <a:t> </a:t>
            </a:r>
          </a:p>
          <a:p>
            <a:pPr>
              <a:buNone/>
            </a:pPr>
            <a:r>
              <a:rPr lang="ru-RU" sz="3600" dirty="0" smtClean="0"/>
              <a:t>   		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«Всякая живая работающая система, как и ее отдельные элементы, должна отдыхать, восстанавливаться. А отдых таких реактивных элементов, как корковые клетки, должен в особенности быть охраняем».</a:t>
            </a:r>
          </a:p>
          <a:p>
            <a:pPr>
              <a:buNone/>
            </a:pPr>
            <a:r>
              <a:rPr lang="ru-RU" sz="3600" i="1" dirty="0" smtClean="0"/>
              <a:t>                                     </a:t>
            </a:r>
            <a:r>
              <a:rPr lang="ru-RU" sz="3600" b="1" i="1" dirty="0" smtClean="0"/>
              <a:t>    И.И.Павлов</a:t>
            </a:r>
          </a:p>
          <a:p>
            <a:pPr>
              <a:buNone/>
            </a:pPr>
            <a:r>
              <a:rPr lang="ru-RU" sz="3600" i="1" dirty="0" smtClean="0"/>
              <a:t>                                                                                          </a:t>
            </a:r>
            <a:r>
              <a:rPr lang="ru-RU" sz="3600" b="1" i="1" dirty="0" smtClean="0"/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00042"/>
            <a:ext cx="8201028" cy="221457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Результаты анкетирования по теме «Роль  здорового образа жизни в обучении»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2928934"/>
            <a:ext cx="8501122" cy="4500594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/>
              <a:t> </a:t>
            </a:r>
            <a:r>
              <a:rPr lang="ru-RU" sz="3600" b="1" dirty="0" smtClean="0">
                <a:solidFill>
                  <a:srgbClr val="002060"/>
                </a:solidFill>
              </a:rPr>
              <a:t>Соблюдают режим </a:t>
            </a:r>
            <a:r>
              <a:rPr lang="ru-RU" sz="3600" b="1" dirty="0" smtClean="0">
                <a:solidFill>
                  <a:srgbClr val="C00000"/>
                </a:solidFill>
              </a:rPr>
              <a:t>– 8 </a:t>
            </a:r>
            <a:r>
              <a:rPr lang="ru-RU" sz="3600" b="1" dirty="0" smtClean="0">
                <a:solidFill>
                  <a:srgbClr val="002060"/>
                </a:solidFill>
              </a:rPr>
              <a:t>человек</a:t>
            </a:r>
          </a:p>
          <a:p>
            <a:pPr algn="l"/>
            <a:r>
              <a:rPr lang="ru-RU" sz="3600" b="1" dirty="0" smtClean="0">
                <a:solidFill>
                  <a:srgbClr val="002060"/>
                </a:solidFill>
              </a:rPr>
              <a:t> строго </a:t>
            </a:r>
            <a:r>
              <a:rPr lang="ru-RU" sz="3600" b="1" dirty="0" smtClean="0">
                <a:solidFill>
                  <a:srgbClr val="C00000"/>
                </a:solidFill>
              </a:rPr>
              <a:t>– 0 </a:t>
            </a:r>
            <a:r>
              <a:rPr lang="ru-RU" sz="3600" b="1" dirty="0" smtClean="0">
                <a:solidFill>
                  <a:srgbClr val="002060"/>
                </a:solidFill>
              </a:rPr>
              <a:t>человек</a:t>
            </a:r>
          </a:p>
          <a:p>
            <a:pPr algn="l"/>
            <a:r>
              <a:rPr lang="ru-RU" sz="3600" b="1" dirty="0" smtClean="0">
                <a:solidFill>
                  <a:srgbClr val="002060"/>
                </a:solidFill>
              </a:rPr>
              <a:t> иногда </a:t>
            </a:r>
            <a:r>
              <a:rPr lang="ru-RU" sz="3600" b="1" dirty="0" smtClean="0">
                <a:solidFill>
                  <a:srgbClr val="C00000"/>
                </a:solidFill>
              </a:rPr>
              <a:t>– 9</a:t>
            </a:r>
            <a:r>
              <a:rPr lang="ru-RU" sz="3600" b="1" dirty="0" smtClean="0">
                <a:solidFill>
                  <a:srgbClr val="002060"/>
                </a:solidFill>
              </a:rPr>
              <a:t> человек</a:t>
            </a:r>
          </a:p>
          <a:p>
            <a:pPr algn="l"/>
            <a:r>
              <a:rPr lang="ru-RU" sz="3600" b="1" dirty="0" smtClean="0">
                <a:solidFill>
                  <a:srgbClr val="002060"/>
                </a:solidFill>
              </a:rPr>
              <a:t> нарушают </a:t>
            </a:r>
            <a:r>
              <a:rPr lang="ru-RU" sz="3600" b="1" dirty="0" smtClean="0">
                <a:solidFill>
                  <a:srgbClr val="C00000"/>
                </a:solidFill>
              </a:rPr>
              <a:t>– 3</a:t>
            </a:r>
            <a:r>
              <a:rPr lang="ru-RU" sz="3600" b="1" dirty="0" smtClean="0">
                <a:solidFill>
                  <a:srgbClr val="002060"/>
                </a:solidFill>
              </a:rPr>
              <a:t> человека</a:t>
            </a:r>
          </a:p>
          <a:p>
            <a:pPr algn="l"/>
            <a:r>
              <a:rPr lang="ru-RU" sz="2800" dirty="0" smtClean="0">
                <a:solidFill>
                  <a:srgbClr val="002060"/>
                </a:solidFill>
              </a:rPr>
              <a:t>(опрошено 15 человек)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42876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Режим дня школьника включает: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  <a:solidFill>
            <a:schemeClr val="bg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-   учебные занятия в школе;</a:t>
            </a:r>
          </a:p>
          <a:p>
            <a:pPr>
              <a:buFontTx/>
              <a:buChar char="-"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учебные занятия дома;</a:t>
            </a:r>
          </a:p>
          <a:p>
            <a:pPr>
              <a:buFontTx/>
              <a:buChar char="-"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сон;</a:t>
            </a:r>
          </a:p>
          <a:p>
            <a:pPr>
              <a:buFontTx/>
              <a:buChar char="-"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питание;</a:t>
            </a:r>
          </a:p>
          <a:p>
            <a:pPr>
              <a:buFontTx/>
              <a:buChar char="-"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занятия физ. упражнениями;</a:t>
            </a:r>
          </a:p>
          <a:p>
            <a:pPr>
              <a:buFontTx/>
              <a:buChar char="-"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отдых;</a:t>
            </a:r>
          </a:p>
          <a:p>
            <a:pPr>
              <a:buFontTx/>
              <a:buChar char="-"/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занятия в свободное время</a:t>
            </a:r>
            <a:endParaRPr lang="ru-RU" sz="28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 Ответы на вопросы родителей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 Допустимое время на просмотр телепередач –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                                       </a:t>
            </a:r>
            <a:r>
              <a:rPr lang="ru-RU" sz="2400" b="1" i="1" dirty="0" smtClean="0">
                <a:solidFill>
                  <a:srgbClr val="FF0000"/>
                </a:solidFill>
              </a:rPr>
              <a:t>не более 30 мин. в день</a:t>
            </a:r>
            <a:r>
              <a:rPr lang="ru-RU" sz="2400" b="1" dirty="0" smtClean="0">
                <a:solidFill>
                  <a:srgbClr val="FF0000"/>
                </a:solidFill>
              </a:rPr>
              <a:t> 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Время, необходимое на подготовку д.задания –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                                       не более 1 часа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Время прогулки –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                                       </a:t>
            </a:r>
            <a:r>
              <a:rPr lang="ru-RU" sz="2400" b="1" i="1" dirty="0" smtClean="0">
                <a:solidFill>
                  <a:srgbClr val="FF0000"/>
                </a:solidFill>
              </a:rPr>
              <a:t>около 3 часов  в день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Время занятий  у компьютера – 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                                       не более 15 мин. в день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Потребность в сне –</a:t>
            </a:r>
          </a:p>
          <a:p>
            <a:pPr>
              <a:buNone/>
            </a:pPr>
            <a:r>
              <a:rPr lang="ru-RU" sz="2400" b="1" i="1" dirty="0" smtClean="0"/>
              <a:t>                                       </a:t>
            </a:r>
            <a:r>
              <a:rPr lang="ru-RU" sz="2400" b="1" i="1" dirty="0" smtClean="0">
                <a:solidFill>
                  <a:srgbClr val="FF0000"/>
                </a:solidFill>
              </a:rPr>
              <a:t>9 – 10 часов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Уровень здоровья – 100%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Уровень здоровья зависит от:</a:t>
            </a:r>
          </a:p>
          <a:p>
            <a:pPr>
              <a:buNone/>
            </a:pPr>
            <a:r>
              <a:rPr lang="ru-RU" b="1" dirty="0" smtClean="0"/>
              <a:t>наследственности–</a:t>
            </a:r>
          </a:p>
          <a:p>
            <a:pPr>
              <a:buNone/>
            </a:pPr>
            <a:r>
              <a:rPr lang="ru-RU" b="1" dirty="0" smtClean="0"/>
              <a:t>факторы внешней среды –</a:t>
            </a:r>
          </a:p>
          <a:p>
            <a:pPr>
              <a:buNone/>
            </a:pPr>
            <a:r>
              <a:rPr lang="ru-RU" b="1" dirty="0" smtClean="0"/>
              <a:t>деятельности системы здравоохранения – </a:t>
            </a:r>
          </a:p>
          <a:p>
            <a:pPr>
              <a:buNone/>
            </a:pPr>
            <a:r>
              <a:rPr lang="ru-RU" b="1" dirty="0" smtClean="0"/>
              <a:t>от самого человека - </a:t>
            </a:r>
            <a:endParaRPr lang="ru-RU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наследственности – </a:t>
            </a:r>
            <a:r>
              <a:rPr lang="ru-RU" b="1" dirty="0" smtClean="0">
                <a:solidFill>
                  <a:srgbClr val="FF0000"/>
                </a:solidFill>
              </a:rPr>
              <a:t>20%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факторы внешней среды – </a:t>
            </a:r>
            <a:r>
              <a:rPr lang="ru-RU" b="1" dirty="0" smtClean="0">
                <a:solidFill>
                  <a:srgbClr val="FF0000"/>
                </a:solidFill>
              </a:rPr>
              <a:t>20%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деятельности системы здравоохранения – 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                                                     10%</a:t>
            </a:r>
          </a:p>
          <a:p>
            <a:pPr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от самого человека – </a:t>
            </a:r>
            <a:r>
              <a:rPr lang="ru-RU" b="1" dirty="0" smtClean="0">
                <a:solidFill>
                  <a:srgbClr val="FF0000"/>
                </a:solidFill>
              </a:rPr>
              <a:t>50%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261</Words>
  <Application>Microsoft Office PowerPoint</Application>
  <PresentationFormat>Экран (4:3)</PresentationFormat>
  <Paragraphs>59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Родительское собрание </vt:lpstr>
      <vt:lpstr>Режим дня – строго соблюдаемый оптимальный распорядок труда, отдыха, сна, питания, занятий физ.упражнениями и других видов деятельности в течение суток</vt:lpstr>
      <vt:lpstr>Значение режима дня состоит</vt:lpstr>
      <vt:lpstr> </vt:lpstr>
      <vt:lpstr>Результаты анкетирования по теме «Роль  здорового образа жизни в обучении» </vt:lpstr>
      <vt:lpstr>Режим дня школьника включает:</vt:lpstr>
      <vt:lpstr> Ответы на вопросы родителей</vt:lpstr>
      <vt:lpstr>Уровень здоровья – 100%</vt:lpstr>
      <vt:lpstr> </vt:lpstr>
      <vt:lpstr>Нарушение режима приводит к: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</dc:title>
  <dc:creator>Admin</dc:creator>
  <cp:lastModifiedBy>Маслов</cp:lastModifiedBy>
  <cp:revision>38</cp:revision>
  <dcterms:created xsi:type="dcterms:W3CDTF">2013-03-03T13:24:47Z</dcterms:created>
  <dcterms:modified xsi:type="dcterms:W3CDTF">2013-04-16T05:54:04Z</dcterms:modified>
</cp:coreProperties>
</file>