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6" r:id="rId2"/>
    <p:sldId id="257" r:id="rId3"/>
    <p:sldId id="258" r:id="rId4"/>
    <p:sldId id="270" r:id="rId5"/>
    <p:sldId id="271" r:id="rId6"/>
    <p:sldId id="259" r:id="rId7"/>
    <p:sldId id="260" r:id="rId8"/>
    <p:sldId id="261" r:id="rId9"/>
    <p:sldId id="262" r:id="rId10"/>
    <p:sldId id="26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5%D0%BD%D0%B7%D0%B8%D0%BD" TargetMode="External"/><Relationship Id="rId2" Type="http://schemas.openxmlformats.org/officeDocument/2006/relationships/hyperlink" Target="http://ru.wikipedia.org/wiki/%D0%AD%D1%84%D0%B8%D1%80_(%D1%85%D0%B8%D0%BC%D0%B8%D1%8F)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0%D0%B5%D0%B0%D0%BA%D1%86%D0%B8%D1%8F_%D0%A4%D1%80%D0%B8%D0%B4%D0%B5%D0%BB%D1%8F-%D0%9A%D1%80%D0%B0%D1%84%D1%82%D1%81%D0%B0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5000636"/>
            <a:ext cx="6643702" cy="1571636"/>
          </a:xfrm>
        </p:spPr>
        <p:txBody>
          <a:bodyPr>
            <a:normAutofit fontScale="92500" lnSpcReduction="20000"/>
          </a:bodyPr>
          <a:lstStyle/>
          <a:p>
            <a:pPr marL="3133725" lvl="3" algn="l"/>
            <a:r>
              <a:rPr lang="ru-RU" sz="2800" dirty="0" smtClean="0"/>
              <a:t>Автор:</a:t>
            </a:r>
          </a:p>
          <a:p>
            <a:pPr marL="3133725" lvl="3" algn="l"/>
            <a:r>
              <a:rPr lang="ru-RU" sz="2800" dirty="0" smtClean="0"/>
              <a:t>Захаренко</a:t>
            </a:r>
            <a:r>
              <a:rPr lang="ru-RU" sz="2800" dirty="0" smtClean="0"/>
              <a:t> </a:t>
            </a:r>
            <a:r>
              <a:rPr lang="ru-RU" sz="2800" dirty="0" smtClean="0"/>
              <a:t>Г</a:t>
            </a:r>
            <a:r>
              <a:rPr lang="ru-RU" sz="2800" dirty="0" smtClean="0"/>
              <a:t>.В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 учитель </a:t>
            </a:r>
            <a:r>
              <a:rPr lang="ru-RU" sz="2800" dirty="0" smtClean="0"/>
              <a:t>химии МОУ СОШ № 14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2276872"/>
            <a:ext cx="60304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Арены.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Ароматические углеводороды.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Бензол.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лек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5429250"/>
            <a:ext cx="2524125" cy="1428750"/>
          </a:xfrm>
          <a:prstGeom prst="rect">
            <a:avLst/>
          </a:prstGeom>
        </p:spPr>
      </p:pic>
      <p:pic>
        <p:nvPicPr>
          <p:cNvPr id="31" name="Рисунок 30" descr="анил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5429250"/>
            <a:ext cx="1905000" cy="14287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Применение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3" name="Содержимое 12" descr="присадка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14282" y="1714488"/>
            <a:ext cx="2266950" cy="1428750"/>
          </a:xfrm>
        </p:spPr>
      </p:pic>
      <p:sp>
        <p:nvSpPr>
          <p:cNvPr id="4" name="Прямоугольник 3"/>
          <p:cNvSpPr/>
          <p:nvPr/>
        </p:nvSpPr>
        <p:spPr>
          <a:xfrm>
            <a:off x="2714612" y="3143248"/>
            <a:ext cx="2286016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</a:t>
            </a:r>
            <a:r>
              <a:rPr lang="ru-RU" sz="4400" baseline="-25000" dirty="0" smtClean="0"/>
              <a:t>6</a:t>
            </a:r>
            <a:r>
              <a:rPr lang="ru-RU" sz="4400" dirty="0" smtClean="0"/>
              <a:t>Н</a:t>
            </a:r>
            <a:r>
              <a:rPr lang="ru-RU" sz="4400" baseline="-25000" dirty="0" smtClean="0"/>
              <a:t>6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785794"/>
            <a:ext cx="171451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Добавки к бензину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928670"/>
            <a:ext cx="207170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Производство растворителей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3429000"/>
            <a:ext cx="171451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Производство органических соединений: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429256" y="4786322"/>
            <a:ext cx="150019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ацетона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072330" y="4714884"/>
            <a:ext cx="178595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анилина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858016" y="2000240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пестицидов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143240" y="4643446"/>
            <a:ext cx="171451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лекарств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143512"/>
            <a:ext cx="271461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Фенолформальдегид</a:t>
            </a:r>
            <a:r>
              <a:rPr lang="ru-RU" dirty="0" smtClean="0"/>
              <a:t>-</a:t>
            </a:r>
          </a:p>
          <a:p>
            <a:pPr algn="ctr"/>
            <a:r>
              <a:rPr lang="ru-RU" dirty="0" err="1" smtClean="0"/>
              <a:t>ных</a:t>
            </a:r>
            <a:r>
              <a:rPr lang="ru-RU" dirty="0" smtClean="0"/>
              <a:t> пластмасс</a:t>
            </a:r>
            <a:endParaRPr lang="ru-RU" dirty="0"/>
          </a:p>
        </p:txBody>
      </p:sp>
      <p:pic>
        <p:nvPicPr>
          <p:cNvPr id="14" name="Рисунок 13" descr="растворители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686" y="1857364"/>
            <a:ext cx="1714500" cy="1428750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 rot="16200000" flipV="1">
            <a:off x="1821637" y="1607331"/>
            <a:ext cx="2214578" cy="1143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3250397" y="2250273"/>
            <a:ext cx="142876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4" idx="3"/>
            <a:endCxn id="7" idx="1"/>
          </p:cNvCxnSpPr>
          <p:nvPr/>
        </p:nvCxnSpPr>
        <p:spPr>
          <a:xfrm>
            <a:off x="5000628" y="3786190"/>
            <a:ext cx="1357322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7286644" y="3000372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" idx="2"/>
          </p:cNvCxnSpPr>
          <p:nvPr/>
        </p:nvCxnSpPr>
        <p:spPr>
          <a:xfrm rot="16200000" flipH="1">
            <a:off x="7179487" y="4250537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8" idx="0"/>
          </p:cNvCxnSpPr>
          <p:nvPr/>
        </p:nvCxnSpPr>
        <p:spPr>
          <a:xfrm rot="5400000">
            <a:off x="6161497" y="4304115"/>
            <a:ext cx="500065" cy="464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4714876" y="4143380"/>
            <a:ext cx="164307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 descr="фенолф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596" y="3571876"/>
            <a:ext cx="1428750" cy="1428750"/>
          </a:xfrm>
          <a:prstGeom prst="rect">
            <a:avLst/>
          </a:prstGeom>
        </p:spPr>
      </p:pic>
      <p:cxnSp>
        <p:nvCxnSpPr>
          <p:cNvPr id="38" name="Прямая соединительная линия 37"/>
          <p:cNvCxnSpPr/>
          <p:nvPr/>
        </p:nvCxnSpPr>
        <p:spPr>
          <a:xfrm rot="5400000">
            <a:off x="2178827" y="5322107"/>
            <a:ext cx="428628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Рисунок 44" descr="пестициды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15140" y="500042"/>
            <a:ext cx="2133600" cy="1428750"/>
          </a:xfrm>
          <a:prstGeom prst="rect">
            <a:avLst/>
          </a:prstGeom>
        </p:spPr>
      </p:pic>
      <p:cxnSp>
        <p:nvCxnSpPr>
          <p:cNvPr id="36" name="Прямая со стрелкой 35"/>
          <p:cNvCxnSpPr/>
          <p:nvPr/>
        </p:nvCxnSpPr>
        <p:spPr>
          <a:xfrm rot="10800000" flipV="1">
            <a:off x="2500298" y="4000504"/>
            <a:ext cx="378621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Закрепляем….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929718" cy="60007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1. Какая общая формула соответствует гомологическому ряду </a:t>
            </a:r>
            <a:r>
              <a:rPr lang="ru-RU" dirty="0" err="1" smtClean="0"/>
              <a:t>аренов</a:t>
            </a:r>
            <a:r>
              <a:rPr lang="ru-RU" dirty="0" smtClean="0"/>
              <a:t>?</a:t>
            </a:r>
          </a:p>
          <a:p>
            <a:pPr marL="514350" indent="-514350">
              <a:buNone/>
            </a:pPr>
            <a:r>
              <a:rPr lang="ru-RU" dirty="0" smtClean="0"/>
              <a:t>2. Какие типы реакций характерны для бензола?</a:t>
            </a:r>
          </a:p>
          <a:p>
            <a:pPr marL="514350" indent="-514350">
              <a:buNone/>
            </a:pPr>
            <a:r>
              <a:rPr lang="ru-RU" dirty="0" smtClean="0"/>
              <a:t>3. Какими растворами можно распознать </a:t>
            </a:r>
            <a:r>
              <a:rPr lang="ru-RU" dirty="0" err="1" smtClean="0"/>
              <a:t>гексен</a:t>
            </a:r>
            <a:r>
              <a:rPr lang="ru-RU" dirty="0" smtClean="0"/>
              <a:t>, бензол?</a:t>
            </a:r>
          </a:p>
          <a:p>
            <a:pPr marL="514350" indent="-514350">
              <a:buNone/>
            </a:pPr>
            <a:r>
              <a:rPr lang="ru-RU" dirty="0" smtClean="0"/>
              <a:t>4. Какие из веществ способны присоединять </a:t>
            </a:r>
          </a:p>
          <a:p>
            <a:pPr marL="514350" indent="-514350">
              <a:buNone/>
            </a:pPr>
            <a:r>
              <a:rPr lang="ru-RU" dirty="0" smtClean="0"/>
              <a:t>    (при соответствующих условиях) водород: </a:t>
            </a:r>
            <a:r>
              <a:rPr lang="ru-RU" dirty="0" err="1" smtClean="0"/>
              <a:t>гексен</a:t>
            </a:r>
            <a:r>
              <a:rPr lang="ru-RU" dirty="0" smtClean="0"/>
              <a:t>, бензол, ацетилен, метан?</a:t>
            </a:r>
          </a:p>
          <a:p>
            <a:pPr marL="514350" indent="-514350">
              <a:buNone/>
            </a:pPr>
            <a:r>
              <a:rPr lang="ru-RU" dirty="0" smtClean="0"/>
              <a:t>      Запишите уравнения реакций. </a:t>
            </a:r>
          </a:p>
          <a:p>
            <a:pPr marL="514350" indent="-514350">
              <a:buNone/>
            </a:pPr>
            <a:r>
              <a:rPr lang="ru-RU" dirty="0" smtClean="0"/>
              <a:t>      Назовите соединения.</a:t>
            </a:r>
          </a:p>
          <a:p>
            <a:pPr marL="514350" indent="-514350">
              <a:buNone/>
            </a:pPr>
            <a:r>
              <a:rPr lang="ru-RU" dirty="0" smtClean="0"/>
              <a:t>5. Почему пламя бензола сильно коптящее?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Запишите уравнения реакций: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000108"/>
            <a:ext cx="3857620" cy="550072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1 вариант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бутан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ru-RU" dirty="0" smtClean="0">
                <a:solidFill>
                  <a:srgbClr val="002060"/>
                </a:solidFill>
                <a:sym typeface="Wingdings" pitchFamily="2" charset="2"/>
              </a:rPr>
              <a:t>бутен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ru-RU" dirty="0" smtClean="0">
                <a:solidFill>
                  <a:srgbClr val="002060"/>
                </a:solidFill>
                <a:sym typeface="Wingdings" pitchFamily="2" charset="2"/>
              </a:rPr>
              <a:t>бутадиен 1,3 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ru-RU" dirty="0" smtClean="0">
                <a:solidFill>
                  <a:srgbClr val="002060"/>
                </a:solidFill>
                <a:sym typeface="Wingdings" pitchFamily="2" charset="2"/>
              </a:rPr>
              <a:t> 1,4-дибромбутен-2. Получение </a:t>
            </a:r>
            <a:r>
              <a:rPr lang="ru-RU" dirty="0" err="1" smtClean="0">
                <a:solidFill>
                  <a:srgbClr val="002060"/>
                </a:solidFill>
                <a:sym typeface="Wingdings" pitchFamily="2" charset="2"/>
              </a:rPr>
              <a:t>этина</a:t>
            </a:r>
            <a:r>
              <a:rPr lang="ru-RU" dirty="0" smtClean="0">
                <a:solidFill>
                  <a:srgbClr val="002060"/>
                </a:solidFill>
                <a:sym typeface="Wingdings" pitchFamily="2" charset="2"/>
              </a:rPr>
              <a:t> .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14810" y="928670"/>
            <a:ext cx="4929190" cy="557216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2 вариант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1.Пропен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ru-RU" dirty="0" err="1" smtClean="0">
                <a:solidFill>
                  <a:srgbClr val="002060"/>
                </a:solidFill>
                <a:sym typeface="Wingdings" pitchFamily="2" charset="2"/>
              </a:rPr>
              <a:t>пропин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ru-RU" dirty="0" err="1" smtClean="0">
                <a:solidFill>
                  <a:srgbClr val="002060"/>
                </a:solidFill>
                <a:sym typeface="Wingdings" pitchFamily="2" charset="2"/>
              </a:rPr>
              <a:t>хлор-пропен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ru-RU" dirty="0" err="1" smtClean="0">
                <a:solidFill>
                  <a:srgbClr val="002060"/>
                </a:solidFill>
                <a:sym typeface="Wingdings" pitchFamily="2" charset="2"/>
              </a:rPr>
              <a:t>дихлорпропан</a:t>
            </a:r>
            <a:r>
              <a:rPr lang="ru-RU" dirty="0" smtClean="0">
                <a:solidFill>
                  <a:srgbClr val="002060"/>
                </a:solidFill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sym typeface="Wingdings" pitchFamily="2" charset="2"/>
              </a:rPr>
              <a:t>2. Горение ацетилена. Почему ацетилен горит сильно коптящим пламенем?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072230"/>
          </a:xfrm>
        </p:spPr>
        <p:txBody>
          <a:bodyPr/>
          <a:lstStyle/>
          <a:p>
            <a:pPr>
              <a:buNone/>
            </a:pPr>
            <a:endParaRPr lang="ru-RU" sz="2000" dirty="0" smtClean="0"/>
          </a:p>
          <a:p>
            <a:r>
              <a:rPr lang="ru-RU" sz="2400" dirty="0" smtClean="0"/>
              <a:t>Иоганн </a:t>
            </a:r>
            <a:r>
              <a:rPr lang="ru-RU" sz="2400" dirty="0" err="1" smtClean="0"/>
              <a:t>Глаубер</a:t>
            </a:r>
            <a:r>
              <a:rPr lang="ru-RU" sz="2400" dirty="0" smtClean="0"/>
              <a:t> 1651 г</a:t>
            </a:r>
          </a:p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  <a:p>
            <a:r>
              <a:rPr lang="en-US" sz="2400" dirty="0" smtClean="0"/>
              <a:t>          </a:t>
            </a:r>
            <a:r>
              <a:rPr lang="ru-RU" sz="2400" dirty="0" smtClean="0"/>
              <a:t>Майкл Фарадей 1825 г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en-US" sz="2400" dirty="0" smtClean="0"/>
              <a:t>                           </a:t>
            </a:r>
            <a:r>
              <a:rPr lang="ru-RU" sz="2400" dirty="0" smtClean="0"/>
              <a:t>Фридрих </a:t>
            </a:r>
            <a:r>
              <a:rPr lang="ru-RU" sz="2400" dirty="0" err="1" smtClean="0"/>
              <a:t>Кекуле</a:t>
            </a:r>
            <a:r>
              <a:rPr lang="ru-RU" sz="2400" dirty="0" smtClean="0"/>
              <a:t> 1865 г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Молекулярная формула </a:t>
            </a:r>
          </a:p>
          <a:p>
            <a:pPr>
              <a:buNone/>
            </a:pPr>
            <a:r>
              <a:rPr lang="ru-RU" sz="2400" dirty="0" smtClean="0"/>
              <a:t>				С</a:t>
            </a:r>
            <a:r>
              <a:rPr lang="ru-RU" sz="1600" dirty="0" smtClean="0"/>
              <a:t>6</a:t>
            </a:r>
            <a:r>
              <a:rPr lang="ru-RU" sz="2400" dirty="0" smtClean="0"/>
              <a:t>Н</a:t>
            </a:r>
            <a:r>
              <a:rPr lang="ru-RU" sz="1600" dirty="0" smtClean="0"/>
              <a:t>6</a:t>
            </a:r>
          </a:p>
          <a:p>
            <a:endParaRPr lang="ru-RU" sz="2400" dirty="0"/>
          </a:p>
        </p:txBody>
      </p:sp>
      <p:pic>
        <p:nvPicPr>
          <p:cNvPr id="7" name="Рисунок 6" descr="глауб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571480"/>
            <a:ext cx="1143000" cy="1428750"/>
          </a:xfrm>
          <a:prstGeom prst="rect">
            <a:avLst/>
          </a:prstGeom>
        </p:spPr>
      </p:pic>
      <p:pic>
        <p:nvPicPr>
          <p:cNvPr id="8" name="Рисунок 7" descr="фарадей.jpg"/>
          <p:cNvPicPr>
            <a:picLocks noChangeAspect="1"/>
          </p:cNvPicPr>
          <p:nvPr/>
        </p:nvPicPr>
        <p:blipFill>
          <a:blip r:embed="rId3" cstate="print"/>
          <a:srcRect l="10199" r="9162"/>
          <a:stretch>
            <a:fillRect/>
          </a:stretch>
        </p:blipFill>
        <p:spPr>
          <a:xfrm>
            <a:off x="4932040" y="1928802"/>
            <a:ext cx="1152128" cy="1428750"/>
          </a:xfrm>
          <a:prstGeom prst="rect">
            <a:avLst/>
          </a:prstGeom>
        </p:spPr>
      </p:pic>
      <p:pic>
        <p:nvPicPr>
          <p:cNvPr id="9" name="Рисунок 8" descr="кекул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3500438"/>
            <a:ext cx="2286000" cy="1428750"/>
          </a:xfrm>
          <a:prstGeom prst="rect">
            <a:avLst/>
          </a:prstGeom>
        </p:spPr>
      </p:pic>
      <p:pic>
        <p:nvPicPr>
          <p:cNvPr id="10" name="Рисунок 9" descr="350px-Benzene_structure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3306" y="5072074"/>
            <a:ext cx="5143536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Гомологи С</a:t>
            </a:r>
            <a:r>
              <a:rPr lang="en-US" dirty="0" smtClean="0"/>
              <a:t>nH</a:t>
            </a:r>
            <a:r>
              <a:rPr lang="en-US" sz="3100" dirty="0" smtClean="0"/>
              <a:t>2</a:t>
            </a:r>
            <a:r>
              <a:rPr lang="en-US" dirty="0" smtClean="0"/>
              <a:t>n-</a:t>
            </a:r>
            <a:r>
              <a:rPr lang="en-US" sz="3100" dirty="0" smtClean="0"/>
              <a:t>6</a:t>
            </a:r>
            <a:endParaRPr lang="ru-RU" sz="3100" dirty="0"/>
          </a:p>
        </p:txBody>
      </p:sp>
      <p:pic>
        <p:nvPicPr>
          <p:cNvPr id="7" name="Содержимое 6" descr="u72_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142984"/>
            <a:ext cx="8286807" cy="12858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Изомерия гомологов бензола</a:t>
            </a:r>
            <a:endParaRPr lang="ru-RU" dirty="0"/>
          </a:p>
        </p:txBody>
      </p:sp>
      <p:pic>
        <p:nvPicPr>
          <p:cNvPr id="9" name="Содержимое 8" descr="u722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1000108"/>
            <a:ext cx="7286676" cy="3214709"/>
          </a:xfrm>
        </p:spPr>
      </p:pic>
      <p:pic>
        <p:nvPicPr>
          <p:cNvPr id="7" name="Рисунок 6" descr="u723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4293096"/>
            <a:ext cx="5500726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785794"/>
            <a:ext cx="4857752" cy="607220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Бесцветная жидкость со своеобразным резким запахом. </a:t>
            </a:r>
            <a:endParaRPr lang="en-US" sz="2800" dirty="0" smtClean="0"/>
          </a:p>
          <a:p>
            <a:r>
              <a:rPr lang="ru-RU" sz="2800" dirty="0" smtClean="0"/>
              <a:t>Температура плавления  5,5 °C, температура кипения 80,1 °C, плотность  0,879 г/см³, молярная масса  78,11 г/моль. </a:t>
            </a:r>
            <a:endParaRPr lang="en-US" sz="2800" dirty="0" smtClean="0"/>
          </a:p>
          <a:p>
            <a:r>
              <a:rPr lang="ru-RU" sz="2800" dirty="0" smtClean="0"/>
              <a:t>С воздухом образует взрывоопасные смеси, хорошо смешивается с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2800" dirty="0" smtClean="0">
                <a:solidFill>
                  <a:srgbClr val="FF0000"/>
                </a:solidFill>
                <a:hlinkClick r:id="rId2" tooltip="Эфир (химия)"/>
              </a:rPr>
              <a:t>эфирами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 </a:t>
            </a:r>
            <a:r>
              <a:rPr lang="ru-RU" sz="2800" dirty="0" smtClean="0">
                <a:solidFill>
                  <a:srgbClr val="FF0000"/>
                </a:solidFill>
                <a:hlinkClick r:id="rId3" tooltip="Бензин"/>
              </a:rPr>
              <a:t>бензином</a:t>
            </a:r>
            <a:r>
              <a:rPr lang="ru-RU" sz="2800" dirty="0" smtClean="0"/>
              <a:t> и другими органическими растворителями. Растворимость в воде 1,79 г/л (при 25 °C).</a:t>
            </a:r>
            <a:endParaRPr lang="ru-RU" sz="2800" dirty="0"/>
          </a:p>
        </p:txBody>
      </p:sp>
      <p:pic>
        <p:nvPicPr>
          <p:cNvPr id="4" name="Рисунок 3" descr="Вращающаяся_молекула_бензол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628800"/>
            <a:ext cx="3571900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7864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Подобно ненасыщенным углеводородам бензол горит сильно коптящим пламенем.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2С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Н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 + 15О</a:t>
            </a:r>
            <a:r>
              <a:rPr lang="ru-RU" baseline="-25000" dirty="0" smtClean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Wingdings"/>
              </a:rPr>
              <a:t></a:t>
            </a:r>
            <a:r>
              <a:rPr lang="ru-RU" dirty="0" smtClean="0">
                <a:solidFill>
                  <a:srgbClr val="002060"/>
                </a:solidFill>
              </a:rPr>
              <a:t> 12 СО</a:t>
            </a:r>
            <a:r>
              <a:rPr lang="ru-RU" baseline="-25000" dirty="0" smtClean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 + 6 Н</a:t>
            </a:r>
            <a:r>
              <a:rPr lang="ru-RU" baseline="-25000" dirty="0" smtClean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О</a:t>
            </a:r>
          </a:p>
          <a:p>
            <a:pPr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dirty="0" smtClean="0"/>
              <a:t> 2. Реакции замещения (хлорирование) в присутствии катализатора (FeCl</a:t>
            </a:r>
            <a:r>
              <a:rPr lang="ru-RU" baseline="-25000" dirty="0" smtClean="0"/>
              <a:t>3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H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 + Cl</a:t>
            </a:r>
            <a:r>
              <a:rPr lang="ru-RU" baseline="-25000" dirty="0" smtClean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 → С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H</a:t>
            </a:r>
            <a:r>
              <a:rPr lang="ru-RU" baseline="-25000" dirty="0" smtClean="0">
                <a:solidFill>
                  <a:srgbClr val="002060"/>
                </a:solidFill>
              </a:rPr>
              <a:t>5</a:t>
            </a:r>
            <a:r>
              <a:rPr lang="ru-RU" dirty="0" smtClean="0">
                <a:solidFill>
                  <a:srgbClr val="002060"/>
                </a:solidFill>
              </a:rPr>
              <a:t>Cl + </a:t>
            </a:r>
            <a:r>
              <a:rPr lang="ru-RU" dirty="0" err="1" smtClean="0">
                <a:solidFill>
                  <a:srgbClr val="002060"/>
                </a:solidFill>
              </a:rPr>
              <a:t>HCl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образуется хлорбензол (</a:t>
            </a:r>
            <a:r>
              <a:rPr lang="ru-RU" dirty="0" err="1" smtClean="0"/>
              <a:t>фенилхлорид</a:t>
            </a:r>
            <a:r>
              <a:rPr lang="ru-RU" dirty="0" smtClean="0"/>
              <a:t> 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В отсутствие катализатора при нагревании или освещении идёт радикальная реакция присоединения.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H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 + 3Cl</a:t>
            </a:r>
            <a:r>
              <a:rPr lang="ru-RU" baseline="-25000" dirty="0" smtClean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 (освещение)→ C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H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Cl</a:t>
            </a:r>
            <a:r>
              <a:rPr lang="ru-RU" baseline="-25000" dirty="0" smtClean="0">
                <a:solidFill>
                  <a:srgbClr val="002060"/>
                </a:solidFill>
              </a:rPr>
              <a:t>6</a:t>
            </a:r>
            <a:r>
              <a:rPr lang="ru-RU" dirty="0" smtClean="0"/>
              <a:t> образуется </a:t>
            </a:r>
            <a:r>
              <a:rPr lang="ru-RU" dirty="0" err="1" smtClean="0"/>
              <a:t>гексахлорциклогексан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71500"/>
            <a:ext cx="9144000" cy="62865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 Взаимодействие с галогенопроизводными </a:t>
            </a:r>
            <a:r>
              <a:rPr lang="ru-RU" dirty="0" err="1" smtClean="0"/>
              <a:t>алканов</a:t>
            </a:r>
            <a:r>
              <a:rPr lang="ru-RU" dirty="0" smtClean="0"/>
              <a:t> (</a:t>
            </a:r>
            <a:r>
              <a:rPr lang="ru-RU" dirty="0" err="1" smtClean="0"/>
              <a:t>алкилирование</a:t>
            </a:r>
            <a:r>
              <a:rPr lang="ru-RU" dirty="0" smtClean="0"/>
              <a:t> бензола, </a:t>
            </a:r>
            <a:r>
              <a:rPr lang="ru-RU" dirty="0" smtClean="0">
                <a:solidFill>
                  <a:srgbClr val="002060"/>
                </a:solidFill>
                <a:hlinkClick r:id="rId2" tooltip="Реакция Фриделя-Крафтса"/>
              </a:rPr>
              <a:t>реакция</a:t>
            </a:r>
            <a:r>
              <a:rPr lang="ru-RU" dirty="0" smtClean="0">
                <a:hlinkClick r:id="rId2" tooltip="Реакция Фриделя-Крафтса"/>
              </a:rPr>
              <a:t> </a:t>
            </a:r>
            <a:r>
              <a:rPr lang="ru-RU" dirty="0" err="1" smtClean="0">
                <a:hlinkClick r:id="rId2" tooltip="Реакция Фриделя-Крафтса"/>
              </a:rPr>
              <a:t>Фриделя-Крафтса</a:t>
            </a:r>
            <a:r>
              <a:rPr lang="ru-RU" dirty="0" smtClean="0"/>
              <a:t>) в присутствии AlCl</a:t>
            </a:r>
            <a:r>
              <a:rPr lang="ru-RU" baseline="-25000" dirty="0" smtClean="0"/>
              <a:t>3 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С</a:t>
            </a:r>
            <a:r>
              <a:rPr lang="ru-RU" baseline="-25000" dirty="0" smtClean="0"/>
              <a:t>6</a:t>
            </a:r>
            <a:r>
              <a:rPr lang="ru-RU" dirty="0" smtClean="0"/>
              <a:t>H</a:t>
            </a:r>
            <a:r>
              <a:rPr lang="ru-RU" baseline="-25000" dirty="0" smtClean="0"/>
              <a:t>6</a:t>
            </a:r>
            <a:r>
              <a:rPr lang="ru-RU" dirty="0" smtClean="0"/>
              <a:t> + С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Cl → С</a:t>
            </a:r>
            <a:r>
              <a:rPr lang="ru-RU" baseline="-25000" dirty="0" smtClean="0"/>
              <a:t>6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С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 + </a:t>
            </a:r>
            <a:r>
              <a:rPr lang="ru-RU" dirty="0" err="1" smtClean="0"/>
              <a:t>HCl</a:t>
            </a:r>
            <a:r>
              <a:rPr lang="ru-RU" dirty="0" smtClean="0"/>
              <a:t> образуется этилбензол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5. Реакция нитрования в присутствии </a:t>
            </a:r>
            <a:r>
              <a:rPr lang="ru-RU" dirty="0" err="1" smtClean="0"/>
              <a:t>конц</a:t>
            </a:r>
            <a:r>
              <a:rPr lang="ru-RU" dirty="0" smtClean="0"/>
              <a:t> серной кислоты</a:t>
            </a:r>
          </a:p>
          <a:p>
            <a:pPr>
              <a:buNone/>
            </a:pPr>
            <a:r>
              <a:rPr lang="ru-RU" dirty="0" smtClean="0"/>
              <a:t>С</a:t>
            </a:r>
            <a:r>
              <a:rPr lang="ru-RU" baseline="-25000" dirty="0" smtClean="0"/>
              <a:t>6</a:t>
            </a:r>
            <a:r>
              <a:rPr lang="ru-RU" dirty="0" smtClean="0"/>
              <a:t>H</a:t>
            </a:r>
            <a:r>
              <a:rPr lang="ru-RU" baseline="-25000" dirty="0" smtClean="0"/>
              <a:t>6</a:t>
            </a:r>
            <a:r>
              <a:rPr lang="ru-RU" dirty="0" smtClean="0"/>
              <a:t> + HNO</a:t>
            </a:r>
            <a:r>
              <a:rPr lang="ru-RU" baseline="-25000" dirty="0" smtClean="0"/>
              <a:t>3</a:t>
            </a:r>
            <a:r>
              <a:rPr lang="ru-RU" dirty="0" smtClean="0"/>
              <a:t> → С</a:t>
            </a:r>
            <a:r>
              <a:rPr lang="ru-RU" baseline="-25000" dirty="0" smtClean="0"/>
              <a:t>6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NO</a:t>
            </a:r>
            <a:r>
              <a:rPr lang="ru-RU" baseline="-25000" dirty="0" smtClean="0"/>
              <a:t>2</a:t>
            </a:r>
            <a:r>
              <a:rPr lang="ru-RU" dirty="0" smtClean="0"/>
              <a:t> + H</a:t>
            </a:r>
            <a:r>
              <a:rPr lang="ru-RU" baseline="-25000" dirty="0" smtClean="0"/>
              <a:t>2</a:t>
            </a:r>
            <a:r>
              <a:rPr lang="ru-RU" dirty="0" smtClean="0"/>
              <a:t>O образуется  </a:t>
            </a:r>
            <a:r>
              <a:rPr lang="ru-RU" dirty="0" err="1" smtClean="0"/>
              <a:t>нитробенол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Получение</a:t>
            </a:r>
            <a:r>
              <a:rPr lang="en-US" dirty="0" smtClean="0"/>
              <a:t> </a:t>
            </a:r>
            <a:r>
              <a:rPr lang="ru-RU" dirty="0" smtClean="0"/>
              <a:t>бензола.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52689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dirty="0" err="1" smtClean="0"/>
              <a:t>Тримеризация</a:t>
            </a:r>
            <a:r>
              <a:rPr lang="ru-RU" dirty="0" smtClean="0"/>
              <a:t> ацетилена.</a:t>
            </a:r>
          </a:p>
          <a:p>
            <a:pPr>
              <a:buNone/>
            </a:pPr>
            <a:r>
              <a:rPr lang="ru-RU" dirty="0" smtClean="0"/>
              <a:t>При пропускании ацетилена при 400°C над активированным углем с хорошим выходом образуется бензол и другие ароматические углеводороды      </a:t>
            </a:r>
            <a:r>
              <a:rPr lang="ru-RU" dirty="0" smtClean="0">
                <a:solidFill>
                  <a:srgbClr val="FF0000"/>
                </a:solidFill>
              </a:rPr>
              <a:t>3С</a:t>
            </a:r>
            <a:r>
              <a:rPr lang="ru-RU" baseline="-25000" dirty="0" smtClean="0">
                <a:solidFill>
                  <a:srgbClr val="FF0000"/>
                </a:solidFill>
              </a:rPr>
              <a:t>2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baseline="-25000" dirty="0" smtClean="0">
                <a:solidFill>
                  <a:srgbClr val="FF0000"/>
                </a:solidFill>
              </a:rPr>
              <a:t>2</a:t>
            </a:r>
            <a:r>
              <a:rPr lang="ru-RU" dirty="0" smtClean="0">
                <a:solidFill>
                  <a:srgbClr val="FF0000"/>
                </a:solidFill>
              </a:rPr>
              <a:t> → С</a:t>
            </a:r>
            <a:r>
              <a:rPr lang="ru-RU" baseline="-25000" dirty="0" smtClean="0">
                <a:solidFill>
                  <a:srgbClr val="FF0000"/>
                </a:solidFill>
              </a:rPr>
              <a:t>6</a:t>
            </a:r>
            <a:r>
              <a:rPr lang="ru-RU" dirty="0" smtClean="0">
                <a:solidFill>
                  <a:srgbClr val="FF0000"/>
                </a:solidFill>
              </a:rPr>
              <a:t>H</a:t>
            </a:r>
            <a:r>
              <a:rPr lang="ru-RU" baseline="-25000" dirty="0" smtClean="0">
                <a:solidFill>
                  <a:srgbClr val="FF0000"/>
                </a:solidFill>
              </a:rPr>
              <a:t>6</a:t>
            </a:r>
          </a:p>
          <a:p>
            <a:pPr>
              <a:buNone/>
            </a:pPr>
            <a:endParaRPr lang="ru-RU" baseline="-25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Пиролиз тяжелых  нефтяных фракций. 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Из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циклоалканов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(с числом С </a:t>
            </a:r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&gt;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6,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t,k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получение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5072066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4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247</TotalTime>
  <Words>250</Words>
  <Application>Microsoft Office PowerPoint</Application>
  <PresentationFormat>On-screen Show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Тема14</vt:lpstr>
      <vt:lpstr>Slide 1</vt:lpstr>
      <vt:lpstr>Запишите уравнения реакций:</vt:lpstr>
      <vt:lpstr>История</vt:lpstr>
      <vt:lpstr>Гомологи СnH2n-6</vt:lpstr>
      <vt:lpstr>Изомерия гомологов бензола</vt:lpstr>
      <vt:lpstr>Физические свойства</vt:lpstr>
      <vt:lpstr>Химические свойства</vt:lpstr>
      <vt:lpstr>Slide 8</vt:lpstr>
      <vt:lpstr>Получение бензола.</vt:lpstr>
      <vt:lpstr>Применение</vt:lpstr>
      <vt:lpstr>Закрепляем….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Арены.</dc:title>
  <dc:creator>Пользователь</dc:creator>
  <cp:lastModifiedBy>Хасан ШАХИН</cp:lastModifiedBy>
  <cp:revision>115</cp:revision>
  <dcterms:created xsi:type="dcterms:W3CDTF">2012-10-21T07:22:11Z</dcterms:created>
  <dcterms:modified xsi:type="dcterms:W3CDTF">2013-04-17T18:07:32Z</dcterms:modified>
</cp:coreProperties>
</file>