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3"/>
  </p:notesMasterIdLst>
  <p:sldIdLst>
    <p:sldId id="256" r:id="rId2"/>
    <p:sldId id="257" r:id="rId3"/>
    <p:sldId id="291" r:id="rId4"/>
    <p:sldId id="292" r:id="rId5"/>
    <p:sldId id="260" r:id="rId6"/>
    <p:sldId id="258" r:id="rId7"/>
    <p:sldId id="293" r:id="rId8"/>
    <p:sldId id="29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90" r:id="rId25"/>
    <p:sldId id="279" r:id="rId26"/>
    <p:sldId id="280" r:id="rId27"/>
    <p:sldId id="296" r:id="rId28"/>
    <p:sldId id="283" r:id="rId29"/>
    <p:sldId id="284" r:id="rId30"/>
    <p:sldId id="286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13" autoAdjust="0"/>
  </p:normalViewPr>
  <p:slideViewPr>
    <p:cSldViewPr>
      <p:cViewPr varScale="1">
        <p:scale>
          <a:sx n="109" d="100"/>
          <a:sy n="109" d="100"/>
        </p:scale>
        <p:origin x="-16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учащихся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delete val="1"/>
            </c:dLbl>
            <c:showVal val="1"/>
          </c:dLbls>
          <c:cat>
            <c:strRef>
              <c:f>Лист1!$A$2:$A$7</c:f>
              <c:strCache>
                <c:ptCount val="6"/>
                <c:pt idx="0">
                  <c:v>гречневая</c:v>
                </c:pt>
                <c:pt idx="1">
                  <c:v>ячневая</c:v>
                </c:pt>
                <c:pt idx="2">
                  <c:v>пшеничная</c:v>
                </c:pt>
                <c:pt idx="3">
                  <c:v>манная</c:v>
                </c:pt>
                <c:pt idx="4">
                  <c:v>рисовая</c:v>
                </c:pt>
                <c:pt idx="5">
                  <c:v>овсяная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2</c:v>
                </c:pt>
                <c:pt idx="2">
                  <c:v>2</c:v>
                </c:pt>
                <c:pt idx="3">
                  <c:v>13</c:v>
                </c:pt>
                <c:pt idx="4">
                  <c:v>7</c:v>
                </c:pt>
                <c:pt idx="5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гречневая</c:v>
                </c:pt>
                <c:pt idx="1">
                  <c:v>ячневая</c:v>
                </c:pt>
                <c:pt idx="2">
                  <c:v>пшеничная</c:v>
                </c:pt>
                <c:pt idx="3">
                  <c:v>манная</c:v>
                </c:pt>
                <c:pt idx="4">
                  <c:v>рисовая</c:v>
                </c:pt>
                <c:pt idx="5">
                  <c:v>овсяная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гречневая</c:v>
                </c:pt>
                <c:pt idx="1">
                  <c:v>ячневая</c:v>
                </c:pt>
                <c:pt idx="2">
                  <c:v>пшеничная</c:v>
                </c:pt>
                <c:pt idx="3">
                  <c:v>манная</c:v>
                </c:pt>
                <c:pt idx="4">
                  <c:v>рисовая</c:v>
                </c:pt>
                <c:pt idx="5">
                  <c:v>овсяная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axId val="95173632"/>
        <c:axId val="95187712"/>
      </c:barChart>
      <c:catAx>
        <c:axId val="95173632"/>
        <c:scaling>
          <c:orientation val="minMax"/>
        </c:scaling>
        <c:axPos val="b"/>
        <c:tickLblPos val="nextTo"/>
        <c:crossAx val="95187712"/>
        <c:crosses val="autoZero"/>
        <c:auto val="1"/>
        <c:lblAlgn val="ctr"/>
        <c:lblOffset val="100"/>
      </c:catAx>
      <c:valAx>
        <c:axId val="95187712"/>
        <c:scaling>
          <c:orientation val="minMax"/>
        </c:scaling>
        <c:axPos val="l"/>
        <c:majorGridlines/>
        <c:numFmt formatCode="General" sourceLinked="1"/>
        <c:tickLblPos val="nextTo"/>
        <c:crossAx val="95173632"/>
        <c:crosses val="autoZero"/>
        <c:crossBetween val="between"/>
      </c:valAx>
    </c:plotArea>
    <c:legend>
      <c:legendPos val="b"/>
      <c:legendEntry>
        <c:idx val="1"/>
        <c:delete val="1"/>
      </c:legendEntry>
      <c:legendEntry>
        <c:idx val="2"/>
        <c:delete val="1"/>
      </c:legendEntry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6.5777376786235062E-2"/>
          <c:y val="2.4216347956505492E-2"/>
          <c:w val="0.90413003062117436"/>
          <c:h val="0.6830505561804793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ежедневно</c:v>
                </c:pt>
                <c:pt idx="1">
                  <c:v>через день</c:v>
                </c:pt>
                <c:pt idx="2">
                  <c:v>2 раза в неделю</c:v>
                </c:pt>
                <c:pt idx="3">
                  <c:v>1 раз в неделю</c:v>
                </c:pt>
                <c:pt idx="4">
                  <c:v>ем только по выходным</c:v>
                </c:pt>
                <c:pt idx="5">
                  <c:v>не ем вообще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количество учащихся</c:v>
                </c:pt>
              </c:strCache>
            </c:strRef>
          </c:tx>
          <c:dLbls>
            <c:showVal val="1"/>
          </c:dLbls>
          <c:cat>
            <c:strRef>
              <c:f>Лист1!$A$2:$A$7</c:f>
              <c:strCache>
                <c:ptCount val="6"/>
                <c:pt idx="0">
                  <c:v>ежедневно</c:v>
                </c:pt>
                <c:pt idx="1">
                  <c:v>через день</c:v>
                </c:pt>
                <c:pt idx="2">
                  <c:v>2 раза в неделю</c:v>
                </c:pt>
                <c:pt idx="3">
                  <c:v>1 раз в неделю</c:v>
                </c:pt>
                <c:pt idx="4">
                  <c:v>ем только по выходным</c:v>
                </c:pt>
                <c:pt idx="5">
                  <c:v>не ем вообще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7</c:v>
                </c:pt>
                <c:pt idx="1">
                  <c:v>7</c:v>
                </c:pt>
                <c:pt idx="2">
                  <c:v>2</c:v>
                </c:pt>
                <c:pt idx="3">
                  <c:v>12</c:v>
                </c:pt>
                <c:pt idx="4">
                  <c:v>11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ежедневно</c:v>
                </c:pt>
                <c:pt idx="1">
                  <c:v>через день</c:v>
                </c:pt>
                <c:pt idx="2">
                  <c:v>2 раза в неделю</c:v>
                </c:pt>
                <c:pt idx="3">
                  <c:v>1 раз в неделю</c:v>
                </c:pt>
                <c:pt idx="4">
                  <c:v>ем только по выходным</c:v>
                </c:pt>
                <c:pt idx="5">
                  <c:v>не ем вообще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axId val="71787264"/>
        <c:axId val="71788800"/>
      </c:barChart>
      <c:catAx>
        <c:axId val="71787264"/>
        <c:scaling>
          <c:orientation val="minMax"/>
        </c:scaling>
        <c:axPos val="b"/>
        <c:tickLblPos val="nextTo"/>
        <c:crossAx val="71788800"/>
        <c:crosses val="autoZero"/>
        <c:auto val="1"/>
        <c:lblAlgn val="ctr"/>
        <c:lblOffset val="100"/>
      </c:catAx>
      <c:valAx>
        <c:axId val="71788800"/>
        <c:scaling>
          <c:orientation val="minMax"/>
        </c:scaling>
        <c:axPos val="l"/>
        <c:majorGridlines/>
        <c:numFmt formatCode="General" sourceLinked="1"/>
        <c:tickLblPos val="nextTo"/>
        <c:crossAx val="71787264"/>
        <c:crosses val="autoZero"/>
        <c:crossBetween val="between"/>
      </c:valAx>
    </c:plotArea>
    <c:legend>
      <c:legendPos val="b"/>
      <c:legendEntry>
        <c:idx val="0"/>
        <c:delete val="1"/>
      </c:legendEntry>
      <c:legendEntry>
        <c:idx val="2"/>
        <c:delete val="1"/>
      </c:legendEntry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2E067-87E6-416F-A91C-A18A65BF1876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1C9F1-668F-4B6E-8875-30A7C68C2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78117D5-E862-4E2D-BE5F-30610D1BEF4B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26B23F0-9278-49F8-98C5-83E136CDE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643206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0070C0"/>
                </a:solidFill>
                <a:latin typeface="Comic Sans MS" pitchFamily="66" charset="0"/>
              </a:rPr>
              <a:t>Без каши ни во что и труды наши</a:t>
            </a:r>
            <a:endParaRPr lang="ru-RU" sz="6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3786190"/>
            <a:ext cx="4052886" cy="242889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Подготовили работу:</a:t>
            </a:r>
          </a:p>
          <a:p>
            <a:r>
              <a:rPr lang="ru-RU" i="1" dirty="0">
                <a:solidFill>
                  <a:schemeClr val="tx1"/>
                </a:solidFill>
              </a:rPr>
              <a:t>у</a:t>
            </a:r>
            <a:r>
              <a:rPr lang="ru-RU" i="1" dirty="0" smtClean="0">
                <a:solidFill>
                  <a:schemeClr val="tx1"/>
                </a:solidFill>
              </a:rPr>
              <a:t>чащиеся 2  класса 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МБОУ г.Астрахани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 «СОШ №57»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Руководители: Зайцева А.В.                                   </a:t>
            </a:r>
            <a:r>
              <a:rPr lang="ru-RU" i="1" dirty="0" err="1" smtClean="0">
                <a:solidFill>
                  <a:schemeClr val="tx1"/>
                </a:solidFill>
              </a:rPr>
              <a:t>Туктарова</a:t>
            </a:r>
            <a:r>
              <a:rPr lang="ru-RU" i="1" dirty="0" smtClean="0">
                <a:solidFill>
                  <a:schemeClr val="tx1"/>
                </a:solidFill>
              </a:rPr>
              <a:t> Т.Ю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88640"/>
            <a:ext cx="7239000" cy="131400"/>
          </a:xfrm>
        </p:spPr>
        <p:txBody>
          <a:bodyPr>
            <a:normAutofit fontScale="90000"/>
          </a:bodyPr>
          <a:lstStyle/>
          <a:p>
            <a:endParaRPr lang="ru-RU" i="1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79512" y="-32963"/>
            <a:ext cx="8136904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Литературный обзор.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Каша считается лучшей утренней едой. Она питательна, легко и быстро усваивается организмом. Существует много разных каш. Все они изготавливаются из растений.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Мы нашли и изучили теоретический материал по данной теме в детской библиотеке и в сети Интернет. Вот, что мы узнали.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Содержимое 5" descr="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492896"/>
            <a:ext cx="2808312" cy="3566924"/>
          </a:xfrm>
        </p:spPr>
      </p:pic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87824" y="2204864"/>
            <a:ext cx="2540000" cy="3682752"/>
          </a:xfrm>
          <a:prstGeom prst="rect">
            <a:avLst/>
          </a:prstGeom>
        </p:spPr>
      </p:pic>
      <p:pic>
        <p:nvPicPr>
          <p:cNvPr id="8" name="Рисунок 7" descr="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64088" y="2780928"/>
            <a:ext cx="2678609" cy="3844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79513" y="325787"/>
            <a:ext cx="7776864" cy="1446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Пшеница.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</a:rPr>
              <a:t>Родом это растение из Юго-Западной Азии.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6" name="Содержимое 5" descr="15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20758783">
            <a:off x="379371" y="2358353"/>
            <a:ext cx="3780743" cy="2986412"/>
          </a:xfrm>
        </p:spPr>
      </p:pic>
      <p:pic>
        <p:nvPicPr>
          <p:cNvPr id="7" name="Рисунок 6" descr="16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724036">
            <a:off x="4199173" y="2330923"/>
            <a:ext cx="3679289" cy="2887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2" name="Содержимое 11" descr="пшеничная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323528" y="3573016"/>
            <a:ext cx="3672408" cy="2904232"/>
          </a:xfrm>
        </p:spPr>
      </p:pic>
      <p:pic>
        <p:nvPicPr>
          <p:cNvPr id="13" name="Содержимое 12" descr="манная каша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211960" y="3573016"/>
            <a:ext cx="3672408" cy="2880320"/>
          </a:xfrm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79512" y="232125"/>
            <a:ext cx="784887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Из пшеницы изготавливают пшеничную, манную каши.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этих кашах содержатся витамины группы В, минеральные вещества и растительная клетчатка. Благодаря своим свойствам, она помогает держать организм в тонусе.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Но в то же время в  манной каше находится много вещества, которое называется фитин. Он не дает кальцию и витамину D усваиваться в организме. Поэтому ребёнок, который постоянно ест манную кашу, будет толстенький, а косточки у него будут мягкие и кривые.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 на воде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949326">
            <a:off x="3456550" y="3231726"/>
            <a:ext cx="4320479" cy="309634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" name="Содержимое 8" descr="рис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 rot="21016715">
            <a:off x="326263" y="1606256"/>
            <a:ext cx="4248472" cy="2952328"/>
          </a:xfrm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51520" y="-181640"/>
            <a:ext cx="7704856" cy="1446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Рис.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Это растение родом из Индии. Из него получается рисовая крупа. 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7504" y="3573016"/>
            <a:ext cx="4320480" cy="2940918"/>
          </a:xfrm>
          <a:prstGeom prst="rect">
            <a:avLst/>
          </a:prstGeom>
        </p:spPr>
      </p:pic>
      <p:pic>
        <p:nvPicPr>
          <p:cNvPr id="4" name="Содержимое 3" descr="рисовая каша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923928" y="1916832"/>
            <a:ext cx="4005658" cy="314096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88640"/>
            <a:ext cx="7239000" cy="131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9511" y="116545"/>
            <a:ext cx="784887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состав риса входят витамины группы В, РР и много микроэлементов. Рис укрепляет желудок, устраняет неприятный запах изо рта.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Но эта каша выводит соли калия, которые необходимы для сердца.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2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20980757">
            <a:off x="3664640" y="3106025"/>
            <a:ext cx="4056615" cy="303356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3" descr="овёс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978621">
            <a:off x="489675" y="1744253"/>
            <a:ext cx="3960440" cy="3008480"/>
          </a:xfrm>
          <a:prstGeom prst="rect">
            <a:avLst/>
          </a:prstGeo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23528" y="163883"/>
            <a:ext cx="7560840" cy="1015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Овёс.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</a:rPr>
              <a:t>Это растение родом из Китая.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" name="Содержимое 9" descr="овс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3923928" y="3329608"/>
            <a:ext cx="3995936" cy="3528392"/>
          </a:xfrm>
        </p:spPr>
      </p:pic>
      <p:pic>
        <p:nvPicPr>
          <p:cNvPr id="11" name="Содержимое 10" descr="овсянка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395536" y="2204864"/>
            <a:ext cx="3812478" cy="2880320"/>
          </a:xfrm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79512" y="106733"/>
            <a:ext cx="78488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овсянке огромное количество витаминов и белков. Она помогает хорошо работать кишечнику. Биотин, содержащийся в овсяной каше, помогает сделать здоровыми, красивыми ногти, кожу и волосы.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то же время содержащийся в овсянке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глютен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вымывает кальций из костей.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3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108050">
            <a:off x="3558343" y="3137703"/>
            <a:ext cx="4226811" cy="3254666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" name="Содержимое 8" descr="просо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 rot="21074029">
            <a:off x="322679" y="1707210"/>
            <a:ext cx="4104455" cy="3138393"/>
          </a:xfr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79512" y="109877"/>
            <a:ext cx="7776864" cy="1015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Просо.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</a:rPr>
              <a:t>Это растение родом из Китая.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пшенная каш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2780928"/>
            <a:ext cx="5616624" cy="3863566"/>
          </a:xfr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95536" y="125425"/>
            <a:ext cx="748883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Из проса изготавливают пшено.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Это незаменимый продукт при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сердечно-сосудистых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заболеваниях, пшённая каша выводит лишние соли, поэтому  полезна людям, мечтающим сбросить лишний вес. Пшено  выводит из организма антибиотики,  восстанавливает здоровье после тяжелых болезней.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Эту кашу не следует есть людям  с заболеваниями щитовидной железы.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053211">
            <a:off x="3702080" y="3452859"/>
            <a:ext cx="4176464" cy="29871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88640"/>
            <a:ext cx="7239000" cy="131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гречиха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 rot="21108624">
            <a:off x="565268" y="2077289"/>
            <a:ext cx="3866228" cy="2932300"/>
          </a:xfrm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188640"/>
            <a:ext cx="7056784" cy="1446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Гречиха.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Гречиха родом из Индии. Её ещё называют чёрным рисом.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260648"/>
          </a:xfrm>
        </p:spPr>
        <p:txBody>
          <a:bodyPr>
            <a:normAutofit fontScale="90000"/>
          </a:bodyPr>
          <a:lstStyle/>
          <a:p>
            <a:pPr algn="ctr"/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95536" y="1988840"/>
            <a:ext cx="748883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756084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Без каши трудно представить утро человека, который заботиться о своем здоровье. А ведь многие не хотят есть кашу. Одни говорят, что от неё полнеют, другие говорят, что её надо долго готовить. А ведь завтрак приносит огромную пользу организму. Особенно такой как каши.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3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51920" y="3645024"/>
            <a:ext cx="4091707" cy="30906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гречневая каша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23528" y="2564904"/>
            <a:ext cx="3744416" cy="3024336"/>
          </a:xfr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51520" y="196531"/>
            <a:ext cx="7776864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Замечательный низкокалорийный продукт.  Её применяют при заболеваниях печени, сердца, нервной системы, почек, при сахарном диабете. Очень хорошо усваивается в сочетании с молоком.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</a:rPr>
              <a:t>Гречневая каша опасна тем, у кого повышенная свертываемость  крови.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840376">
            <a:off x="3499023" y="3131280"/>
            <a:ext cx="4204692" cy="31599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60648"/>
            <a:ext cx="7239000" cy="593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2657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Comic Sans MS" pitchFamily="66" charset="0"/>
              </a:rPr>
              <a:t>Ячмень.</a:t>
            </a:r>
            <a:r>
              <a:rPr lang="ru-RU" b="1" i="1" dirty="0" smtClean="0">
                <a:latin typeface="Comic Sans MS" pitchFamily="66" charset="0"/>
              </a:rPr>
              <a:t/>
            </a:r>
            <a:br>
              <a:rPr lang="ru-RU" b="1" i="1" dirty="0" smtClean="0">
                <a:latin typeface="Comic Sans MS" pitchFamily="66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Ячмень родом из Сирии.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3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 rot="20914525">
            <a:off x="447262" y="1781728"/>
            <a:ext cx="4036141" cy="31072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457200" y="260648"/>
            <a:ext cx="7242048" cy="593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" name="Содержимое 8" descr="перловая каша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214283" y="2204864"/>
            <a:ext cx="4141694" cy="2992185"/>
          </a:xfrm>
        </p:spPr>
      </p:pic>
      <p:pic>
        <p:nvPicPr>
          <p:cNvPr id="10" name="Содержимое 9" descr="ячневая крупа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3923928" y="3501008"/>
            <a:ext cx="4094733" cy="3096344"/>
          </a:xfr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227591"/>
            <a:ext cx="77768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Из ячменя получают ячневую и перловую крупу.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Перловая и ячневая каши очень богаты клетчаткой. Поэтому их употребляют при болезнях кишечника. Эти каши помогают бороться со стрессами.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Ячмень и его продукты не стоит употреблять  беременным женщинам.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B0F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00B0F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00B0F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00B0F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00B0F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00B0F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00B0F0"/>
                </a:solidFill>
                <a:latin typeface="Comic Sans MS" pitchFamily="66" charset="0"/>
              </a:rPr>
              <a:t>Анкета</a:t>
            </a:r>
            <a:endParaRPr lang="ru-RU" sz="32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6747092" cy="53046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200" b="1" dirty="0">
                <a:solidFill>
                  <a:srgbClr val="0070C0"/>
                </a:solidFill>
                <a:latin typeface="Comic Sans MS" pitchFamily="66" charset="0"/>
              </a:rPr>
              <a:t>Уважаемые ребята, ответьте, пожалуйста, на наши вопросы.</a:t>
            </a:r>
          </a:p>
          <a:p>
            <a:pPr lvl="0">
              <a:buNone/>
            </a:pPr>
            <a:r>
              <a:rPr lang="ru-RU" sz="1200" b="1" dirty="0" smtClean="0">
                <a:latin typeface="Comic Sans MS" pitchFamily="66" charset="0"/>
              </a:rPr>
              <a:t>	</a:t>
            </a:r>
            <a:r>
              <a:rPr lang="ru-RU" sz="1200" b="1" dirty="0" smtClean="0">
                <a:solidFill>
                  <a:srgbClr val="FF0000"/>
                </a:solidFill>
                <a:latin typeface="Comic Sans MS" pitchFamily="66" charset="0"/>
              </a:rPr>
              <a:t>Какую </a:t>
            </a:r>
            <a:r>
              <a:rPr lang="ru-RU" sz="1200" b="1" dirty="0">
                <a:solidFill>
                  <a:srgbClr val="FF0000"/>
                </a:solidFill>
                <a:latin typeface="Comic Sans MS" pitchFamily="66" charset="0"/>
              </a:rPr>
              <a:t>кашу вы любите?</a:t>
            </a:r>
          </a:p>
          <a:p>
            <a:pPr>
              <a:buNone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Гречневую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Ячневую</a:t>
            </a: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Пшеничную</a:t>
            </a: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Манную</a:t>
            </a: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Рисовую</a:t>
            </a: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Овсяную (геркулес)</a:t>
            </a: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Пшённую</a:t>
            </a: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Вообще не люблю</a:t>
            </a:r>
          </a:p>
          <a:p>
            <a:pPr lvl="0">
              <a:buNone/>
            </a:pPr>
            <a:r>
              <a:rPr lang="ru-RU" sz="1200" b="1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1200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200" b="1" dirty="0">
                <a:solidFill>
                  <a:srgbClr val="FF0000"/>
                </a:solidFill>
                <a:latin typeface="Comic Sans MS" pitchFamily="66" charset="0"/>
              </a:rPr>
              <a:t>Как часто вы едите кашу?</a:t>
            </a:r>
          </a:p>
          <a:p>
            <a:pPr>
              <a:buNone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Ежедневно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Через день</a:t>
            </a: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 раза в неделю</a:t>
            </a: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 раз в неделю</a:t>
            </a: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Ем только в школе</a:t>
            </a:r>
          </a:p>
          <a:p>
            <a:pPr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Не ем вообще.</a:t>
            </a:r>
          </a:p>
          <a:p>
            <a:pPr lvl="0">
              <a:buNone/>
            </a:pPr>
            <a:r>
              <a:rPr lang="ru-RU" sz="1200" b="1" dirty="0">
                <a:latin typeface="Comic Sans MS" pitchFamily="66" charset="0"/>
              </a:rPr>
              <a:t/>
            </a:r>
            <a:br>
              <a:rPr lang="ru-RU" sz="1200" b="1" dirty="0">
                <a:latin typeface="Comic Sans MS" pitchFamily="66" charset="0"/>
              </a:rPr>
            </a:br>
            <a:r>
              <a:rPr lang="ru-RU" sz="1200" b="1" dirty="0">
                <a:solidFill>
                  <a:srgbClr val="FF0000"/>
                </a:solidFill>
                <a:latin typeface="Comic Sans MS" pitchFamily="66" charset="0"/>
              </a:rPr>
              <a:t>Как вы считаете, чем полезна каша?</a:t>
            </a:r>
          </a:p>
          <a:p>
            <a:pPr algn="ctr">
              <a:buNone/>
            </a:pPr>
            <a:r>
              <a:rPr lang="ru-RU" sz="1200" b="1" dirty="0">
                <a:latin typeface="Comic Sans MS" pitchFamily="66" charset="0"/>
              </a:rPr>
              <a:t>Спасибо за внимание!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6633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 ноябре 2012 года мы провели опрос среди учеников 2-х классов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548680"/>
            <a:ext cx="7776864" cy="58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23528" y="1285860"/>
          <a:ext cx="7704856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28600" y="3667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57158" y="270040"/>
            <a:ext cx="76712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</a:rPr>
              <a:t>Какую кашу предпочитают дети 2-х классов школы №57.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Как часто дети 2-х классов школы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№57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едят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кашу.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79512" y="1484784"/>
          <a:ext cx="777686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3667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51520" y="193380"/>
            <a:ext cx="756084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На третий вопрос о пользе каши дети дали следующие ответы: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Каша богата кальцием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Для роста и здоровья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Чтобы быть умным и красивым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Чтобы быть сильным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  <p:pic>
        <p:nvPicPr>
          <p:cNvPr id="3" name="Picture 2" descr="C:\Users\user\Desktop\фото\Новая папка (5)\IMG_02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636912"/>
            <a:ext cx="5544616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412776"/>
            <a:ext cx="7200800" cy="493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536" y="157232"/>
            <a:ext cx="76328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феврале 2013 года мы встретились с заведующей столовой нашей школы и провели беседу на данную тему.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7427168" cy="58350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rgbClr val="00B0F0"/>
                </a:solidFill>
                <a:latin typeface="Comic Sans MS" pitchFamily="66" charset="0"/>
              </a:rPr>
              <a:t>Выводы</a:t>
            </a:r>
          </a:p>
          <a:p>
            <a:pPr>
              <a:buNone/>
            </a:pPr>
            <a:endParaRPr lang="ru-RU" sz="3500" b="1" dirty="0" smtClean="0">
              <a:solidFill>
                <a:srgbClr val="00B0F0"/>
              </a:solidFill>
              <a:latin typeface="Comic Sans MS" pitchFamily="66" charset="0"/>
            </a:endParaRPr>
          </a:p>
          <a:p>
            <a:r>
              <a:rPr lang="ru-RU" i="1" dirty="0" smtClean="0"/>
              <a:t>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Мы познакомились с проблемой по литературным источникам и пришли к выводу, что каши очень полезный продукт. Наиболее полезными являются гречневая и ячневая каши. Наименее полезной – манная.</a:t>
            </a:r>
          </a:p>
          <a:p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Анкетирование учащихся помогло увидеть нам, какие каши любят больше всего дети. А также мы узнали, что ребята очень мало знают об этом полезном блюде.</a:t>
            </a:r>
          </a:p>
          <a:p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Мы сравнили наши результаты с гипотезой. И пришли к такому выводу: каши надо есть. Это полезно и вкусно!</a:t>
            </a:r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0"/>
            <a:ext cx="7242048" cy="116632"/>
          </a:xfrm>
        </p:spPr>
        <p:txBody>
          <a:bodyPr>
            <a:normAutofit fontScale="90000"/>
          </a:bodyPr>
          <a:lstStyle/>
          <a:p>
            <a:pPr algn="ctr"/>
            <a:endParaRPr lang="ru-RU" sz="1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2060848"/>
            <a:ext cx="6984776" cy="46085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116632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Каша является самым распространенным блюдом русской кухни. С древних времен на русской земле каша символизировала жизнь, семью, мир и согласие. Каша относится к символам Руси.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42844" y="1428736"/>
            <a:ext cx="3322669" cy="469742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Очень всем полезна каша 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Пшённая, перловая, 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Потому, что в этой каше 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Сила стопудовая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!</a:t>
            </a:r>
          </a:p>
          <a:p>
            <a:pPr algn="ctr"/>
            <a:endParaRPr lang="ru-RU" sz="20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С детства кашу кушать надо, 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Она лучше шоколада!!! 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Гречку скушай ты с утра, 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День пройдёт, как на ура!!!</a:t>
            </a: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завтрак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23928" y="332656"/>
            <a:ext cx="3960440" cy="2664296"/>
          </a:xfrm>
        </p:spPr>
      </p:pic>
      <p:pic>
        <p:nvPicPr>
          <p:cNvPr id="9" name="Рисунок 8" descr="русское блюдо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1920" y="3356992"/>
            <a:ext cx="4032448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354854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Comic Sans MS" pitchFamily="66" charset="0"/>
              </a:rPr>
              <a:t>Спасибо за внимание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!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16632"/>
            <a:ext cx="7242048" cy="216024"/>
          </a:xfrm>
        </p:spPr>
        <p:txBody>
          <a:bodyPr>
            <a:normAutofit fontScale="90000"/>
          </a:bodyPr>
          <a:lstStyle/>
          <a:p>
            <a:endParaRPr lang="ru-RU" sz="1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67944" y="980728"/>
            <a:ext cx="3744416" cy="2996952"/>
          </a:xfrm>
          <a:prstGeom prst="rect">
            <a:avLst/>
          </a:prstGeom>
        </p:spPr>
      </p:pic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4005064"/>
            <a:ext cx="3983484" cy="2736304"/>
          </a:xfrm>
          <a:prstGeom prst="rect">
            <a:avLst/>
          </a:prstGeom>
        </p:spPr>
      </p:pic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1484784"/>
            <a:ext cx="3563888" cy="2844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332657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 сей день люди, встречают кашей новорожденного.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45719"/>
          </a:xfrm>
        </p:spPr>
        <p:txBody>
          <a:bodyPr>
            <a:normAutofit fontScale="90000"/>
          </a:bodyPr>
          <a:lstStyle/>
          <a:p>
            <a:endParaRPr lang="ru-RU" sz="1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кутья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511574"/>
            <a:ext cx="6768752" cy="4725738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 провожают человека в последний путь, поминая его кашей (кутьей)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239000" cy="45719"/>
          </a:xfrm>
        </p:spPr>
        <p:txBody>
          <a:bodyPr>
            <a:normAutofit fontScale="90000"/>
          </a:bodyPr>
          <a:lstStyle/>
          <a:p>
            <a:endParaRPr lang="ru-RU" sz="1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D:\Documents and Settings\Оля\Проектная работа\Каша\встреча каше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916832"/>
            <a:ext cx="6696744" cy="473958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504" y="188640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Существовал ещё один обычай: жених с невестой, во время свадебного торжества, варили кашу вместе, отчего и бытует выражение: «с ним (с ней) каши не сваришь».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83568" y="188640"/>
            <a:ext cx="7242048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256441">
            <a:off x="314443" y="2695794"/>
            <a:ext cx="4213081" cy="2915520"/>
          </a:xfrm>
          <a:prstGeom prst="rect">
            <a:avLst/>
          </a:prstGeom>
        </p:spPr>
      </p:pic>
      <p:pic>
        <p:nvPicPr>
          <p:cNvPr id="4" name="Рисунок 3" descr="8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1134052">
            <a:off x="3821730" y="3570377"/>
            <a:ext cx="4067944" cy="30266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116632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«Щи да каша — пища наша» — правдиво гласит русская пословица. И с этим трудно не согласиться, каша действительно имела особое значение в рационе любого человека, пожалуй, во все времена. Поэтому, стоит узнать подробнее о пользе и вреде каши.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107968"/>
            <a:ext cx="7416824" cy="47705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Цель работы: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Узнать, чем полезны каши и какое воздействие они оказывают на организм человека.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Познакомиться с проблемой по литературным источникам по теме.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Провести анкетирование учащихся 2-х классов  по данной проблеме.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46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7239000" cy="44668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Мы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предполагаем, что в результате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исследования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узнаем, что употребление каши благоприятно влияет на организм людей.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Гипотеза исследования:</a:t>
            </a:r>
            <a:endParaRPr lang="ru-RU" sz="3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506</TotalTime>
  <Words>748</Words>
  <Application>Microsoft Office PowerPoint</Application>
  <PresentationFormat>Экран (4:3)</PresentationFormat>
  <Paragraphs>85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Изящная</vt:lpstr>
      <vt:lpstr>Без каши ни во что и труды наши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   Анкета</vt:lpstr>
      <vt:lpstr>Слайд 24</vt:lpstr>
      <vt:lpstr>Слайд 25</vt:lpstr>
      <vt:lpstr>Слайд 26</vt:lpstr>
      <vt:lpstr>Слайд 27</vt:lpstr>
      <vt:lpstr> </vt:lpstr>
      <vt:lpstr>Слайд 29</vt:lpstr>
      <vt:lpstr>Слайд 30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 каши ни во что и труды наши</dc:title>
  <dc:creator>Пользователь</dc:creator>
  <cp:lastModifiedBy>Admin</cp:lastModifiedBy>
  <cp:revision>50</cp:revision>
  <dcterms:created xsi:type="dcterms:W3CDTF">2012-03-20T13:44:39Z</dcterms:created>
  <dcterms:modified xsi:type="dcterms:W3CDTF">2013-04-17T18:24:58Z</dcterms:modified>
</cp:coreProperties>
</file>