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Химические элементы в человеческом организме.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Углерод</c:v>
                </c:pt>
                <c:pt idx="1">
                  <c:v>Водород</c:v>
                </c:pt>
                <c:pt idx="2">
                  <c:v>Азот</c:v>
                </c:pt>
                <c:pt idx="3">
                  <c:v>Другие элементы</c:v>
                </c:pt>
                <c:pt idx="4">
                  <c:v>Кислород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20.7</c:v>
                </c:pt>
                <c:pt idx="1">
                  <c:v>9.9</c:v>
                </c:pt>
                <c:pt idx="2">
                  <c:v>5</c:v>
                </c:pt>
                <c:pt idx="3">
                  <c:v>2</c:v>
                </c:pt>
                <c:pt idx="4">
                  <c:v>62.4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l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285861"/>
            <a:ext cx="7772400" cy="1214446"/>
          </a:xfrm>
        </p:spPr>
        <p:txBody>
          <a:bodyPr/>
          <a:lstStyle>
            <a:lvl1pPr>
              <a:defRPr>
                <a:solidFill>
                  <a:srgbClr val="D60093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57187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99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99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1600200"/>
            <a:ext cx="385289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5289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1535113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2174875"/>
            <a:ext cx="385447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385606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85606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92961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282260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14356"/>
            <a:ext cx="4926040" cy="541180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2910" y="1500174"/>
            <a:ext cx="2822603" cy="4625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7231"/>
            <a:ext cx="5486400" cy="38703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990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79296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1600200"/>
            <a:ext cx="785818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D60093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chart" Target="../charts/chart1.xml"/><Relationship Id="rId5" Type="http://schemas.openxmlformats.org/officeDocument/2006/relationships/image" Target="../media/image15.gif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Химические элементы составляющие живые системы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692697"/>
            <a:ext cx="7858180" cy="3240359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u="sng" dirty="0" smtClean="0"/>
              <a:t>Йод</a:t>
            </a:r>
            <a:r>
              <a:rPr lang="ru-RU" dirty="0" smtClean="0"/>
              <a:t> - хорошо известен как регулятор функции щитовидной железы, которая управляет обменом веществ и регулирует вес. Йод способствует образованию гормонов, включая тироксин, который контролирует скорость обмена веществ. Функционирование щитовидной железы также влияет на рост детей. Йод является важным </a:t>
            </a:r>
            <a:r>
              <a:rPr lang="ru-RU" dirty="0" err="1" smtClean="0"/>
              <a:t>антидотовым</a:t>
            </a:r>
            <a:r>
              <a:rPr lang="ru-RU" dirty="0" smtClean="0"/>
              <a:t> соединением для снижения дозы облучения и послерадиационного воздействия.</a:t>
            </a:r>
            <a:endParaRPr lang="ru-RU" dirty="0"/>
          </a:p>
        </p:txBody>
      </p:sp>
      <p:pic>
        <p:nvPicPr>
          <p:cNvPr id="4" name="Рисунок 3" descr="53_I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3501008"/>
            <a:ext cx="3624064" cy="2718048"/>
          </a:xfrm>
          <a:prstGeom prst="rect">
            <a:avLst/>
          </a:prstGeom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539552" y="692696"/>
            <a:ext cx="8290228" cy="331236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Марганец</a:t>
            </a:r>
            <a:r>
              <a:rPr lang="ru-RU" sz="3200" dirty="0" smtClean="0"/>
              <a:t> - необходим для нормального роста и развития. Помогает в синтезе защитного гликопротеина, покрывающего клетки. Кроме того, необходим организму, чтобы создавать естественный противовирусный агент интерферон и способствовать регуляции содержания сахара в крови. Марганец нужен нашему организму для того, чтобы в полной мере использовались витамины С, Е и комплекс витаминов В.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25_Mn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3717032"/>
            <a:ext cx="3312368" cy="2484276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620689"/>
            <a:ext cx="7858180" cy="280831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u="sng" dirty="0" smtClean="0"/>
              <a:t>Молибден</a:t>
            </a:r>
            <a:r>
              <a:rPr lang="ru-RU" dirty="0" smtClean="0"/>
              <a:t> -  откладывается в печени, а потом расходуется на метаболизм железа. Он имеет различные функции и предотвращает разрушение зубов и импотенцию. Молибден помогает удалять излишки меди из организма. 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611560" y="692696"/>
            <a:ext cx="7858180" cy="280831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Селен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</a:t>
            </a:r>
            <a:r>
              <a:rPr lang="ru-RU" sz="3200" dirty="0" smtClean="0"/>
              <a:t> редкий и очень ценный для организма элемент. Жизненно необходим как антиоксидант. Селен нужен также для образования белков в нашем организме, он поддерживает нормальную работу печени и укрепляет иммунную систему. Селен - компонент спермы, важный для поддержания репродуктивной функции. Селен </a:t>
            </a:r>
            <a:r>
              <a:rPr lang="ru-RU" sz="3200" dirty="0" err="1" smtClean="0"/>
              <a:t>помогаетвыводить</a:t>
            </a:r>
            <a:r>
              <a:rPr lang="ru-RU" sz="3200" dirty="0" smtClean="0"/>
              <a:t> из организма ионы тяжелых металлов, включая кадмий и мышьяк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4" descr="42_Mo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3356992"/>
            <a:ext cx="3672408" cy="2754306"/>
          </a:xfrm>
          <a:prstGeom prst="rect">
            <a:avLst/>
          </a:prstGeom>
        </p:spPr>
      </p:pic>
      <p:pic>
        <p:nvPicPr>
          <p:cNvPr id="6" name="Рисунок 5" descr="34_Se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3356992"/>
            <a:ext cx="3672408" cy="2754306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340768"/>
            <a:ext cx="7858180" cy="478539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Химических элементов, входящих в состав различных живых систем, включая человеческий организм, много. Все они играют важную роль в строение и функционирование организмов, несмотря на то, велико или мало их </a:t>
            </a:r>
            <a:r>
              <a:rPr lang="ru-RU" dirty="0" smtClean="0"/>
              <a:t>процентное </a:t>
            </a:r>
            <a:r>
              <a:rPr lang="ru-RU" dirty="0" smtClean="0"/>
              <a:t>содержание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материалы.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None/>
            </a:pPr>
            <a:r>
              <a:rPr lang="ru-RU" b="1" u="sng" dirty="0" smtClean="0"/>
              <a:t>Книги: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Учебник «Биология 9 класс» под редакцией </a:t>
            </a:r>
            <a:r>
              <a:rPr lang="ru-RU" dirty="0" err="1" smtClean="0"/>
              <a:t>Д.И.Трайтака</a:t>
            </a:r>
            <a:r>
              <a:rPr lang="ru-RU" dirty="0" smtClean="0"/>
              <a:t> и Н.Д.Андреевой.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Учебник «Химия 9 класс» под редакцией О.С.Габриеляна.</a:t>
            </a:r>
          </a:p>
          <a:p>
            <a:pPr marL="514350" indent="-514350">
              <a:buNone/>
            </a:pPr>
            <a:r>
              <a:rPr lang="ru-RU" b="1" u="sng" dirty="0" smtClean="0"/>
              <a:t>Сайты:</a:t>
            </a:r>
          </a:p>
          <a:p>
            <a:pPr marL="514350" indent="-514350">
              <a:buFont typeface="+mj-lt"/>
              <a:buAutoNum type="arabicPeriod"/>
            </a:pPr>
            <a:r>
              <a:rPr lang="de-LI" dirty="0" smtClean="0"/>
              <a:t>http://elements.dp.ua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de-LI" dirty="0" smtClean="0"/>
              <a:t>http://www.firsthealthgallery.com</a:t>
            </a:r>
          </a:p>
          <a:p>
            <a:pPr marL="514350" indent="-514350">
              <a:buFont typeface="+mj-lt"/>
              <a:buAutoNum type="arabicPeriod"/>
            </a:pPr>
            <a:r>
              <a:rPr lang="de-LI" dirty="0" smtClean="0"/>
              <a:t>http://www.sportpharma.ru</a:t>
            </a:r>
          </a:p>
          <a:p>
            <a:pPr marL="514350" indent="-514350">
              <a:buFont typeface="+mj-lt"/>
              <a:buAutoNum type="arabicPeriod"/>
            </a:pPr>
            <a:r>
              <a:rPr lang="de-LI" dirty="0" smtClean="0"/>
              <a:t>http://ru.wikipedia.org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de-LI" dirty="0" smtClean="0"/>
              <a:t>http://office.microsoft.com/ru-ru/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de-LI" dirty="0" smtClean="0"/>
          </a:p>
          <a:p>
            <a:pPr marL="514350" indent="-514350">
              <a:buFont typeface="+mj-lt"/>
              <a:buAutoNum type="arabicPeriod"/>
            </a:pPr>
            <a:endParaRPr lang="de-LI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7929618" cy="5890666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12776"/>
            <a:ext cx="785818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Цель презентации – узнать какие химические элементы входят в состав живых организмов</a:t>
            </a:r>
            <a:endParaRPr lang="ru-RU" dirty="0"/>
          </a:p>
        </p:txBody>
      </p:sp>
      <p:pic>
        <p:nvPicPr>
          <p:cNvPr id="4" name="Рисунок 3" descr="171888_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3284984"/>
            <a:ext cx="2657872" cy="1993404"/>
          </a:xfrm>
          <a:prstGeom prst="rect">
            <a:avLst/>
          </a:prstGeom>
        </p:spPr>
      </p:pic>
      <p:pic>
        <p:nvPicPr>
          <p:cNvPr id="5" name="Рисунок 4" descr="desktopwallpapers.org.ua-91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3284984"/>
            <a:ext cx="2592288" cy="1951382"/>
          </a:xfrm>
          <a:prstGeom prst="rect">
            <a:avLst/>
          </a:prstGeom>
        </p:spPr>
      </p:pic>
      <p:pic>
        <p:nvPicPr>
          <p:cNvPr id="7" name="Рисунок 6" descr="f5cb1c5c4df49645ecbe15b0ba9d6d3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9872" y="2996952"/>
            <a:ext cx="2238840" cy="29851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71600" y="1124744"/>
            <a:ext cx="74168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cs typeface="Times New Roman" pitchFamily="18" charset="0"/>
              </a:rPr>
              <a:t>Из поставленной цели были выведены следующие задачи: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ru-RU" sz="2400" dirty="0" smtClean="0">
                <a:cs typeface="Times New Roman" pitchFamily="18" charset="0"/>
              </a:rPr>
              <a:t>Узнать, какие системы можно называть живыми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ru-RU" sz="2400" dirty="0" smtClean="0">
                <a:cs typeface="Times New Roman" pitchFamily="18" charset="0"/>
              </a:rPr>
              <a:t>Выяснить, что такое химические элементы.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ru-RU" sz="2400" dirty="0" smtClean="0">
                <a:cs typeface="Times New Roman" pitchFamily="18" charset="0"/>
              </a:rPr>
              <a:t>Разобраться - какие элементы входят в </a:t>
            </a:r>
            <a:r>
              <a:rPr lang="ru-RU" sz="2400" dirty="0" smtClean="0">
                <a:cs typeface="Times New Roman" pitchFamily="18" charset="0"/>
              </a:rPr>
              <a:t>состав человеческого </a:t>
            </a:r>
            <a:r>
              <a:rPr lang="ru-RU" sz="2400" dirty="0" smtClean="0">
                <a:cs typeface="Times New Roman" pitchFamily="18" charset="0"/>
              </a:rPr>
              <a:t>организма и для чего они нужны.</a:t>
            </a:r>
          </a:p>
        </p:txBody>
      </p:sp>
      <p:pic>
        <p:nvPicPr>
          <p:cNvPr id="9" name="Рисунок 8" descr="periodictabl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99203" y="3429001"/>
            <a:ext cx="2175434" cy="2664296"/>
          </a:xfrm>
          <a:prstGeom prst="rect">
            <a:avLst/>
          </a:prstGeom>
        </p:spPr>
      </p:pic>
      <p:pic>
        <p:nvPicPr>
          <p:cNvPr id="10" name="Рисунок 9" descr="71238012_1298698892_yagoduy_raz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55976" y="3429000"/>
            <a:ext cx="3244851" cy="2628329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Живые системы.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268761"/>
            <a:ext cx="7920880" cy="2520279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Живая система в условиях Земли - это открытая система состоящая из органических веществ и их компонентов, основными из которых являются белки и нуклеиновые кислоты, обладающая единым метаболизмом, который обеспечивает её регуляцию и самовоспроизведение.</a:t>
            </a:r>
            <a:endParaRPr lang="ru-RU" dirty="0"/>
          </a:p>
        </p:txBody>
      </p:sp>
      <p:pic>
        <p:nvPicPr>
          <p:cNvPr id="4" name="Рисунок 3" descr="6982279_w640_h640_onkomarkyory.jpg"/>
          <p:cNvPicPr>
            <a:picLocks noChangeAspect="1"/>
          </p:cNvPicPr>
          <p:nvPr/>
        </p:nvPicPr>
        <p:blipFill>
          <a:blip r:embed="rId2" cstate="print"/>
          <a:srcRect r="388" b="24800"/>
          <a:stretch>
            <a:fillRect/>
          </a:stretch>
        </p:blipFill>
        <p:spPr>
          <a:xfrm>
            <a:off x="2267744" y="3573016"/>
            <a:ext cx="4536504" cy="25685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1196752"/>
            <a:ext cx="784887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Живые системы обладают определенными признаками: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Единство химического состава.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Гомеостаз – целостное и динамичное состояние внутренний среды.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Способность к </a:t>
            </a:r>
            <a:r>
              <a:rPr lang="ru-RU" dirty="0" err="1" smtClean="0"/>
              <a:t>саморегуляции</a:t>
            </a:r>
            <a:r>
              <a:rPr lang="ru-RU" dirty="0" smtClean="0"/>
              <a:t>, росту и развитию.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Самовоспроизведение.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Раздражимость.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Приспособляемость и </a:t>
            </a:r>
            <a:r>
              <a:rPr lang="ru-RU" dirty="0" err="1" smtClean="0"/>
              <a:t>эволюционирование</a:t>
            </a:r>
            <a:r>
              <a:rPr lang="ru-RU" dirty="0" smtClean="0"/>
              <a:t>. </a:t>
            </a:r>
          </a:p>
          <a:p>
            <a:pPr marL="342900" indent="-342900"/>
            <a:r>
              <a:rPr lang="ru-RU" dirty="0" smtClean="0"/>
              <a:t>Живые системы или живые организмы делятся на царства: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Растения.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Грибы.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Бактерии.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Животные.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Вирусы.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Протисты.</a:t>
            </a:r>
          </a:p>
          <a:p>
            <a:pPr marL="342900" indent="-342900"/>
            <a:endParaRPr lang="ru-RU" dirty="0"/>
          </a:p>
        </p:txBody>
      </p:sp>
      <p:pic>
        <p:nvPicPr>
          <p:cNvPr id="8" name="Рисунок 7" descr="classification.jpg"/>
          <p:cNvPicPr>
            <a:picLocks noChangeAspect="1"/>
          </p:cNvPicPr>
          <p:nvPr/>
        </p:nvPicPr>
        <p:blipFill>
          <a:blip r:embed="rId3" cstate="print"/>
          <a:srcRect r="-1274" b="14284"/>
          <a:stretch>
            <a:fillRect/>
          </a:stretch>
        </p:blipFill>
        <p:spPr>
          <a:xfrm>
            <a:off x="2627784" y="3429000"/>
            <a:ext cx="5472608" cy="2783526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Химические элементы.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96753"/>
            <a:ext cx="7920880" cy="352839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Химический элемент – это совокупность атомов с одинаковым зарядом ядра и числом протонов, совпадающим с порядковым (атомным) номером в таблице Менделеева. Каждый химический элемент имеет свои название и символ, которые приводятся в Периодической системе элементов Дмитрия Ивановича Менделеева.</a:t>
            </a:r>
            <a:endParaRPr lang="ru-RU" dirty="0"/>
          </a:p>
        </p:txBody>
      </p:sp>
      <p:pic>
        <p:nvPicPr>
          <p:cNvPr id="5" name="Рисунок 4" descr="4284202_f5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4221088"/>
            <a:ext cx="2162978" cy="1880128"/>
          </a:xfrm>
          <a:prstGeom prst="rect">
            <a:avLst/>
          </a:prstGeom>
        </p:spPr>
      </p:pic>
      <p:pic>
        <p:nvPicPr>
          <p:cNvPr id="6" name="Рисунок 5" descr="1344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268761"/>
            <a:ext cx="7992888" cy="5053468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Химические элементы в живых системах.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052736"/>
            <a:ext cx="785818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Человеческий организм состоит из множества химических элементов, которые подразделяются на макро- и микро- элементы. Химические элементы входят в состав тканей из которых образованы органы живых организмов, а также отвечают за дееспособность определенных функций организма.</a:t>
            </a:r>
            <a:endParaRPr lang="ru-RU" sz="2400" dirty="0"/>
          </a:p>
        </p:txBody>
      </p:sp>
      <p:pic>
        <p:nvPicPr>
          <p:cNvPr id="4" name="Рисунок 3" descr="i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3356992"/>
            <a:ext cx="1512168" cy="1512168"/>
          </a:xfrm>
          <a:prstGeom prst="rect">
            <a:avLst/>
          </a:prstGeom>
        </p:spPr>
      </p:pic>
      <p:pic>
        <p:nvPicPr>
          <p:cNvPr id="5" name="Рисунок 4" descr="azot-v-ballonah-40-l_foto_lar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3284984"/>
            <a:ext cx="1619250" cy="1619250"/>
          </a:xfrm>
          <a:prstGeom prst="rect">
            <a:avLst/>
          </a:prstGeom>
        </p:spPr>
      </p:pic>
      <p:pic>
        <p:nvPicPr>
          <p:cNvPr id="6" name="Рисунок 5" descr="367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4293096"/>
            <a:ext cx="1611957" cy="1672046"/>
          </a:xfrm>
          <a:prstGeom prst="rect">
            <a:avLst/>
          </a:prstGeom>
        </p:spPr>
      </p:pic>
      <p:pic>
        <p:nvPicPr>
          <p:cNvPr id="7" name="Рисунок 6" descr="icon_hydrogen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7984" y="3861048"/>
            <a:ext cx="2247925" cy="224792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43608" y="1340768"/>
            <a:ext cx="2952328" cy="44644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Микроэлементы - это химические элементы, присутствующие в тканях человека, животных и растений в так называемых следовых количествах (тысячные доли процента и ниже).  К микроэлементам относятся:  цинк, хром, медь,  йод, марганец и другие.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92080" y="1340768"/>
            <a:ext cx="3024336" cy="44644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Макроэлементы – это  элементы находящиеся в живых системах, концентрация которых превышает 0,001%.  Среди макроэлементов, в первую очередь выделяют кислород, водород, углерод и азот. Так же к макроэлементам относятся калий, натрий, кальций и магний.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" name="Рисунок 9" descr="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87624" y="4509120"/>
            <a:ext cx="778024" cy="778024"/>
          </a:xfrm>
          <a:prstGeom prst="rect">
            <a:avLst/>
          </a:prstGeom>
        </p:spPr>
      </p:pic>
      <p:pic>
        <p:nvPicPr>
          <p:cNvPr id="11" name="Рисунок 10" descr="cr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051720" y="4653136"/>
            <a:ext cx="809773" cy="924613"/>
          </a:xfrm>
          <a:prstGeom prst="rect">
            <a:avLst/>
          </a:prstGeom>
        </p:spPr>
      </p:pic>
      <p:pic>
        <p:nvPicPr>
          <p:cNvPr id="12" name="Рисунок 11" descr="med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059832" y="4494607"/>
            <a:ext cx="792088" cy="881859"/>
          </a:xfrm>
          <a:prstGeom prst="rect">
            <a:avLst/>
          </a:prstGeom>
        </p:spPr>
      </p:pic>
      <p:pic>
        <p:nvPicPr>
          <p:cNvPr id="13" name="Рисунок 12" descr="1269689752_8et0.gif"/>
          <p:cNvPicPr>
            <a:picLocks noChangeAspect="1"/>
          </p:cNvPicPr>
          <p:nvPr/>
        </p:nvPicPr>
        <p:blipFill>
          <a:blip r:embed="rId9" cstate="print"/>
          <a:srcRect b="12566"/>
          <a:stretch>
            <a:fillRect/>
          </a:stretch>
        </p:blipFill>
        <p:spPr>
          <a:xfrm>
            <a:off x="6516216" y="4725144"/>
            <a:ext cx="720080" cy="1049323"/>
          </a:xfrm>
          <a:prstGeom prst="rect">
            <a:avLst/>
          </a:prstGeom>
        </p:spPr>
      </p:pic>
      <p:pic>
        <p:nvPicPr>
          <p:cNvPr id="14" name="Рисунок 13" descr="azot-v-ballonah-40-l_foto_lar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4509120"/>
            <a:ext cx="953641" cy="953641"/>
          </a:xfrm>
          <a:prstGeom prst="rect">
            <a:avLst/>
          </a:prstGeom>
        </p:spPr>
      </p:pic>
      <p:pic>
        <p:nvPicPr>
          <p:cNvPr id="15" name="Рисунок 14" descr="Help.tums.ac.ir_News_201211179181682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308304" y="4509120"/>
            <a:ext cx="936104" cy="1008112"/>
          </a:xfrm>
          <a:prstGeom prst="rect">
            <a:avLst/>
          </a:prstGeom>
        </p:spPr>
      </p:pic>
      <p:graphicFrame>
        <p:nvGraphicFramePr>
          <p:cNvPr id="16" name="Диаграмма 15"/>
          <p:cNvGraphicFramePr/>
          <p:nvPr/>
        </p:nvGraphicFramePr>
        <p:xfrm>
          <a:off x="683568" y="1196752"/>
          <a:ext cx="7848872" cy="5072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  <p:bldP spid="8" grpId="1" animBg="1"/>
      <p:bldP spid="9" grpId="0" animBg="1"/>
      <p:bldP spid="9" grpId="1" animBg="1"/>
      <p:bldGraphic spid="16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Макроэлементы.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24745"/>
            <a:ext cx="7817522" cy="338437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u="sng" dirty="0" smtClean="0"/>
              <a:t>Кислород, углерод, водород и азот</a:t>
            </a:r>
            <a:r>
              <a:rPr lang="ru-RU" dirty="0" smtClean="0"/>
              <a:t> – называют биогенными (органогенными) элементами или </a:t>
            </a:r>
            <a:r>
              <a:rPr lang="ru-RU" dirty="0" err="1" smtClean="0"/>
              <a:t>макронутриентами</a:t>
            </a:r>
            <a:r>
              <a:rPr lang="ru-RU" dirty="0" smtClean="0"/>
              <a:t>. Из </a:t>
            </a:r>
            <a:r>
              <a:rPr lang="ru-RU" dirty="0" err="1" smtClean="0"/>
              <a:t>макронутриентов</a:t>
            </a:r>
            <a:r>
              <a:rPr lang="ru-RU" dirty="0" smtClean="0"/>
              <a:t> преимущественно построены такие органические вещества, как белки, жиры, углеводы и нуклеиновые кислоты. Для обозначения </a:t>
            </a:r>
            <a:r>
              <a:rPr lang="ru-RU" dirty="0" err="1" smtClean="0"/>
              <a:t>макронутриентов</a:t>
            </a:r>
            <a:r>
              <a:rPr lang="ru-RU" dirty="0" smtClean="0"/>
              <a:t> иногда используют </a:t>
            </a:r>
            <a:r>
              <a:rPr lang="ru-RU" dirty="0" err="1" smtClean="0"/>
              <a:t>аббреавиатуру</a:t>
            </a:r>
            <a:r>
              <a:rPr lang="ru-RU" dirty="0" smtClean="0"/>
              <a:t>  CHNO, состоящий из обозначений соответствующих химических элементов в таблице Менделеева.</a:t>
            </a:r>
            <a:endParaRPr lang="ru-RU" dirty="0"/>
          </a:p>
        </p:txBody>
      </p:sp>
      <p:pic>
        <p:nvPicPr>
          <p:cNvPr id="4" name="Рисунок 3" descr="chnos.jpg"/>
          <p:cNvPicPr>
            <a:picLocks noChangeAspect="1"/>
          </p:cNvPicPr>
          <p:nvPr/>
        </p:nvPicPr>
        <p:blipFill>
          <a:blip r:embed="rId2" cstate="print"/>
          <a:srcRect l="9756" t="12195" r="2439" b="36497"/>
          <a:stretch>
            <a:fillRect/>
          </a:stretch>
        </p:blipFill>
        <p:spPr>
          <a:xfrm>
            <a:off x="3131840" y="4437112"/>
            <a:ext cx="2880320" cy="1683089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08720"/>
            <a:ext cx="7858180" cy="309634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u="sng" dirty="0" smtClean="0"/>
              <a:t>Кальций </a:t>
            </a:r>
            <a:r>
              <a:rPr lang="ru-RU" dirty="0" smtClean="0"/>
              <a:t>- выполняет в организме человека ряд многообразных и важных функций. Так, он входит в состав минерального компонента костной ткани - </a:t>
            </a:r>
            <a:r>
              <a:rPr lang="ru-RU" dirty="0" err="1" smtClean="0"/>
              <a:t>оксиапатита</a:t>
            </a:r>
            <a:r>
              <a:rPr lang="ru-RU" dirty="0" smtClean="0"/>
              <a:t>, микрокристаллы которого образуют жесткую структуру костной ткани, выполняющей защитно-опорную функцию. Кальций придает стабильность клеточным мембранам - наружной оболочке клеток; обеспечивает прочность межклеточных связей.</a:t>
            </a:r>
            <a:endParaRPr lang="ru-RU" dirty="0"/>
          </a:p>
        </p:txBody>
      </p:sp>
      <p:pic>
        <p:nvPicPr>
          <p:cNvPr id="4" name="Рисунок 3" descr="calcium-vitamins-300x299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3861048"/>
            <a:ext cx="4314056" cy="22936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692696"/>
            <a:ext cx="79928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/>
              <a:t>Фосфор</a:t>
            </a:r>
            <a:r>
              <a:rPr lang="ru-RU" sz="2400" dirty="0" smtClean="0"/>
              <a:t> -  участвует в построении всех клеточных элементов организма человека, его особенно много в костной и мозговой тканях. Фосфор участвует в процессах обмена белков, жиров и углеводов, образуя с ними ряд промежуточных соединений. Он участвует в деятельности мозга, скелетной и сердечной мускулатуры, в образовании ряда гормонов и ферментов.</a:t>
            </a:r>
            <a:endParaRPr lang="ru-RU" sz="2400" dirty="0"/>
          </a:p>
        </p:txBody>
      </p:sp>
      <p:pic>
        <p:nvPicPr>
          <p:cNvPr id="6" name="Рисунок 5" descr="15_P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3284984"/>
            <a:ext cx="4200128" cy="2952328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692696"/>
            <a:ext cx="7858180" cy="309634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u="sng" dirty="0" smtClean="0"/>
              <a:t>Магний</a:t>
            </a:r>
            <a:r>
              <a:rPr lang="ru-RU" dirty="0" smtClean="0"/>
              <a:t> - принимает участие в процессах углеводного, белкового и фосфорного обмена. Соединения магния обладают антиспастическими и сосудорасширяющими свойствами, понижают возбудимость центральной нервной системы, а также усиливают желчеотделение и моторную деятельность кишечника.</a:t>
            </a:r>
            <a:endParaRPr lang="ru-RU" dirty="0"/>
          </a:p>
        </p:txBody>
      </p:sp>
      <p:pic>
        <p:nvPicPr>
          <p:cNvPr id="4" name="Рисунок 3" descr="12_Mg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3717032"/>
            <a:ext cx="3024336" cy="2268252"/>
          </a:xfrm>
          <a:prstGeom prst="rect">
            <a:avLst/>
          </a:prstGeom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251520" y="692696"/>
            <a:ext cx="8424936" cy="3600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200" b="1" u="sng" dirty="0" smtClean="0"/>
              <a:t>Натрий</a:t>
            </a:r>
            <a:r>
              <a:rPr lang="ru-RU" sz="3200" dirty="0" smtClean="0"/>
              <a:t> - необходим для протекания процессов внутриклеточного и межклеточного обмена, для обеспечения электролитного и кислотно-щелочного равновесия. Ионы натрия содержатся в основном во внеклеточной жидкости, что определяет их значительную роль в регуляции давления как внутри клеток, так и во внеклеточном пространстве. Кроме того, натрий важен для водного обмена организма. Уменьшение количества натрия во внеклеточной жидкости ведет к переходу воды из внеклеточных пространств в клетки.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11_Na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3861048"/>
            <a:ext cx="3168352" cy="2376264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Микроэлементы.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124745"/>
            <a:ext cx="7858180" cy="252028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u="sng" dirty="0" smtClean="0"/>
              <a:t>Медь</a:t>
            </a:r>
            <a:r>
              <a:rPr lang="ru-RU" dirty="0" smtClean="0"/>
              <a:t> - незаменимый компонент многих биохимических реакций в организме. Участвует в образовании красных кровяных телец. Медь действует и как антиоксидант. Является компонентом многих ферментов.</a:t>
            </a:r>
            <a:endParaRPr lang="ru-RU" dirty="0"/>
          </a:p>
        </p:txBody>
      </p:sp>
      <p:pic>
        <p:nvPicPr>
          <p:cNvPr id="4" name="Рисунок 3" descr="29_Cu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3501008"/>
            <a:ext cx="3528053" cy="264604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7_chem_2010_30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TS010389964</Template>
  <TotalTime>139</TotalTime>
  <Words>928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7_chem_2010_3011</vt:lpstr>
      <vt:lpstr>Химические элементы составляющие живые системы</vt:lpstr>
      <vt:lpstr>Цели и задачи.</vt:lpstr>
      <vt:lpstr>Живые системы.</vt:lpstr>
      <vt:lpstr>Химические элементы.</vt:lpstr>
      <vt:lpstr>Химические элементы в живых системах.</vt:lpstr>
      <vt:lpstr>Макроэлементы.</vt:lpstr>
      <vt:lpstr>Слайд 7</vt:lpstr>
      <vt:lpstr>Слайд 8</vt:lpstr>
      <vt:lpstr>Микроэлементы.</vt:lpstr>
      <vt:lpstr>Слайд 10</vt:lpstr>
      <vt:lpstr>Слайд 11</vt:lpstr>
      <vt:lpstr>Вывод.</vt:lpstr>
      <vt:lpstr>Используемые материалы.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Химические элементы составляющие живые системы</dc:title>
  <dc:creator>Пользователь</dc:creator>
  <cp:lastModifiedBy>Пользователь</cp:lastModifiedBy>
  <cp:revision>17</cp:revision>
  <dcterms:created xsi:type="dcterms:W3CDTF">2013-01-29T16:08:14Z</dcterms:created>
  <dcterms:modified xsi:type="dcterms:W3CDTF">2013-02-05T15:43:10Z</dcterms:modified>
</cp:coreProperties>
</file>