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74" r:id="rId5"/>
    <p:sldId id="266" r:id="rId6"/>
    <p:sldId id="267" r:id="rId7"/>
    <p:sldId id="258" r:id="rId8"/>
    <p:sldId id="269" r:id="rId9"/>
    <p:sldId id="268" r:id="rId10"/>
    <p:sldId id="270" r:id="rId11"/>
    <p:sldId id="260" r:id="rId12"/>
    <p:sldId id="261" r:id="rId13"/>
    <p:sldId id="273" r:id="rId14"/>
    <p:sldId id="271" r:id="rId15"/>
    <p:sldId id="272" r:id="rId16"/>
    <p:sldId id="262" r:id="rId17"/>
    <p:sldId id="263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chemeClr val="accent1"/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45904919294681"/>
          <c:y val="4.3229156071860564E-2"/>
          <c:w val="0.81705492544479186"/>
          <c:h val="0.7210153488423037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небоскрёб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10-12 лет</c:v>
                </c:pt>
                <c:pt idx="1">
                  <c:v>30-35 лет</c:v>
                </c:pt>
                <c:pt idx="2">
                  <c:v>50-60 лет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0.25</c:v>
                </c:pt>
                <c:pt idx="1">
                  <c:v>0.2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сталинская высотка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10-12 лет</c:v>
                </c:pt>
                <c:pt idx="1">
                  <c:v>30-35 лет</c:v>
                </c:pt>
                <c:pt idx="2">
                  <c:v>50-60 лет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0.17</c:v>
                </c:pt>
                <c:pt idx="1">
                  <c:v>0.7</c:v>
                </c:pt>
                <c:pt idx="2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башня со шпилем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10-12 лет</c:v>
                </c:pt>
                <c:pt idx="1">
                  <c:v>30-35 лет</c:v>
                </c:pt>
                <c:pt idx="2">
                  <c:v>50-60 лет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0.57999999999999996</c:v>
                </c:pt>
                <c:pt idx="1">
                  <c:v>0.1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170624"/>
        <c:axId val="115945856"/>
        <c:axId val="0"/>
      </c:bar3DChart>
      <c:catAx>
        <c:axId val="40170624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2000">
                <a:solidFill>
                  <a:schemeClr val="tx2">
                    <a:lumMod val="10000"/>
                  </a:schemeClr>
                </a:solidFill>
              </a:defRPr>
            </a:pPr>
            <a:endParaRPr lang="ru-RU"/>
          </a:p>
        </c:txPr>
        <c:crossAx val="115945856"/>
        <c:crosses val="autoZero"/>
        <c:auto val="1"/>
        <c:lblAlgn val="ctr"/>
        <c:lblOffset val="100"/>
        <c:noMultiLvlLbl val="0"/>
      </c:catAx>
      <c:valAx>
        <c:axId val="115945856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tx2">
                  <a:lumMod val="10000"/>
                </a:schemeClr>
              </a:solidFill>
            </a:ln>
          </c:spPr>
        </c:majorGridlines>
        <c:numFmt formatCode="0.00%" sourceLinked="0"/>
        <c:majorTickMark val="out"/>
        <c:minorTickMark val="none"/>
        <c:tickLblPos val="nextTo"/>
        <c:txPr>
          <a:bodyPr/>
          <a:lstStyle/>
          <a:p>
            <a:pPr>
              <a:defRPr sz="2000">
                <a:solidFill>
                  <a:schemeClr val="tx2">
                    <a:lumMod val="10000"/>
                  </a:schemeClr>
                </a:solidFill>
              </a:defRPr>
            </a:pPr>
            <a:endParaRPr lang="ru-RU"/>
          </a:p>
        </c:txPr>
        <c:crossAx val="40170624"/>
        <c:crosses val="autoZero"/>
        <c:crossBetween val="between"/>
        <c:majorUnit val="0.25"/>
      </c:valAx>
    </c:plotArea>
    <c:legend>
      <c:legendPos val="b"/>
      <c:layout>
        <c:manualLayout>
          <c:xMode val="edge"/>
          <c:yMode val="edge"/>
          <c:x val="7.4060836674712915E-2"/>
          <c:y val="0.90389000984251966"/>
          <c:w val="0.85556279956988901"/>
          <c:h val="6.8945977833448871E-2"/>
        </c:manualLayout>
      </c:layout>
      <c:overlay val="1"/>
      <c:spPr>
        <a:ln w="12700"/>
      </c:spPr>
      <c:txPr>
        <a:bodyPr/>
        <a:lstStyle/>
        <a:p>
          <a:pPr>
            <a:defRPr>
              <a:solidFill>
                <a:schemeClr val="tx2">
                  <a:lumMod val="1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33BAD7-E943-48D3-932A-9DFF34A3718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5628A65-DDC1-41BB-A3A9-A28E04A60B5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75856" y="3699804"/>
            <a:ext cx="5487144" cy="1143000"/>
          </a:xfrm>
        </p:spPr>
        <p:txBody>
          <a:bodyPr>
            <a:normAutofit fontScale="77500" lnSpcReduction="20000"/>
          </a:bodyPr>
          <a:lstStyle/>
          <a:p>
            <a:r>
              <a:rPr lang="ru-RU" sz="4800" dirty="0" smtClean="0"/>
              <a:t>Главное здание </a:t>
            </a:r>
          </a:p>
          <a:p>
            <a:r>
              <a:rPr lang="ru-RU" sz="4800" dirty="0" smtClean="0"/>
              <a:t>МГУ</a:t>
            </a:r>
            <a:endParaRPr lang="ru-RU" sz="48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/>
          <a:lstStyle/>
          <a:p>
            <a:r>
              <a:rPr lang="ru-RU" dirty="0" smtClean="0"/>
              <a:t>Новейшие памятники архитектуры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3474790" cy="2038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4941168"/>
            <a:ext cx="38337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Работу выполнил </a:t>
            </a:r>
          </a:p>
          <a:p>
            <a:r>
              <a:rPr lang="ru-RU" dirty="0" smtClean="0"/>
              <a:t>ученик 4 класса «Г»</a:t>
            </a:r>
          </a:p>
          <a:p>
            <a:r>
              <a:rPr lang="ru-RU" dirty="0" smtClean="0"/>
              <a:t>Ковалёв Дмитрий</a:t>
            </a:r>
          </a:p>
          <a:p>
            <a:r>
              <a:rPr lang="ru-RU" dirty="0" smtClean="0"/>
              <a:t>Руководитель: Александрова Д. Н.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81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2616120" cy="4212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456" y="404664"/>
            <a:ext cx="3159000" cy="421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38211" y="1628800"/>
            <a:ext cx="18258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tx2"/>
                </a:solidFill>
              </a:rPr>
              <a:t>Высота здания 182 метра, вместе со шпилем 240 метров</a:t>
            </a:r>
            <a:r>
              <a:rPr lang="ru-RU" sz="2000" dirty="0"/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4653136"/>
            <a:ext cx="76328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tx2"/>
                </a:solidFill>
              </a:rPr>
              <a:t>Если смотреть на шпиль 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невооруженным глазом, то кажется, что он покрыт золотом. </a:t>
            </a:r>
            <a:r>
              <a:rPr lang="ru-RU" sz="2000" dirty="0" smtClean="0">
                <a:solidFill>
                  <a:schemeClr val="tx2"/>
                </a:solidFill>
              </a:rPr>
              <a:t>Но это не так. </a:t>
            </a:r>
            <a:r>
              <a:rPr lang="ru-RU" sz="2000" dirty="0">
                <a:solidFill>
                  <a:schemeClr val="tx2"/>
                </a:solidFill>
              </a:rPr>
              <a:t>Шпиль, звезда, и колосья облицованы пластинами из желтого стекла, внутренняя сторона   стеклянных   пластин   покрыта   алюминием</a:t>
            </a:r>
            <a:r>
              <a:rPr lang="ru-RU" sz="2000" dirty="0" smtClean="0">
                <a:solidFill>
                  <a:schemeClr val="tx2"/>
                </a:solidFill>
              </a:rPr>
              <a:t>. Звезда </a:t>
            </a:r>
            <a:r>
              <a:rPr lang="ru-RU" sz="2000" dirty="0">
                <a:solidFill>
                  <a:schemeClr val="tx2"/>
                </a:solidFill>
              </a:rPr>
              <a:t>на шпиле весит 12 тонн </a:t>
            </a:r>
            <a:r>
              <a:rPr lang="ru-RU" sz="2000" dirty="0" smtClean="0">
                <a:solidFill>
                  <a:schemeClr val="tx2"/>
                </a:solidFill>
              </a:rPr>
              <a:t>. </a:t>
            </a:r>
            <a:r>
              <a:rPr lang="ru-RU" sz="2000" dirty="0">
                <a:solidFill>
                  <a:schemeClr val="tx2"/>
                </a:solidFill>
              </a:rPr>
              <a:t>Зерно колоса, обрамляющего звезду на игле шпиля, имеет длину 1 метр 40 сантиметров. </a:t>
            </a:r>
          </a:p>
          <a:p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3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9" r="14249"/>
          <a:stretch>
            <a:fillRect/>
          </a:stretch>
        </p:blipFill>
        <p:spPr>
          <a:xfrm>
            <a:off x="457203" y="621288"/>
            <a:ext cx="5843835" cy="540000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300192" y="908720"/>
            <a:ext cx="2386608" cy="511108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600" dirty="0"/>
              <a:t>На правой башне главного корпуса расположены самые большие часы в </a:t>
            </a:r>
            <a:r>
              <a:rPr lang="ru-RU" sz="2600" dirty="0" smtClean="0"/>
              <a:t>Москве. </a:t>
            </a:r>
            <a:r>
              <a:rPr lang="ru-RU" sz="2600" dirty="0"/>
              <a:t>Их минутная стрелка имеет в длину 4,1 метра, а ее вес - 39 килограммов! Диаметр циферблата часов, расположенных на здании, составляет 8 метров 74 сантиметра.</a:t>
            </a:r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9557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9" r="12879"/>
          <a:stretch>
            <a:fillRect/>
          </a:stretch>
        </p:blipFill>
        <p:spPr>
          <a:xfrm>
            <a:off x="467544" y="457200"/>
            <a:ext cx="5760640" cy="5562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56176" y="620688"/>
            <a:ext cx="2664296" cy="5472608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Иногда упоминается слух, что при отделке интерьеров здания использовались материалы разрушенного Рейхстага, в частности редкий розовый мрамор. </a:t>
            </a:r>
            <a:endParaRPr lang="ru-RU" sz="2000" dirty="0" smtClean="0"/>
          </a:p>
          <a:p>
            <a:pPr algn="ctr"/>
            <a:r>
              <a:rPr lang="ru-RU" sz="2000" dirty="0" smtClean="0"/>
              <a:t>В </a:t>
            </a:r>
            <a:r>
              <a:rPr lang="ru-RU" sz="2000" dirty="0"/>
              <a:t>действительности </a:t>
            </a:r>
            <a:r>
              <a:rPr lang="ru-RU" sz="2000" dirty="0" smtClean="0"/>
              <a:t>встречается </a:t>
            </a:r>
            <a:r>
              <a:rPr lang="ru-RU" sz="2000" dirty="0"/>
              <a:t>либо белый, либо красный мрамор.</a:t>
            </a:r>
          </a:p>
        </p:txBody>
      </p:sp>
    </p:spTree>
    <p:extLst>
      <p:ext uri="{BB962C8B-B14F-4D97-AF65-F5344CB8AC3E}">
        <p14:creationId xmlns:p14="http://schemas.microsoft.com/office/powerpoint/2010/main" val="309290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373223"/>
          </a:xfrm>
        </p:spPr>
        <p:txBody>
          <a:bodyPr/>
          <a:lstStyle/>
          <a:p>
            <a:pPr algn="ctr"/>
            <a:r>
              <a:rPr lang="ru-RU" sz="2400" b="0" dirty="0" smtClean="0"/>
              <a:t>Главное здание МГУ</a:t>
            </a:r>
            <a:endParaRPr lang="ru-RU" sz="2400" b="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4248472" cy="3913397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201863"/>
            <a:ext cx="3312368" cy="3913187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Первая высотка России или первый американский небоскрёб?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3"/>
          </p:nvPr>
        </p:nvSpPr>
        <p:spPr>
          <a:xfrm>
            <a:off x="4648200" y="1124745"/>
            <a:ext cx="4040188" cy="648072"/>
          </a:xfrm>
        </p:spPr>
        <p:txBody>
          <a:bodyPr/>
          <a:lstStyle/>
          <a:p>
            <a:pPr algn="ctr"/>
            <a:r>
              <a:rPr lang="ru-RU" sz="2400" b="0" dirty="0"/>
              <a:t>Эмпайр Стейт Билдинг </a:t>
            </a:r>
          </a:p>
        </p:txBody>
      </p:sp>
    </p:spTree>
    <p:extLst>
      <p:ext uri="{BB962C8B-B14F-4D97-AF65-F5344CB8AC3E}">
        <p14:creationId xmlns:p14="http://schemas.microsoft.com/office/powerpoint/2010/main" val="120897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754012"/>
              </p:ext>
            </p:extLst>
          </p:nvPr>
        </p:nvGraphicFramePr>
        <p:xfrm>
          <a:off x="179513" y="417541"/>
          <a:ext cx="8712968" cy="5894463"/>
        </p:xfrm>
        <a:graphic>
          <a:graphicData uri="http://schemas.openxmlformats.org/drawingml/2006/table">
            <a:tbl>
              <a:tblPr firstRow="1" firstCol="1" bandRow="1">
                <a:tableStyleId>{D113A9D2-9D6B-4929-AA2D-F23B5EE8CBE7}</a:tableStyleId>
              </a:tblPr>
              <a:tblGrid>
                <a:gridCol w="1872208"/>
                <a:gridCol w="3983862"/>
                <a:gridCol w="2856898"/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Главное здание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МГУ</a:t>
                      </a: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Эмпайр Стэйт Билдинг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88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Период строительства 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1948 – 1953 гг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1930-1931 гг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Цель строительства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Создать новый облик Москвы, показать всему миру стойкость духа и величие страны</a:t>
                      </a:r>
                      <a:r>
                        <a:rPr lang="ru-RU" sz="1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.</a:t>
                      </a: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Возвести самое высокое здание в мире. 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57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Функционал здания</a:t>
                      </a:r>
                      <a:endParaRPr lang="ru-RU" sz="140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Учебные помещения, жилые помещения, библиотеки, актовые залы, музеи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Офисные помещения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</a:tr>
              <a:tr h="749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Архитектурный стиль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Русский классицизм. Так называемый высокий сталинский стиль. Торжественность,  высокие потолки, огромные холлы.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Ар-деко.  </a:t>
                      </a: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Строгий и экономичный стиль. Низкие потолки</a:t>
                      </a: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.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789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Архитектурные решения</a:t>
                      </a:r>
                      <a:endParaRPr lang="ru-RU" sz="140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36-этажное здание из стального каркаса, заканчивающееся шпилем с огромной звездой.  Боковые крылья, многочисленные колонны, огромная прилегающая территория с парками и прудами. В оформлении использованы произведения монументально-декоративного искусства</a:t>
                      </a:r>
                      <a:r>
                        <a:rPr lang="ru-RU" sz="1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.</a:t>
                      </a:r>
                    </a:p>
                  </a:txBody>
                  <a:tcPr marL="35341" marR="353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102 этажа. Стальной каркас. Шпилем служит антенна. Простые и четкие контуры. Отсутствуют элементы декора. 6500 окон.</a:t>
                      </a: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 Прилегающая территория отсутствует.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</a:tr>
              <a:tr h="490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Технология строительства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Сварка каркаса, башенные краны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Каркас крепился болтами, подъёмники.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05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Материалы, используемые для строительства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Сталь, кирпич, бетон, мрамор, лепнина, керамическая  плитка.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Сталь, кирпич, </a:t>
                      </a:r>
                      <a:r>
                        <a:rPr lang="en-US" sz="14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изветняк, гранит.</a:t>
                      </a:r>
                      <a:endParaRPr lang="ru-RU" sz="14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341" marR="353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03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16632"/>
            <a:ext cx="842493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Выводы</a:t>
            </a:r>
          </a:p>
          <a:p>
            <a:pPr marL="457200" lvl="0" indent="-457200" algn="just"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Архитектура московских высотных зданий </a:t>
            </a:r>
            <a:r>
              <a:rPr lang="ru-RU" sz="2000" dirty="0" smtClean="0">
                <a:solidFill>
                  <a:schemeClr val="tx2"/>
                </a:solidFill>
              </a:rPr>
              <a:t>уникальна, выразительна, красочна, богата. Архитектура американских небоскрёбов безрадостна, скучна, лишена </a:t>
            </a:r>
            <a:r>
              <a:rPr lang="ru-RU" sz="2000" dirty="0">
                <a:solidFill>
                  <a:schemeClr val="tx2"/>
                </a:solidFill>
              </a:rPr>
              <a:t>национального </a:t>
            </a:r>
            <a:r>
              <a:rPr lang="ru-RU" sz="2000" dirty="0" smtClean="0">
                <a:solidFill>
                  <a:schemeClr val="tx2"/>
                </a:solidFill>
              </a:rPr>
              <a:t>своеобразия. </a:t>
            </a:r>
          </a:p>
          <a:p>
            <a:pPr marL="457200" lvl="0" indent="-457200" algn="just">
              <a:buAutoNum type="arabicPeriod"/>
            </a:pPr>
            <a:endParaRPr lang="ru-RU" sz="2000" dirty="0" smtClean="0">
              <a:solidFill>
                <a:schemeClr val="tx2"/>
              </a:solidFill>
            </a:endParaRPr>
          </a:p>
          <a:p>
            <a:pPr marL="457200" lvl="0" indent="-457200" algn="just"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 Цель строительства Эмпайр </a:t>
            </a:r>
            <a:r>
              <a:rPr lang="ru-RU" sz="2000" dirty="0">
                <a:solidFill>
                  <a:schemeClr val="tx2"/>
                </a:solidFill>
              </a:rPr>
              <a:t>Стейт </a:t>
            </a:r>
            <a:r>
              <a:rPr lang="ru-RU" sz="2000" dirty="0" smtClean="0">
                <a:solidFill>
                  <a:schemeClr val="tx2"/>
                </a:solidFill>
              </a:rPr>
              <a:t>Билдинг– </a:t>
            </a:r>
            <a:r>
              <a:rPr lang="ru-RU" sz="2000" dirty="0">
                <a:solidFill>
                  <a:schemeClr val="tx2"/>
                </a:solidFill>
              </a:rPr>
              <a:t>возвести </a:t>
            </a:r>
            <a:r>
              <a:rPr lang="ru-RU" sz="2000" dirty="0" smtClean="0">
                <a:solidFill>
                  <a:schemeClr val="tx2"/>
                </a:solidFill>
              </a:rPr>
              <a:t>самое высокое здание в мире.  </a:t>
            </a:r>
            <a:r>
              <a:rPr lang="ru-RU" sz="2000" dirty="0">
                <a:solidFill>
                  <a:schemeClr val="tx2"/>
                </a:solidFill>
              </a:rPr>
              <a:t>Д</a:t>
            </a:r>
            <a:r>
              <a:rPr lang="ru-RU" sz="2000" dirty="0" smtClean="0">
                <a:solidFill>
                  <a:schemeClr val="tx2"/>
                </a:solidFill>
              </a:rPr>
              <a:t>ля владельца небоскреба </a:t>
            </a:r>
            <a:r>
              <a:rPr lang="ru-RU" sz="2000" dirty="0">
                <a:solidFill>
                  <a:schemeClr val="tx2"/>
                </a:solidFill>
              </a:rPr>
              <a:t>главным было окупить строительство, при этом экономили на всем. </a:t>
            </a:r>
            <a:r>
              <a:rPr lang="ru-RU" sz="2000" dirty="0" smtClean="0">
                <a:solidFill>
                  <a:schemeClr val="tx2"/>
                </a:solidFill>
              </a:rPr>
              <a:t>Главное </a:t>
            </a:r>
            <a:r>
              <a:rPr lang="ru-RU" sz="2000" dirty="0">
                <a:solidFill>
                  <a:schemeClr val="tx2"/>
                </a:solidFill>
              </a:rPr>
              <a:t>здание МГУ строилось исключительно для удобства студентов и преподавателей, огромные актовые залы, библиотеки, комнаты общежития и это не говоря о территории вокруг здания с аллеями, садами и прудами. Эмпайр Стейт Билдинг – это всего лишь многочисленные офисные </a:t>
            </a:r>
            <a:r>
              <a:rPr lang="ru-RU" sz="2000" dirty="0" smtClean="0">
                <a:solidFill>
                  <a:schemeClr val="tx2"/>
                </a:solidFill>
              </a:rPr>
              <a:t>помещения.</a:t>
            </a:r>
          </a:p>
          <a:p>
            <a:pPr marL="457200" lvl="0" indent="-457200" algn="just">
              <a:buAutoNum type="arabicPeriod"/>
            </a:pPr>
            <a:endParaRPr lang="ru-RU" sz="2000" dirty="0">
              <a:solidFill>
                <a:schemeClr val="tx2"/>
              </a:solidFill>
            </a:endParaRPr>
          </a:p>
          <a:p>
            <a:pPr marL="457200" lvl="0" indent="-457200" algn="just"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В  </a:t>
            </a:r>
            <a:r>
              <a:rPr lang="ru-RU" sz="2000" dirty="0">
                <a:solidFill>
                  <a:schemeClr val="tx2"/>
                </a:solidFill>
              </a:rPr>
              <a:t>возведении отечественных высоток применялись самые современные строительные технологии, немыслимые в США 1900—1930-х годов, например сварка каркаса вместо его клепки или самоподъемные башенные краны. </a:t>
            </a: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35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899592" y="476672"/>
            <a:ext cx="7344816" cy="79208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Главное здание МГУ – несомненно  одна из главных достопримечательностей  современной Москвы</a:t>
            </a:r>
            <a:endParaRPr lang="ru-RU" sz="2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0" r="13890"/>
          <a:stretch>
            <a:fillRect/>
          </a:stretch>
        </p:blipFill>
        <p:spPr>
          <a:xfrm>
            <a:off x="1803280" y="1305344"/>
            <a:ext cx="5649040" cy="5220000"/>
          </a:xfrm>
        </p:spPr>
      </p:pic>
    </p:spTree>
    <p:extLst>
      <p:ext uri="{BB962C8B-B14F-4D97-AF65-F5344CB8AC3E}">
        <p14:creationId xmlns:p14="http://schemas.microsoft.com/office/powerpoint/2010/main" val="4723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4345664" cy="29317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344" y="3567025"/>
            <a:ext cx="4379896" cy="28704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674" y="519471"/>
            <a:ext cx="2736304" cy="285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13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780928"/>
            <a:ext cx="4176463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1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7" r="13927"/>
          <a:stretch>
            <a:fillRect/>
          </a:stretch>
        </p:blipFill>
        <p:spPr>
          <a:xfrm>
            <a:off x="899592" y="476672"/>
            <a:ext cx="7416824" cy="426794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55576" y="5013176"/>
            <a:ext cx="7776864" cy="1368152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Candara"/>
              </a:rPr>
              <a:t>Главное здание МГУ — центральное здание университетского комплекса Московского государственного университета на Воробьёвых горах. </a:t>
            </a:r>
            <a:br>
              <a:rPr lang="ru-RU" sz="2000" dirty="0">
                <a:solidFill>
                  <a:prstClr val="black"/>
                </a:solidFill>
                <a:latin typeface="Candara"/>
              </a:rPr>
            </a:br>
            <a:r>
              <a:rPr lang="ru-RU" sz="2000" dirty="0">
                <a:solidFill>
                  <a:prstClr val="black"/>
                </a:solidFill>
                <a:latin typeface="Candara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Candara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4425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35292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>
                <a:solidFill>
                  <a:schemeClr val="bg2">
                    <a:lumMod val="75000"/>
                  </a:schemeClr>
                </a:solidFill>
              </a:rPr>
              <a:t>Цель исследования:</a:t>
            </a:r>
            <a:r>
              <a:rPr lang="ru-RU" sz="2200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2200" dirty="0">
                <a:solidFill>
                  <a:schemeClr val="tx2"/>
                </a:solidFill>
              </a:rPr>
              <a:t>ознакомиться с памятниками </a:t>
            </a:r>
            <a:r>
              <a:rPr lang="ru-RU" sz="2200" dirty="0" smtClean="0">
                <a:solidFill>
                  <a:schemeClr val="tx2"/>
                </a:solidFill>
              </a:rPr>
              <a:t>архитектуры новейшего </a:t>
            </a:r>
            <a:r>
              <a:rPr lang="ru-RU" sz="2200" dirty="0">
                <a:solidFill>
                  <a:schemeClr val="tx2"/>
                </a:solidFill>
              </a:rPr>
              <a:t>времени, выяснить,  почему главное здание МГУ является одним из главных достопримечательностей Москвы</a:t>
            </a:r>
            <a:r>
              <a:rPr lang="ru-RU" sz="2200" dirty="0" smtClean="0">
                <a:solidFill>
                  <a:schemeClr val="tx2"/>
                </a:solidFill>
              </a:rPr>
              <a:t>.</a:t>
            </a:r>
            <a:endParaRPr lang="ru-RU" sz="2000" dirty="0" smtClean="0">
              <a:solidFill>
                <a:schemeClr val="tx2"/>
              </a:solidFill>
            </a:endParaRPr>
          </a:p>
          <a:p>
            <a:pPr algn="just"/>
            <a:endParaRPr lang="ru-RU" sz="2000" dirty="0">
              <a:solidFill>
                <a:schemeClr val="tx2"/>
              </a:solidFill>
            </a:endParaRPr>
          </a:p>
          <a:p>
            <a:pPr algn="just"/>
            <a:endParaRPr lang="ru-RU" sz="2000" dirty="0">
              <a:solidFill>
                <a:schemeClr val="tx2"/>
              </a:solidFill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8112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766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Проблема.  Первая высотка России или первый американский небоскреб?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772816"/>
            <a:ext cx="71287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Гипотезы: </a:t>
            </a:r>
          </a:p>
          <a:p>
            <a:r>
              <a:rPr lang="ru-RU" dirty="0"/>
              <a:t>Архитектура московских высотных зданий обладает исключительной выразительностью, в отличие от американских небоскребов.</a:t>
            </a:r>
          </a:p>
          <a:p>
            <a:r>
              <a:rPr lang="ru-RU" dirty="0"/>
              <a:t>Главное здание МГУ построено для людей, первый американский небоскреб построен для получения прибыли его владельцем.</a:t>
            </a:r>
          </a:p>
          <a:p>
            <a:r>
              <a:rPr lang="ru-RU" dirty="0"/>
              <a:t>При строительстве американский небоскрёба применены технологии, превосходящие технологии строительства главного здания МГУ. </a:t>
            </a:r>
          </a:p>
        </p:txBody>
      </p:sp>
    </p:spTree>
    <p:extLst>
      <p:ext uri="{BB962C8B-B14F-4D97-AF65-F5344CB8AC3E}">
        <p14:creationId xmlns:p14="http://schemas.microsoft.com/office/powerpoint/2010/main" val="167930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922970863"/>
              </p:ext>
            </p:extLst>
          </p:nvPr>
        </p:nvGraphicFramePr>
        <p:xfrm>
          <a:off x="467544" y="908720"/>
          <a:ext cx="806489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39752" y="47667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andara" pitchFamily="34" charset="0"/>
              </a:rPr>
              <a:t>Главное здание МГУ – это…</a:t>
            </a:r>
            <a:endParaRPr lang="ru-RU" sz="2400" dirty="0">
              <a:solidFill>
                <a:schemeClr val="tx2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33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0152" y="332656"/>
            <a:ext cx="273630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tx2"/>
                </a:solidFill>
              </a:rPr>
              <a:t>Начало далеких пятидесятых годов. Время восстановления разрушенного войной хозяйства страны. Время рождения нового облика Москвы. </a:t>
            </a:r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Именно в это время идет самое грандиозное строительство – возводится главное здание Московского Государственного Университета на  Ленинских (сейчас Воробьёвых) </a:t>
            </a:r>
            <a:r>
              <a:rPr lang="ru-RU" sz="2000" dirty="0" smtClean="0">
                <a:solidFill>
                  <a:schemeClr val="tx2"/>
                </a:solidFill>
              </a:rPr>
              <a:t>горах</a:t>
            </a:r>
            <a:r>
              <a:rPr lang="ru-RU" sz="2000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5688632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72200" y="1052736"/>
            <a:ext cx="2314600" cy="4464496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Технический проект и генеральную смету на строительство комплекса МГУ утверждает сам </a:t>
            </a:r>
            <a:r>
              <a:rPr lang="ru-RU" sz="2000" dirty="0" smtClean="0"/>
              <a:t>Сталин.</a:t>
            </a:r>
          </a:p>
          <a:p>
            <a:pPr algn="ctr"/>
            <a:r>
              <a:rPr lang="ru-RU" sz="2000" dirty="0" smtClean="0"/>
              <a:t>Главный архитектор – Руднев Лев Владимирович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1" b="13761"/>
          <a:stretch>
            <a:fillRect/>
          </a:stretch>
        </p:blipFill>
        <p:spPr>
          <a:xfrm>
            <a:off x="457206" y="873288"/>
            <a:ext cx="5571122" cy="5148000"/>
          </a:xfrm>
        </p:spPr>
      </p:pic>
    </p:spTree>
    <p:extLst>
      <p:ext uri="{BB962C8B-B14F-4D97-AF65-F5344CB8AC3E}">
        <p14:creationId xmlns:p14="http://schemas.microsoft.com/office/powerpoint/2010/main" val="9009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20" y="254000"/>
            <a:ext cx="4676192" cy="597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6136" y="205472"/>
            <a:ext cx="244827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tx2"/>
                </a:solidFill>
              </a:rPr>
              <a:t>Строительство было полностью механизировано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</a:p>
          <a:p>
            <a:pPr algn="ctr"/>
            <a:endParaRPr lang="ru-RU" sz="2000" dirty="0">
              <a:solidFill>
                <a:schemeClr val="tx2"/>
              </a:solidFill>
            </a:endParaRP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Для того, чтобы соорудить </a:t>
            </a:r>
            <a:r>
              <a:rPr lang="ru-RU" sz="2000" dirty="0" smtClean="0">
                <a:solidFill>
                  <a:schemeClr val="tx2"/>
                </a:solidFill>
              </a:rPr>
              <a:t>каркас, </a:t>
            </a:r>
            <a:r>
              <a:rPr lang="ru-RU" sz="2000" dirty="0">
                <a:solidFill>
                  <a:schemeClr val="tx2"/>
                </a:solidFill>
              </a:rPr>
              <a:t>потребовалось около 40 тысяч тонн стали, а на строительство стен ушло 175 миллионов кирпичей. Для такого большого здания потребовалось изготовить 68 лифтов, в том числе, и скоростных кабин</a:t>
            </a:r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291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092280" y="1124744"/>
            <a:ext cx="158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</a:rPr>
              <a:t>Общая площадь участка – 167,4 га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5013176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tx2"/>
                </a:solidFill>
              </a:rPr>
              <a:t>Перед фасадом – площадь 260x100 м, от которой по основной оси идут три аллеи. Северо-западный участок территории отведен под </a:t>
            </a:r>
            <a:r>
              <a:rPr lang="ru-RU" sz="2000" dirty="0" smtClean="0">
                <a:solidFill>
                  <a:schemeClr val="tx2"/>
                </a:solidFill>
              </a:rPr>
              <a:t>ботанический </a:t>
            </a:r>
            <a:r>
              <a:rPr lang="ru-RU" sz="2000" dirty="0">
                <a:solidFill>
                  <a:schemeClr val="tx2"/>
                </a:solidFill>
              </a:rPr>
              <a:t>сад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40" y="476672"/>
            <a:ext cx="6736040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</TotalTime>
  <Words>739</Words>
  <Application>Microsoft Office PowerPoint</Application>
  <PresentationFormat>Экран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Новейшие памятники архитектуры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Первая высотка России или первый американский небоскрёб?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Новейшие памятники архитектуры</dc:title>
  <dc:creator>Миша</dc:creator>
  <cp:lastModifiedBy>Учитель</cp:lastModifiedBy>
  <cp:revision>34</cp:revision>
  <dcterms:created xsi:type="dcterms:W3CDTF">2013-02-05T16:22:34Z</dcterms:created>
  <dcterms:modified xsi:type="dcterms:W3CDTF">2013-03-25T06:40:34Z</dcterms:modified>
</cp:coreProperties>
</file>