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A9D0C-2311-466B-A90E-C52D4AD64FC9}" type="datetimeFigureOut">
              <a:rPr lang="ru-RU" smtClean="0"/>
              <a:pPr/>
              <a:t>19.04.2012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F4C90-399D-4121-B142-4F30992A36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A9D0C-2311-466B-A90E-C52D4AD64FC9}" type="datetimeFigureOut">
              <a:rPr lang="ru-RU" smtClean="0"/>
              <a:pPr/>
              <a:t>19.04.2012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F4C90-399D-4121-B142-4F30992A36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A9D0C-2311-466B-A90E-C52D4AD64FC9}" type="datetimeFigureOut">
              <a:rPr lang="ru-RU" smtClean="0"/>
              <a:pPr/>
              <a:t>19.04.2012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F4C90-399D-4121-B142-4F30992A36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A9D0C-2311-466B-A90E-C52D4AD64FC9}" type="datetimeFigureOut">
              <a:rPr lang="ru-RU" smtClean="0"/>
              <a:pPr/>
              <a:t>19.04.2012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F4C90-399D-4121-B142-4F30992A36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A9D0C-2311-466B-A90E-C52D4AD64FC9}" type="datetimeFigureOut">
              <a:rPr lang="ru-RU" smtClean="0"/>
              <a:pPr/>
              <a:t>19.04.2012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F4C90-399D-4121-B142-4F30992A36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A9D0C-2311-466B-A90E-C52D4AD64FC9}" type="datetimeFigureOut">
              <a:rPr lang="ru-RU" smtClean="0"/>
              <a:pPr/>
              <a:t>19.04.2012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F4C90-399D-4121-B142-4F30992A36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A9D0C-2311-466B-A90E-C52D4AD64FC9}" type="datetimeFigureOut">
              <a:rPr lang="ru-RU" smtClean="0"/>
              <a:pPr/>
              <a:t>19.04.2012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F4C90-399D-4121-B142-4F30992A36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A9D0C-2311-466B-A90E-C52D4AD64FC9}" type="datetimeFigureOut">
              <a:rPr lang="ru-RU" smtClean="0"/>
              <a:pPr/>
              <a:t>19.04.2012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F4C90-399D-4121-B142-4F30992A36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A9D0C-2311-466B-A90E-C52D4AD64FC9}" type="datetimeFigureOut">
              <a:rPr lang="ru-RU" smtClean="0"/>
              <a:pPr/>
              <a:t>19.04.2012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F4C90-399D-4121-B142-4F30992A36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A9D0C-2311-466B-A90E-C52D4AD64FC9}" type="datetimeFigureOut">
              <a:rPr lang="ru-RU" smtClean="0"/>
              <a:pPr/>
              <a:t>19.04.2012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F4C90-399D-4121-B142-4F30992A36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A9D0C-2311-466B-A90E-C52D4AD64FC9}" type="datetimeFigureOut">
              <a:rPr lang="ru-RU" smtClean="0"/>
              <a:pPr/>
              <a:t>19.04.2012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F4C90-399D-4121-B142-4F30992A36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1A9D0C-2311-466B-A90E-C52D4AD64FC9}" type="datetimeFigureOut">
              <a:rPr lang="ru-RU" smtClean="0"/>
              <a:pPr/>
              <a:t>19.04.2012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FF4C90-399D-4121-B142-4F30992A36B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de.academic.ru/pictures/dewiki/82/Ru200008050084.jpg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4.jpeg"/><Relationship Id="rId2" Type="http://schemas.openxmlformats.org/officeDocument/2006/relationships/hyperlink" Target="http://www.indrikgrad.ru/netcat_files/Image/chaika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kcbdx.ru/_fr/0/4094056.jpg" TargetMode="External"/><Relationship Id="rId5" Type="http://schemas.openxmlformats.org/officeDocument/2006/relationships/image" Target="../media/image13.jpeg"/><Relationship Id="rId4" Type="http://schemas.openxmlformats.org/officeDocument/2006/relationships/hyperlink" Target="http://naturalunseenhazards.files.wordpress.com/2011/08/800px-canada-goose-szmurlo.jpg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&#1086;&#1089;&#1090;&#1088;&#1086;&#1074;&#1082;&#1080;&#1078;&#1080;.&#1088;&#1092;/gallery/karelia/images/133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hyperlink" Target="http://www.murzilka.org/data/files/Image/55(1)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img.tourbina.ru/photos.3/1/3/135945/big.photo.jp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archmuseum.ru/wp-content/uploads/2008/12/d0bcd185d0b8-d0b8-d0bbd0b8d188d0b0d0b9d0bdd0b8d0bad0b8.jpg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6.jpeg"/><Relationship Id="rId2" Type="http://schemas.openxmlformats.org/officeDocument/2006/relationships/hyperlink" Target="http://img.narodna.pravda.com.ua/images/doc/7/3/73d36-information0items01428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ife.ru/images/photos/nature/Tundra.jpg" TargetMode="External"/><Relationship Id="rId5" Type="http://schemas.openxmlformats.org/officeDocument/2006/relationships/image" Target="../media/image5.jpeg"/><Relationship Id="rId4" Type="http://schemas.openxmlformats.org/officeDocument/2006/relationships/hyperlink" Target="http://img-fotki.yandex.ru/get/5804/al-curo4ckina2010.b/0_617df_81d0c233_XL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smotret-mir.ru/wp-content/uploads/2011/11/%D0%A2%D1%83%D0%BD%D0%B4%D1%80%D0%B0.jpg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smotret-mir.ru/wp-content/uploads/2011/11/%D0%9F%D1%82%D0%B8%D1%86%D1%8B-%D1%82%D1%83%D0%BD%D0%B4%D1%80%D1%8B2.jpg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1.jpeg"/><Relationship Id="rId2" Type="http://schemas.openxmlformats.org/officeDocument/2006/relationships/hyperlink" Target="http://img1.liveinternet.ru/images/attach/c/3/75/995/75995283_0_c366_23f74284_XL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forums.drom.ru/attachment.php?attachmentid=494665&amp;stc=1&amp;d=1243058858" TargetMode="External"/><Relationship Id="rId5" Type="http://schemas.openxmlformats.org/officeDocument/2006/relationships/image" Target="../media/image10.jpeg"/><Relationship Id="rId4" Type="http://schemas.openxmlformats.org/officeDocument/2006/relationships/hyperlink" Target="http://molbiol.ru/forums/uploads/a001/b017/post-17068-1188032324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143116"/>
            <a:ext cx="7772400" cy="1470025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с одним вырезанным скругленным углом 4"/>
          <p:cNvSpPr/>
          <p:nvPr/>
        </p:nvSpPr>
        <p:spPr>
          <a:xfrm>
            <a:off x="785786" y="642918"/>
            <a:ext cx="7643866" cy="785818"/>
          </a:xfrm>
          <a:prstGeom prst="snip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tx2">
                    <a:lumMod val="75000"/>
                  </a:schemeClr>
                </a:solidFill>
              </a:rPr>
              <a:t>Тундра </a:t>
            </a:r>
            <a:endParaRPr lang="ru-RU" sz="5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026" name="Picture 2" descr="Картинка 41 из 103854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0" y="1785926"/>
            <a:ext cx="6471754" cy="42618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9,3 Answers,C,60,72,23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3600" b="1" dirty="0" smtClean="0">
                <a:solidFill>
                  <a:srgbClr val="FF0000"/>
                </a:solidFill>
              </a:rPr>
              <a:t>A</a:t>
            </a:r>
            <a:r>
              <a:rPr lang="ru-RU" sz="3600" b="1" dirty="0" smtClean="0"/>
              <a:t>   чайка</a:t>
            </a:r>
            <a:endParaRPr lang="en-US" sz="36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sz="3600" b="1" dirty="0" smtClean="0">
                <a:solidFill>
                  <a:srgbClr val="FF0000"/>
                </a:solidFill>
              </a:rPr>
              <a:t>B</a:t>
            </a:r>
            <a:r>
              <a:rPr lang="ru-RU" sz="3600" b="1" dirty="0" smtClean="0">
                <a:solidFill>
                  <a:srgbClr val="FF0000"/>
                </a:solidFill>
              </a:rPr>
              <a:t>   </a:t>
            </a:r>
            <a:r>
              <a:rPr lang="ru-RU" sz="3600" b="1" dirty="0" smtClean="0"/>
              <a:t>гусь</a:t>
            </a:r>
            <a:endParaRPr lang="en-US" sz="3600" b="1" dirty="0" smtClean="0"/>
          </a:p>
          <a:p>
            <a:pPr>
              <a:buNone/>
            </a:pPr>
            <a:r>
              <a:rPr lang="en-US" sz="3600" b="1" dirty="0" smtClean="0">
                <a:solidFill>
                  <a:srgbClr val="FF0000"/>
                </a:solidFill>
              </a:rPr>
              <a:t>C</a:t>
            </a:r>
            <a:r>
              <a:rPr lang="ru-RU" sz="3600" b="1" dirty="0" smtClean="0">
                <a:solidFill>
                  <a:srgbClr val="FF0000"/>
                </a:solidFill>
              </a:rPr>
              <a:t>   </a:t>
            </a:r>
            <a:r>
              <a:rPr lang="ru-RU" sz="3600" b="1" dirty="0" smtClean="0"/>
              <a:t>соловей</a:t>
            </a:r>
            <a:endParaRPr lang="ru-RU" sz="3600" b="1" dirty="0"/>
          </a:p>
        </p:txBody>
      </p:sp>
      <p:sp>
        <p:nvSpPr>
          <p:cNvPr id="4" name="Прямоугольник с одним вырезанным скругленным углом 3"/>
          <p:cNvSpPr/>
          <p:nvPr/>
        </p:nvSpPr>
        <p:spPr>
          <a:xfrm>
            <a:off x="785786" y="285728"/>
            <a:ext cx="7643866" cy="1000132"/>
          </a:xfrm>
          <a:prstGeom prst="snip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</a:rPr>
              <a:t> 9. Какая птица не обитает в тундре?</a:t>
            </a:r>
            <a:endParaRPr lang="ru-RU" sz="36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122" name="Picture 2" descr="Картинка 18 из 10907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9058" y="1643050"/>
            <a:ext cx="2899329" cy="2137779"/>
          </a:xfrm>
          <a:prstGeom prst="rect">
            <a:avLst/>
          </a:prstGeom>
          <a:noFill/>
        </p:spPr>
      </p:pic>
      <p:pic>
        <p:nvPicPr>
          <p:cNvPr id="5124" name="Picture 4" descr="Картинка 17 из 112731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71604" y="4214818"/>
            <a:ext cx="3110435" cy="2071678"/>
          </a:xfrm>
          <a:prstGeom prst="rect">
            <a:avLst/>
          </a:prstGeom>
          <a:noFill/>
        </p:spPr>
      </p:pic>
      <p:pic>
        <p:nvPicPr>
          <p:cNvPr id="5126" name="Picture 6" descr="Картинка 18 из 105188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 r="284" b="5127"/>
          <a:stretch>
            <a:fillRect/>
          </a:stretch>
        </p:blipFill>
        <p:spPr bwMode="auto">
          <a:xfrm>
            <a:off x="5715008" y="3929066"/>
            <a:ext cx="2500330" cy="26432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10,3 Answers,B,60,70,18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3600" b="1" dirty="0" smtClean="0">
                <a:solidFill>
                  <a:srgbClr val="FF0000"/>
                </a:solidFill>
              </a:rPr>
              <a:t>A   </a:t>
            </a:r>
            <a:r>
              <a:rPr lang="ru-RU" sz="3600" b="1" dirty="0" smtClean="0"/>
              <a:t>так красивее</a:t>
            </a:r>
            <a:endParaRPr lang="en-US" sz="36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sz="3600" b="1" dirty="0" smtClean="0">
                <a:solidFill>
                  <a:srgbClr val="FF0000"/>
                </a:solidFill>
              </a:rPr>
              <a:t>B</a:t>
            </a:r>
            <a:r>
              <a:rPr lang="ru-RU" sz="3600" b="1" dirty="0" smtClean="0">
                <a:solidFill>
                  <a:srgbClr val="FF0000"/>
                </a:solidFill>
              </a:rPr>
              <a:t>   </a:t>
            </a:r>
            <a:r>
              <a:rPr lang="ru-RU" sz="3600" b="1" dirty="0" smtClean="0"/>
              <a:t>чтобы её не было видно в природе</a:t>
            </a:r>
            <a:endParaRPr lang="en-US" sz="3600" b="1" dirty="0" smtClean="0"/>
          </a:p>
          <a:p>
            <a:pPr>
              <a:buNone/>
            </a:pPr>
            <a:r>
              <a:rPr lang="en-US" sz="3600" b="1" dirty="0" smtClean="0">
                <a:solidFill>
                  <a:srgbClr val="FF0000"/>
                </a:solidFill>
              </a:rPr>
              <a:t>C</a:t>
            </a:r>
            <a:r>
              <a:rPr lang="ru-RU" sz="3600" b="1" dirty="0" smtClean="0">
                <a:solidFill>
                  <a:srgbClr val="FF0000"/>
                </a:solidFill>
              </a:rPr>
              <a:t>   </a:t>
            </a:r>
            <a:r>
              <a:rPr lang="ru-RU" sz="3600" b="1" dirty="0" smtClean="0"/>
              <a:t>чтобы вывести птенцов</a:t>
            </a:r>
            <a:endParaRPr lang="ru-RU" sz="3600" b="1" dirty="0"/>
          </a:p>
        </p:txBody>
      </p:sp>
      <p:sp>
        <p:nvSpPr>
          <p:cNvPr id="4" name="Прямоугольник с одним вырезанным скругленным углом 3"/>
          <p:cNvSpPr/>
          <p:nvPr/>
        </p:nvSpPr>
        <p:spPr>
          <a:xfrm>
            <a:off x="785786" y="285728"/>
            <a:ext cx="7643866" cy="1143008"/>
          </a:xfrm>
          <a:prstGeom prst="snip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</a:rPr>
              <a:t>10. Зачем белая куропатка меняет свой наряд? </a:t>
            </a:r>
            <a:endParaRPr lang="ru-RU" sz="36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100" name="Picture 4" descr="Картинка 38 из 336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3786190"/>
            <a:ext cx="2152644" cy="2724866"/>
          </a:xfrm>
          <a:prstGeom prst="rect">
            <a:avLst/>
          </a:prstGeom>
          <a:noFill/>
        </p:spPr>
      </p:pic>
      <p:pic>
        <p:nvPicPr>
          <p:cNvPr id="4102" name="Picture 6" descr="Картинка 32 из 3362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57422" y="3786190"/>
            <a:ext cx="1670442" cy="27384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1,3 Answers,B,60,0,0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400" b="1" dirty="0" smtClean="0">
                <a:solidFill>
                  <a:srgbClr val="FF0000"/>
                </a:solidFill>
              </a:rPr>
              <a:t>A   </a:t>
            </a:r>
            <a:r>
              <a:rPr lang="ru-RU" sz="4400" b="1" dirty="0" smtClean="0"/>
              <a:t>севернее ледяных пустынь</a:t>
            </a:r>
            <a:endParaRPr lang="en-US" sz="4400" b="1" dirty="0" smtClean="0"/>
          </a:p>
          <a:p>
            <a:pPr>
              <a:buNone/>
            </a:pPr>
            <a:r>
              <a:rPr lang="en-US" sz="4400" b="1" dirty="0">
                <a:solidFill>
                  <a:srgbClr val="FF0000"/>
                </a:solidFill>
              </a:rPr>
              <a:t>B</a:t>
            </a:r>
            <a:r>
              <a:rPr lang="ru-RU" sz="4400" b="1" dirty="0" smtClean="0"/>
              <a:t> </a:t>
            </a:r>
            <a:r>
              <a:rPr lang="en-US" sz="4400" b="1" dirty="0" smtClean="0"/>
              <a:t> </a:t>
            </a:r>
            <a:r>
              <a:rPr lang="ru-RU" sz="4400" b="1" dirty="0" smtClean="0"/>
              <a:t>южнее ледяных пустынь</a:t>
            </a:r>
            <a:endParaRPr lang="en-US" sz="4400" b="1" dirty="0" smtClean="0"/>
          </a:p>
          <a:p>
            <a:pPr>
              <a:buNone/>
            </a:pPr>
            <a:r>
              <a:rPr lang="en-US" sz="4400" b="1" dirty="0">
                <a:solidFill>
                  <a:srgbClr val="FF0000"/>
                </a:solidFill>
              </a:rPr>
              <a:t>C</a:t>
            </a:r>
            <a:r>
              <a:rPr lang="ru-RU" sz="4400" b="1" dirty="0" smtClean="0"/>
              <a:t> </a:t>
            </a:r>
            <a:r>
              <a:rPr lang="en-US" sz="4400" b="1" dirty="0" smtClean="0"/>
              <a:t> </a:t>
            </a:r>
            <a:r>
              <a:rPr lang="ru-RU" sz="4400" b="1" dirty="0" smtClean="0"/>
              <a:t>в зоне  ледяных пустынь</a:t>
            </a:r>
            <a:endParaRPr lang="en-US" sz="4400" b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с одним вырезанным скругленным углом 3"/>
          <p:cNvSpPr/>
          <p:nvPr/>
        </p:nvSpPr>
        <p:spPr>
          <a:xfrm>
            <a:off x="785786" y="642918"/>
            <a:ext cx="7643866" cy="785818"/>
          </a:xfrm>
          <a:prstGeom prst="snip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</a:rPr>
              <a:t>1. Зона </a:t>
            </a:r>
            <a:r>
              <a:rPr lang="ru-RU" sz="3600" b="1" dirty="0">
                <a:solidFill>
                  <a:schemeClr val="tx2">
                    <a:lumMod val="75000"/>
                  </a:schemeClr>
                </a:solidFill>
              </a:rPr>
              <a:t>тундры расположена …</a:t>
            </a: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endParaRPr lang="ru-RU" sz="36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3314" name="Picture 2" descr="Картинка 62 из 1507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 r="118" b="4934"/>
          <a:stretch>
            <a:fillRect/>
          </a:stretch>
        </p:blipFill>
        <p:spPr bwMode="auto">
          <a:xfrm>
            <a:off x="3071802" y="4143380"/>
            <a:ext cx="4643470" cy="25717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2,3 Answers,C,60,0,0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одним вырезанным скругленным углом 3"/>
          <p:cNvSpPr/>
          <p:nvPr/>
        </p:nvSpPr>
        <p:spPr>
          <a:xfrm>
            <a:off x="785786" y="357166"/>
            <a:ext cx="7643866" cy="785818"/>
          </a:xfrm>
          <a:prstGeom prst="snip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2. В тундре… </a:t>
            </a:r>
            <a:endParaRPr lang="ru-RU" sz="4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00034" y="128586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b="1" dirty="0" smtClean="0">
                <a:solidFill>
                  <a:srgbClr val="FF0000"/>
                </a:solidFill>
              </a:rPr>
              <a:t>A   </a:t>
            </a:r>
            <a:r>
              <a:rPr lang="ru-RU" sz="3600" b="1" dirty="0" smtClean="0"/>
              <a:t>Одинаковые </a:t>
            </a:r>
            <a:r>
              <a:rPr lang="ru-RU" sz="3600" b="1" dirty="0"/>
              <a:t>по продолжительности все 4 времени </a:t>
            </a:r>
            <a:r>
              <a:rPr lang="ru-RU" sz="3600" b="1" dirty="0" smtClean="0"/>
              <a:t>года</a:t>
            </a:r>
            <a:r>
              <a:rPr lang="ru-RU" sz="3600" dirty="0" smtClean="0"/>
              <a:t> </a:t>
            </a:r>
          </a:p>
          <a:p>
            <a:pPr>
              <a:buNone/>
            </a:pPr>
            <a:r>
              <a:rPr lang="en-US" sz="3600" b="1" dirty="0" smtClean="0">
                <a:solidFill>
                  <a:srgbClr val="FF0000"/>
                </a:solidFill>
              </a:rPr>
              <a:t>B</a:t>
            </a:r>
            <a:r>
              <a:rPr lang="en-US" sz="3600" b="1" dirty="0" smtClean="0"/>
              <a:t>   </a:t>
            </a:r>
            <a:r>
              <a:rPr lang="ru-RU" sz="3600" b="1" dirty="0" smtClean="0"/>
              <a:t>Длинная </a:t>
            </a:r>
            <a:r>
              <a:rPr lang="ru-RU" sz="3600" b="1" dirty="0"/>
              <a:t>суровая зима и короткое жаркое </a:t>
            </a:r>
            <a:r>
              <a:rPr lang="ru-RU" sz="3600" b="1" dirty="0" smtClean="0"/>
              <a:t>лето</a:t>
            </a:r>
            <a:r>
              <a:rPr lang="ru-RU" sz="3600" b="1" dirty="0"/>
              <a:t> </a:t>
            </a:r>
            <a:r>
              <a:rPr lang="ru-RU" sz="3600" dirty="0" smtClean="0"/>
              <a:t> </a:t>
            </a:r>
            <a:endParaRPr lang="en-US" sz="3600" dirty="0" smtClean="0"/>
          </a:p>
          <a:p>
            <a:pPr>
              <a:buNone/>
            </a:pPr>
            <a:r>
              <a:rPr lang="en-US" sz="3600" b="1" dirty="0">
                <a:solidFill>
                  <a:srgbClr val="FF0000"/>
                </a:solidFill>
              </a:rPr>
              <a:t>C</a:t>
            </a:r>
            <a:r>
              <a:rPr lang="ru-RU" sz="3600" b="1" dirty="0" smtClean="0"/>
              <a:t> </a:t>
            </a:r>
            <a:r>
              <a:rPr lang="en-US" sz="3600" b="1" dirty="0" smtClean="0"/>
              <a:t> </a:t>
            </a:r>
            <a:r>
              <a:rPr lang="ru-RU" sz="3600" b="1" dirty="0" smtClean="0"/>
              <a:t>Длинная </a:t>
            </a:r>
            <a:r>
              <a:rPr lang="ru-RU" sz="3600" b="1" dirty="0"/>
              <a:t>суровая зима и короткое прохладное лето.</a:t>
            </a:r>
            <a:r>
              <a:rPr lang="ru-RU" sz="3600" dirty="0" smtClean="0"/>
              <a:t> 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3,3 Answers,C,60,0,0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А</a:t>
            </a:r>
            <a:r>
              <a:rPr lang="en-US" b="1" dirty="0" smtClean="0">
                <a:solidFill>
                  <a:srgbClr val="FF0000"/>
                </a:solidFill>
              </a:rPr>
              <a:t>  </a:t>
            </a:r>
            <a:r>
              <a:rPr lang="ru-RU" b="1" dirty="0" smtClean="0"/>
              <a:t> </a:t>
            </a:r>
            <a:r>
              <a:rPr lang="ru-RU" b="1" dirty="0"/>
              <a:t>Высокие с мощными корнями и </a:t>
            </a:r>
            <a:r>
              <a:rPr lang="en-US" b="1" dirty="0" smtClean="0"/>
              <a:t>  </a:t>
            </a:r>
            <a:r>
              <a:rPr lang="ru-RU" b="1" dirty="0" smtClean="0"/>
              <a:t>широкими листьями</a:t>
            </a:r>
          </a:p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</a:rPr>
              <a:t>B   </a:t>
            </a:r>
            <a:r>
              <a:rPr lang="ru-RU" b="1" dirty="0" smtClean="0"/>
              <a:t>Низкие </a:t>
            </a:r>
            <a:r>
              <a:rPr lang="ru-RU" b="1" dirty="0"/>
              <a:t>с </a:t>
            </a:r>
            <a:r>
              <a:rPr lang="ru-RU" b="1" dirty="0" smtClean="0"/>
              <a:t>глубокими корнями</a:t>
            </a:r>
            <a:endParaRPr lang="ru-RU" dirty="0" smtClean="0"/>
          </a:p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</a:rPr>
              <a:t>C   </a:t>
            </a:r>
            <a:r>
              <a:rPr lang="ru-RU" b="1" dirty="0" smtClean="0"/>
              <a:t>Низкорослые с короткими </a:t>
            </a:r>
            <a:r>
              <a:rPr lang="ru-RU" b="1" dirty="0"/>
              <a:t>корнями и мелкими </a:t>
            </a:r>
            <a:r>
              <a:rPr lang="ru-RU" b="1" dirty="0" smtClean="0"/>
              <a:t>листьями</a:t>
            </a:r>
            <a:r>
              <a:rPr lang="ru-RU" dirty="0" smtClean="0"/>
              <a:t> </a:t>
            </a:r>
            <a:r>
              <a:rPr lang="ru-RU" b="1" dirty="0"/>
              <a:t> </a:t>
            </a:r>
            <a:r>
              <a:rPr lang="ru-RU" dirty="0" smtClean="0"/>
              <a:t> </a:t>
            </a:r>
            <a:r>
              <a:rPr lang="ru-RU" b="1" dirty="0"/>
              <a:t> </a:t>
            </a:r>
            <a:r>
              <a:rPr lang="ru-RU" dirty="0" smtClean="0"/>
              <a:t> </a:t>
            </a:r>
            <a:r>
              <a:rPr lang="ru-RU" b="1" dirty="0"/>
              <a:t> </a:t>
            </a:r>
            <a:r>
              <a:rPr lang="ru-RU" dirty="0" smtClean="0"/>
              <a:t> </a:t>
            </a:r>
            <a:r>
              <a:rPr lang="ru-RU" b="1" dirty="0"/>
              <a:t> </a:t>
            </a:r>
            <a:r>
              <a:rPr lang="ru-RU" dirty="0" smtClean="0"/>
              <a:t> </a:t>
            </a:r>
            <a:r>
              <a:rPr lang="ru-RU" b="1" dirty="0"/>
              <a:t> </a:t>
            </a:r>
            <a:r>
              <a:rPr lang="ru-RU" dirty="0" smtClean="0"/>
              <a:t> </a:t>
            </a:r>
            <a:r>
              <a:rPr lang="ru-RU" b="1" dirty="0"/>
              <a:t> </a:t>
            </a:r>
            <a:r>
              <a:rPr lang="ru-RU" dirty="0" smtClean="0"/>
              <a:t> </a:t>
            </a:r>
            <a:r>
              <a:rPr lang="ru-RU" b="1" dirty="0"/>
              <a:t> </a:t>
            </a:r>
            <a:r>
              <a:rPr lang="ru-RU" dirty="0" smtClean="0"/>
              <a:t> </a:t>
            </a:r>
            <a:r>
              <a:rPr lang="ru-RU" b="1" dirty="0"/>
              <a:t> </a:t>
            </a:r>
            <a:endParaRPr lang="ru-RU" dirty="0"/>
          </a:p>
        </p:txBody>
      </p:sp>
      <p:sp>
        <p:nvSpPr>
          <p:cNvPr id="8" name="Прямоугольник с одним вырезанным скругленным углом 7"/>
          <p:cNvSpPr/>
          <p:nvPr/>
        </p:nvSpPr>
        <p:spPr>
          <a:xfrm>
            <a:off x="785786" y="642918"/>
            <a:ext cx="7643866" cy="785818"/>
          </a:xfrm>
          <a:prstGeom prst="snip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</a:rPr>
              <a:t> 3. Растения тундры…</a:t>
            </a: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endParaRPr lang="ru-RU" sz="36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4,3 Answers,B,60,1,4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36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sz="3600" b="1" dirty="0" smtClean="0">
                <a:solidFill>
                  <a:srgbClr val="FF0000"/>
                </a:solidFill>
              </a:rPr>
              <a:t>A   </a:t>
            </a:r>
            <a:r>
              <a:rPr lang="ru-RU" sz="3600" b="1" dirty="0" smtClean="0"/>
              <a:t>цветы</a:t>
            </a:r>
            <a:endParaRPr lang="en-US" sz="3600" b="1" dirty="0" smtClean="0"/>
          </a:p>
          <a:p>
            <a:pPr>
              <a:buNone/>
            </a:pPr>
            <a:r>
              <a:rPr lang="en-US" sz="3600" b="1" dirty="0" smtClean="0">
                <a:solidFill>
                  <a:srgbClr val="FF0000"/>
                </a:solidFill>
              </a:rPr>
              <a:t>B</a:t>
            </a:r>
            <a:r>
              <a:rPr lang="ru-RU" sz="3600" b="1" dirty="0" smtClean="0">
                <a:solidFill>
                  <a:srgbClr val="FF0000"/>
                </a:solidFill>
              </a:rPr>
              <a:t>   </a:t>
            </a:r>
            <a:r>
              <a:rPr lang="ru-RU" sz="3600" b="1" dirty="0" smtClean="0"/>
              <a:t>мхи и лишайники</a:t>
            </a:r>
            <a:endParaRPr lang="en-US" sz="3600" b="1" dirty="0" smtClean="0"/>
          </a:p>
          <a:p>
            <a:pPr>
              <a:buNone/>
            </a:pPr>
            <a:r>
              <a:rPr lang="en-US" sz="3600" b="1" dirty="0" smtClean="0">
                <a:solidFill>
                  <a:srgbClr val="FF0000"/>
                </a:solidFill>
              </a:rPr>
              <a:t>C</a:t>
            </a:r>
            <a:r>
              <a:rPr lang="ru-RU" sz="3600" b="1" dirty="0" smtClean="0">
                <a:solidFill>
                  <a:srgbClr val="FF0000"/>
                </a:solidFill>
              </a:rPr>
              <a:t>   </a:t>
            </a:r>
            <a:r>
              <a:rPr lang="ru-RU" sz="3600" b="1" dirty="0" smtClean="0"/>
              <a:t>деревья</a:t>
            </a:r>
            <a:endParaRPr lang="ru-RU" sz="3600" b="1" dirty="0"/>
          </a:p>
        </p:txBody>
      </p:sp>
      <p:sp>
        <p:nvSpPr>
          <p:cNvPr id="4" name="Прямоугольник с одним вырезанным скругленным углом 3"/>
          <p:cNvSpPr/>
          <p:nvPr/>
        </p:nvSpPr>
        <p:spPr>
          <a:xfrm>
            <a:off x="785786" y="642918"/>
            <a:ext cx="7643866" cy="785818"/>
          </a:xfrm>
          <a:prstGeom prst="snip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</a:rPr>
              <a:t>4. Главные кормильцы в тундре…</a:t>
            </a: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endParaRPr lang="ru-RU" sz="36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0242" name="Picture 2" descr="Картинка 8 из 1507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643314"/>
            <a:ext cx="4106038" cy="27193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5,3 Answers,C,60,1,4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00200"/>
            <a:ext cx="8572560" cy="4525963"/>
          </a:xfrm>
        </p:spPr>
        <p:txBody>
          <a:bodyPr/>
          <a:lstStyle/>
          <a:p>
            <a:pPr>
              <a:buNone/>
            </a:pPr>
            <a:r>
              <a:rPr lang="en-US" sz="3600" b="1" dirty="0" smtClean="0">
                <a:solidFill>
                  <a:srgbClr val="FF0000"/>
                </a:solidFill>
              </a:rPr>
              <a:t>A   </a:t>
            </a:r>
            <a:r>
              <a:rPr lang="ru-RU" sz="3600" b="1" dirty="0" smtClean="0"/>
              <a:t>Кедр</a:t>
            </a:r>
            <a:r>
              <a:rPr lang="ru-RU" sz="3600" b="1" dirty="0"/>
              <a:t>, лиственница, ель, </a:t>
            </a:r>
            <a:r>
              <a:rPr lang="ru-RU" sz="3600" b="1" dirty="0" smtClean="0"/>
              <a:t>пихта</a:t>
            </a:r>
          </a:p>
          <a:p>
            <a:pPr>
              <a:buNone/>
            </a:pPr>
            <a:r>
              <a:rPr lang="en-US" sz="3600" b="1" dirty="0" smtClean="0">
                <a:solidFill>
                  <a:srgbClr val="FF0000"/>
                </a:solidFill>
              </a:rPr>
              <a:t>B</a:t>
            </a:r>
            <a:r>
              <a:rPr lang="en-US" sz="3600" b="1" dirty="0" smtClean="0"/>
              <a:t>   </a:t>
            </a:r>
            <a:r>
              <a:rPr lang="ru-RU" sz="3600" b="1" dirty="0" smtClean="0"/>
              <a:t>Дуб, берёза, клён, липа</a:t>
            </a:r>
          </a:p>
          <a:p>
            <a:pPr>
              <a:buNone/>
            </a:pPr>
            <a:r>
              <a:rPr lang="en-US" sz="3600" b="1" dirty="0" smtClean="0">
                <a:solidFill>
                  <a:srgbClr val="FF0000"/>
                </a:solidFill>
              </a:rPr>
              <a:t>C</a:t>
            </a:r>
            <a:r>
              <a:rPr lang="en-US" sz="3600" b="1" dirty="0" smtClean="0"/>
              <a:t>   </a:t>
            </a:r>
            <a:r>
              <a:rPr lang="ru-RU" sz="3600" b="1" dirty="0" smtClean="0"/>
              <a:t>Карликовая берёза, мох, морошка</a:t>
            </a:r>
            <a:r>
              <a:rPr lang="ru-RU" sz="3600" b="1" dirty="0"/>
              <a:t>.</a:t>
            </a:r>
            <a:r>
              <a:rPr lang="ru-RU" sz="3600" dirty="0" smtClean="0"/>
              <a:t> </a:t>
            </a:r>
            <a:r>
              <a:rPr lang="ru-RU" sz="3600" b="1" dirty="0"/>
              <a:t> </a:t>
            </a:r>
            <a:r>
              <a:rPr lang="ru-RU" sz="3600" dirty="0" smtClean="0"/>
              <a:t> </a:t>
            </a:r>
            <a:r>
              <a:rPr lang="ru-RU" sz="3600" b="1" dirty="0"/>
              <a:t> </a:t>
            </a:r>
            <a:r>
              <a:rPr lang="ru-RU" sz="3600" dirty="0" smtClean="0"/>
              <a:t> </a:t>
            </a:r>
            <a:r>
              <a:rPr lang="ru-RU" b="1" dirty="0"/>
              <a:t> </a:t>
            </a:r>
            <a:r>
              <a:rPr lang="ru-RU" dirty="0" smtClean="0"/>
              <a:t> </a:t>
            </a:r>
            <a:r>
              <a:rPr lang="ru-RU" b="1" dirty="0"/>
              <a:t> </a:t>
            </a:r>
            <a:r>
              <a:rPr lang="ru-RU" dirty="0" smtClean="0"/>
              <a:t> </a:t>
            </a:r>
            <a:r>
              <a:rPr lang="ru-RU" b="1" dirty="0"/>
              <a:t> </a:t>
            </a:r>
            <a:r>
              <a:rPr lang="ru-RU" dirty="0" smtClean="0"/>
              <a:t> </a:t>
            </a:r>
            <a:r>
              <a:rPr lang="ru-RU" b="1" dirty="0"/>
              <a:t> </a:t>
            </a:r>
            <a:endParaRPr lang="ru-RU" dirty="0"/>
          </a:p>
        </p:txBody>
      </p:sp>
      <p:sp>
        <p:nvSpPr>
          <p:cNvPr id="4" name="Прямоугольник с одним вырезанным скругленным углом 3"/>
          <p:cNvSpPr/>
          <p:nvPr/>
        </p:nvSpPr>
        <p:spPr>
          <a:xfrm>
            <a:off x="785786" y="642918"/>
            <a:ext cx="7643866" cy="785818"/>
          </a:xfrm>
          <a:prstGeom prst="snip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</a:rPr>
              <a:t> 5. Растения тундры…</a:t>
            </a: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endParaRPr lang="ru-RU" sz="36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9220" name="Picture 4" descr="Картинка 6 из 103675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3636" y="2928934"/>
            <a:ext cx="2705099" cy="3618862"/>
          </a:xfrm>
          <a:prstGeom prst="rect">
            <a:avLst/>
          </a:prstGeom>
          <a:noFill/>
        </p:spPr>
      </p:pic>
      <p:pic>
        <p:nvPicPr>
          <p:cNvPr id="9222" name="Picture 6" descr="Картинка 18 из 104224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29058" y="3929066"/>
            <a:ext cx="1766882" cy="2666992"/>
          </a:xfrm>
          <a:prstGeom prst="rect">
            <a:avLst/>
          </a:prstGeom>
          <a:noFill/>
        </p:spPr>
      </p:pic>
      <p:pic>
        <p:nvPicPr>
          <p:cNvPr id="9224" name="Picture 8" descr="Картинка 2 из 1498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1472" y="4572008"/>
            <a:ext cx="2647933" cy="19822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6,3 Answers,A,60,-3,1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3600" b="1" dirty="0" smtClean="0">
                <a:solidFill>
                  <a:srgbClr val="FF0000"/>
                </a:solidFill>
              </a:rPr>
              <a:t>A   </a:t>
            </a:r>
            <a:r>
              <a:rPr lang="ru-RU" sz="3600" b="1" dirty="0" smtClean="0"/>
              <a:t>вода не может впитаться  в промёрзшую землю</a:t>
            </a:r>
            <a:endParaRPr lang="en-US" sz="3600" b="1" dirty="0" smtClean="0"/>
          </a:p>
          <a:p>
            <a:pPr>
              <a:buNone/>
            </a:pPr>
            <a:r>
              <a:rPr lang="en-US" sz="3600" b="1" dirty="0" smtClean="0">
                <a:solidFill>
                  <a:srgbClr val="FF0000"/>
                </a:solidFill>
              </a:rPr>
              <a:t>B</a:t>
            </a:r>
            <a:r>
              <a:rPr lang="ru-RU" sz="3600" b="1" dirty="0" smtClean="0">
                <a:solidFill>
                  <a:srgbClr val="FF0000"/>
                </a:solidFill>
              </a:rPr>
              <a:t>   </a:t>
            </a:r>
            <a:r>
              <a:rPr lang="ru-RU" sz="3600" b="1" dirty="0" smtClean="0"/>
              <a:t>часто идёт дождь</a:t>
            </a:r>
            <a:endParaRPr lang="en-US" sz="3600" b="1" dirty="0" smtClean="0"/>
          </a:p>
          <a:p>
            <a:pPr>
              <a:buNone/>
            </a:pPr>
            <a:r>
              <a:rPr lang="en-US" sz="3600" b="1" dirty="0" smtClean="0">
                <a:solidFill>
                  <a:srgbClr val="FF0000"/>
                </a:solidFill>
              </a:rPr>
              <a:t>C</a:t>
            </a:r>
            <a:r>
              <a:rPr lang="ru-RU" sz="3600" b="1" dirty="0" smtClean="0">
                <a:solidFill>
                  <a:srgbClr val="FF0000"/>
                </a:solidFill>
              </a:rPr>
              <a:t>   </a:t>
            </a:r>
            <a:r>
              <a:rPr lang="ru-RU" sz="3600" b="1" dirty="0" smtClean="0"/>
              <a:t>разливаются реки</a:t>
            </a:r>
            <a:endParaRPr lang="ru-RU" sz="3600" b="1" dirty="0"/>
          </a:p>
        </p:txBody>
      </p:sp>
      <p:sp>
        <p:nvSpPr>
          <p:cNvPr id="6" name="Прямоугольник с одним вырезанным скругленным углом 5"/>
          <p:cNvSpPr/>
          <p:nvPr/>
        </p:nvSpPr>
        <p:spPr>
          <a:xfrm>
            <a:off x="785786" y="214290"/>
            <a:ext cx="7643866" cy="1143008"/>
          </a:xfrm>
          <a:prstGeom prst="snip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</a:rPr>
              <a:t> 6. Почему в тундре весной много болот</a:t>
            </a:r>
            <a:r>
              <a:rPr lang="ru-RU" sz="3600" b="1" dirty="0">
                <a:solidFill>
                  <a:schemeClr val="tx2">
                    <a:lumMod val="75000"/>
                  </a:schemeClr>
                </a:solidFill>
              </a:rPr>
              <a:t>?</a:t>
            </a:r>
            <a:endParaRPr lang="ru-RU" sz="36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194" name="Picture 2" descr="Картинка 22 из 1929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 r="1818" b="7879"/>
          <a:stretch>
            <a:fillRect/>
          </a:stretch>
        </p:blipFill>
        <p:spPr bwMode="auto">
          <a:xfrm>
            <a:off x="5072066" y="3857628"/>
            <a:ext cx="3857652" cy="2714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7,3 Answers,B,60,70,23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en-US" sz="3600" b="1" dirty="0" smtClean="0">
                <a:solidFill>
                  <a:srgbClr val="FF0000"/>
                </a:solidFill>
              </a:rPr>
              <a:t>A</a:t>
            </a:r>
            <a:r>
              <a:rPr lang="ru-RU" sz="3600" b="1" dirty="0" smtClean="0">
                <a:solidFill>
                  <a:srgbClr val="FF0000"/>
                </a:solidFill>
              </a:rPr>
              <a:t>   </a:t>
            </a:r>
            <a:r>
              <a:rPr lang="ru-RU" sz="3600" b="1" dirty="0" smtClean="0"/>
              <a:t>Много солнца и дождей</a:t>
            </a:r>
            <a:endParaRPr lang="ru-RU" sz="3600" b="1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sz="3600" b="1" dirty="0" smtClean="0">
                <a:solidFill>
                  <a:srgbClr val="FF0000"/>
                </a:solidFill>
              </a:rPr>
              <a:t>B</a:t>
            </a:r>
            <a:r>
              <a:rPr lang="ru-RU" sz="3600" b="1" dirty="0" smtClean="0">
                <a:solidFill>
                  <a:srgbClr val="FF0000"/>
                </a:solidFill>
              </a:rPr>
              <a:t>   </a:t>
            </a:r>
            <a:r>
              <a:rPr lang="ru-RU" sz="3600" b="1" dirty="0" smtClean="0"/>
              <a:t>Много озер и насекомых</a:t>
            </a:r>
            <a:endParaRPr lang="en-US" sz="36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sz="3600" b="1" dirty="0" smtClean="0">
                <a:solidFill>
                  <a:srgbClr val="FF0000"/>
                </a:solidFill>
              </a:rPr>
              <a:t>C</a:t>
            </a:r>
            <a:r>
              <a:rPr lang="ru-RU" sz="3600" b="1" dirty="0" smtClean="0">
                <a:solidFill>
                  <a:srgbClr val="FF0000"/>
                </a:solidFill>
              </a:rPr>
              <a:t>   </a:t>
            </a:r>
            <a:r>
              <a:rPr lang="ru-RU" sz="3600" b="1" dirty="0" smtClean="0"/>
              <a:t>Нет охотников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с одним вырезанным скругленным углом 3"/>
          <p:cNvSpPr/>
          <p:nvPr/>
        </p:nvSpPr>
        <p:spPr>
          <a:xfrm>
            <a:off x="785786" y="285728"/>
            <a:ext cx="7643866" cy="1143008"/>
          </a:xfrm>
          <a:prstGeom prst="snip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</a:rPr>
              <a:t> 7. Почему весной в тундре много водоплавающих птиц</a:t>
            </a:r>
            <a:r>
              <a:rPr lang="ru-RU" sz="3600" b="1" dirty="0">
                <a:solidFill>
                  <a:schemeClr val="tx2">
                    <a:lumMod val="75000"/>
                  </a:schemeClr>
                </a:solidFill>
              </a:rPr>
              <a:t>?</a:t>
            </a:r>
            <a:endParaRPr lang="ru-RU" sz="36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7170" name="Picture 2" descr="Картинка 72 из 3619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 t="9582"/>
          <a:stretch>
            <a:fillRect/>
          </a:stretch>
        </p:blipFill>
        <p:spPr bwMode="auto">
          <a:xfrm>
            <a:off x="4071934" y="3857628"/>
            <a:ext cx="4429156" cy="26965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8,3 Answers,C,60,72,23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3600" b="1" dirty="0" smtClean="0">
                <a:solidFill>
                  <a:srgbClr val="FF0000"/>
                </a:solidFill>
              </a:rPr>
              <a:t>A</a:t>
            </a:r>
            <a:r>
              <a:rPr lang="ru-RU" sz="3600" b="1" dirty="0" smtClean="0">
                <a:solidFill>
                  <a:srgbClr val="FF0000"/>
                </a:solidFill>
              </a:rPr>
              <a:t>   </a:t>
            </a:r>
            <a:r>
              <a:rPr lang="ru-RU" sz="3600" b="1" dirty="0" smtClean="0"/>
              <a:t>земляника</a:t>
            </a:r>
            <a:endParaRPr lang="en-US" sz="3600" b="1" dirty="0" smtClean="0"/>
          </a:p>
          <a:p>
            <a:pPr>
              <a:buNone/>
            </a:pPr>
            <a:r>
              <a:rPr lang="en-US" sz="3600" b="1" dirty="0" smtClean="0">
                <a:solidFill>
                  <a:srgbClr val="FF0000"/>
                </a:solidFill>
              </a:rPr>
              <a:t>B</a:t>
            </a:r>
            <a:r>
              <a:rPr lang="ru-RU" sz="3600" b="1" dirty="0" smtClean="0">
                <a:solidFill>
                  <a:srgbClr val="FF0000"/>
                </a:solidFill>
              </a:rPr>
              <a:t>   </a:t>
            </a:r>
            <a:r>
              <a:rPr lang="ru-RU" sz="3600" b="1" dirty="0" smtClean="0"/>
              <a:t>смородина</a:t>
            </a:r>
            <a:endParaRPr lang="en-US" sz="3600" b="1" dirty="0" smtClean="0"/>
          </a:p>
          <a:p>
            <a:pPr>
              <a:buNone/>
            </a:pPr>
            <a:r>
              <a:rPr lang="en-US" sz="3600" b="1" dirty="0" smtClean="0">
                <a:solidFill>
                  <a:srgbClr val="FF0000"/>
                </a:solidFill>
              </a:rPr>
              <a:t>C</a:t>
            </a:r>
            <a:r>
              <a:rPr lang="ru-RU" sz="3600" b="1" dirty="0" smtClean="0">
                <a:solidFill>
                  <a:srgbClr val="FF0000"/>
                </a:solidFill>
              </a:rPr>
              <a:t>   </a:t>
            </a:r>
            <a:r>
              <a:rPr lang="ru-RU" sz="3600" b="1" dirty="0" smtClean="0"/>
              <a:t>морошка</a:t>
            </a:r>
            <a:endParaRPr lang="ru-RU" sz="3600" b="1" dirty="0"/>
          </a:p>
        </p:txBody>
      </p:sp>
      <p:sp>
        <p:nvSpPr>
          <p:cNvPr id="4" name="Прямоугольник с одним вырезанным скругленным углом 3"/>
          <p:cNvSpPr/>
          <p:nvPr/>
        </p:nvSpPr>
        <p:spPr>
          <a:xfrm>
            <a:off x="785786" y="285728"/>
            <a:ext cx="7929618" cy="1143008"/>
          </a:xfrm>
          <a:prstGeom prst="snip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</a:rPr>
              <a:t> 8. Какая ягода встречается в тундре?</a:t>
            </a:r>
            <a:endParaRPr lang="ru-RU" sz="36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6148" name="Picture 4" descr="Картинка 14 из 9752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86182" y="1714488"/>
            <a:ext cx="2248003" cy="1881174"/>
          </a:xfrm>
          <a:prstGeom prst="rect">
            <a:avLst/>
          </a:prstGeom>
          <a:noFill/>
        </p:spPr>
      </p:pic>
      <p:pic>
        <p:nvPicPr>
          <p:cNvPr id="6150" name="Picture 6" descr="Картинка 9 из 138015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86512" y="3357562"/>
            <a:ext cx="2268137" cy="3024182"/>
          </a:xfrm>
          <a:prstGeom prst="rect">
            <a:avLst/>
          </a:prstGeom>
          <a:noFill/>
        </p:spPr>
      </p:pic>
      <p:pic>
        <p:nvPicPr>
          <p:cNvPr id="6152" name="Picture 8" descr="Картинка 28 из 19177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571604" y="3965710"/>
            <a:ext cx="3214710" cy="24065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217</Words>
  <Application>Microsoft Office PowerPoint</Application>
  <PresentationFormat>Экран (4:3)</PresentationFormat>
  <Paragraphs>42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Полковник</dc:creator>
  <cp:lastModifiedBy>Полковник</cp:lastModifiedBy>
  <cp:revision>20</cp:revision>
  <dcterms:created xsi:type="dcterms:W3CDTF">2012-04-19T14:38:37Z</dcterms:created>
  <dcterms:modified xsi:type="dcterms:W3CDTF">2012-04-19T15:57:17Z</dcterms:modified>
</cp:coreProperties>
</file>