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2" r:id="rId3"/>
    <p:sldId id="261" r:id="rId4"/>
    <p:sldId id="260" r:id="rId5"/>
    <p:sldId id="259" r:id="rId6"/>
    <p:sldId id="258" r:id="rId7"/>
    <p:sldId id="257" r:id="rId8"/>
    <p:sldId id="263" r:id="rId9"/>
    <p:sldId id="264" r:id="rId10"/>
    <p:sldId id="271" r:id="rId11"/>
    <p:sldId id="270" r:id="rId12"/>
    <p:sldId id="267" r:id="rId13"/>
    <p:sldId id="266" r:id="rId14"/>
    <p:sldId id="268" r:id="rId15"/>
    <p:sldId id="265" r:id="rId16"/>
    <p:sldId id="269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57" autoAdjust="0"/>
    <p:restoredTop sz="94660"/>
  </p:normalViewPr>
  <p:slideViewPr>
    <p:cSldViewPr>
      <p:cViewPr varScale="1">
        <p:scale>
          <a:sx n="70" d="100"/>
          <a:sy n="70" d="100"/>
        </p:scale>
        <p:origin x="-138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B2E66C0-4839-44E2-A20B-FBEF3A2CCC15}" type="datetimeFigureOut">
              <a:rPr lang="ru-RU" smtClean="0"/>
              <a:pPr/>
              <a:t>08.02.2011</a:t>
            </a:fld>
            <a:endParaRPr lang="ru-RU" dirty="0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19B204A-6CC4-469F-8DBE-382900D99814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  <p:transition spd="med">
    <p:zo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B2E66C0-4839-44E2-A20B-FBEF3A2CCC15}" type="datetimeFigureOut">
              <a:rPr lang="ru-RU" smtClean="0"/>
              <a:pPr/>
              <a:t>08.02.2011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19B204A-6CC4-469F-8DBE-382900D9981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zo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B2E66C0-4839-44E2-A20B-FBEF3A2CCC15}" type="datetimeFigureOut">
              <a:rPr lang="ru-RU" smtClean="0"/>
              <a:pPr/>
              <a:t>08.02.2011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19B204A-6CC4-469F-8DBE-382900D9981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zo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B2E66C0-4839-44E2-A20B-FBEF3A2CCC15}" type="datetimeFigureOut">
              <a:rPr lang="ru-RU" smtClean="0"/>
              <a:pPr/>
              <a:t>08.02.2011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19B204A-6CC4-469F-8DBE-382900D9981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zo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B2E66C0-4839-44E2-A20B-FBEF3A2CCC15}" type="datetimeFigureOut">
              <a:rPr lang="ru-RU" smtClean="0"/>
              <a:pPr/>
              <a:t>08.02.2011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19B204A-6CC4-469F-8DBE-382900D99814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  <p:transition spd="med">
    <p:zo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B2E66C0-4839-44E2-A20B-FBEF3A2CCC15}" type="datetimeFigureOut">
              <a:rPr lang="ru-RU" smtClean="0"/>
              <a:pPr/>
              <a:t>08.02.2011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19B204A-6CC4-469F-8DBE-382900D9981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zo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B2E66C0-4839-44E2-A20B-FBEF3A2CCC15}" type="datetimeFigureOut">
              <a:rPr lang="ru-RU" smtClean="0"/>
              <a:pPr/>
              <a:t>08.02.2011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19B204A-6CC4-469F-8DBE-382900D9981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zo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B2E66C0-4839-44E2-A20B-FBEF3A2CCC15}" type="datetimeFigureOut">
              <a:rPr lang="ru-RU" smtClean="0"/>
              <a:pPr/>
              <a:t>08.02.2011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19B204A-6CC4-469F-8DBE-382900D9981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zo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B2E66C0-4839-44E2-A20B-FBEF3A2CCC15}" type="datetimeFigureOut">
              <a:rPr lang="ru-RU" smtClean="0"/>
              <a:pPr/>
              <a:t>08.02.2011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19B204A-6CC4-469F-8DBE-382900D99814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  <p:transition spd="med">
    <p:zo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B2E66C0-4839-44E2-A20B-FBEF3A2CCC15}" type="datetimeFigureOut">
              <a:rPr lang="ru-RU" smtClean="0"/>
              <a:pPr/>
              <a:t>08.02.2011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19B204A-6CC4-469F-8DBE-382900D9981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zo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B2E66C0-4839-44E2-A20B-FBEF3A2CCC15}" type="datetimeFigureOut">
              <a:rPr lang="ru-RU" smtClean="0"/>
              <a:pPr/>
              <a:t>08.02.2011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19B204A-6CC4-469F-8DBE-382900D99814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 spd="med">
    <p:zo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6B2E66C0-4839-44E2-A20B-FBEF3A2CCC15}" type="datetimeFigureOut">
              <a:rPr lang="ru-RU" smtClean="0"/>
              <a:pPr/>
              <a:t>08.02.2011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 dirty="0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C19B204A-6CC4-469F-8DBE-382900D99814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>
    <p:zoom/>
  </p:transition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" Target="slide16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1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85852" y="3929066"/>
            <a:ext cx="7406640" cy="2643206"/>
          </a:xfrm>
        </p:spPr>
        <p:txBody>
          <a:bodyPr>
            <a:noAutofit/>
          </a:bodyPr>
          <a:lstStyle/>
          <a:p>
            <a:pPr algn="r"/>
            <a:r>
              <a:rPr lang="ru-RU" sz="1800" i="1" dirty="0" smtClean="0">
                <a:solidFill>
                  <a:schemeClr val="accent6">
                    <a:lumMod val="50000"/>
                  </a:schemeClr>
                </a:solidFill>
              </a:rPr>
              <a:t>Выполнила ученица </a:t>
            </a:r>
          </a:p>
          <a:p>
            <a:pPr algn="r"/>
            <a:r>
              <a:rPr lang="ru-RU" sz="1800" i="1" dirty="0" smtClean="0">
                <a:solidFill>
                  <a:schemeClr val="accent6">
                    <a:lumMod val="50000"/>
                  </a:schemeClr>
                </a:solidFill>
              </a:rPr>
              <a:t>МОУ СОШ №7 </a:t>
            </a:r>
          </a:p>
          <a:p>
            <a:pPr algn="r"/>
            <a:r>
              <a:rPr lang="ru-RU" sz="1800" i="1" dirty="0" smtClean="0">
                <a:solidFill>
                  <a:schemeClr val="accent6">
                    <a:lumMod val="50000"/>
                  </a:schemeClr>
                </a:solidFill>
              </a:rPr>
              <a:t>8 «А» класса</a:t>
            </a:r>
          </a:p>
          <a:p>
            <a:pPr algn="r"/>
            <a:r>
              <a:rPr lang="ru-RU" sz="1800" i="1" dirty="0" smtClean="0">
                <a:solidFill>
                  <a:schemeClr val="accent6">
                    <a:lumMod val="50000"/>
                  </a:schemeClr>
                </a:solidFill>
              </a:rPr>
              <a:t>Юношева Ксения</a:t>
            </a:r>
          </a:p>
          <a:p>
            <a:pPr algn="r"/>
            <a:r>
              <a:rPr lang="ru-RU" sz="1800" i="1" dirty="0" smtClean="0">
                <a:solidFill>
                  <a:schemeClr val="accent6">
                    <a:lumMod val="50000"/>
                  </a:schemeClr>
                </a:solidFill>
              </a:rPr>
              <a:t>Преподаватель: </a:t>
            </a:r>
          </a:p>
          <a:p>
            <a:pPr algn="r"/>
            <a:r>
              <a:rPr lang="ru-RU" sz="1800" i="1" dirty="0" smtClean="0">
                <a:solidFill>
                  <a:schemeClr val="accent6">
                    <a:lumMod val="50000"/>
                  </a:schemeClr>
                </a:solidFill>
              </a:rPr>
              <a:t>Бабина Наталья Алексеевна</a:t>
            </a:r>
          </a:p>
          <a:p>
            <a:pPr algn="r"/>
            <a:endParaRPr lang="ru-RU" sz="1800" i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r>
              <a:rPr lang="ru-RU" sz="2400" i="1" dirty="0" smtClean="0">
                <a:solidFill>
                  <a:schemeClr val="accent6">
                    <a:lumMod val="50000"/>
                  </a:schemeClr>
                </a:solidFill>
              </a:rPr>
              <a:t>г. Сальск  2011 год</a:t>
            </a:r>
            <a:endParaRPr lang="ru-RU" sz="2400" i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57290" y="357166"/>
            <a:ext cx="7406640" cy="1472184"/>
          </a:xfrm>
          <a:ln>
            <a:noFill/>
            <a:prstDash val="sysDash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  <a:reflection blurRad="6350" stA="50000" endA="300" endPos="55000" dir="5400000" sy="-100000" algn="bl" rotWithShape="0"/>
          </a:effectLst>
        </p:spPr>
        <p:txBody>
          <a:bodyPr>
            <a:normAutofit/>
          </a:bodyPr>
          <a:lstStyle/>
          <a:p>
            <a:pPr algn="ctr"/>
            <a:r>
              <a:rPr lang="ru-RU" sz="6000" i="1" dirty="0" smtClean="0">
                <a:solidFill>
                  <a:schemeClr val="accent6">
                    <a:lumMod val="50000"/>
                  </a:schemeClr>
                </a:solidFill>
              </a:rPr>
              <a:t>«Формула Пика»</a:t>
            </a:r>
            <a:endParaRPr lang="ru-RU" sz="6000" i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1285852" y="142852"/>
            <a:ext cx="7500990" cy="2357454"/>
          </a:xfrm>
        </p:spPr>
        <p:txBody>
          <a:bodyPr anchor="ctr">
            <a:normAutofit/>
          </a:bodyPr>
          <a:lstStyle/>
          <a:p>
            <a:r>
              <a:rPr lang="ru-RU" sz="2200" dirty="0" smtClean="0">
                <a:solidFill>
                  <a:schemeClr val="accent6">
                    <a:lumMod val="50000"/>
                  </a:schemeClr>
                </a:solidFill>
              </a:rPr>
              <a:t>	</a:t>
            </a: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</a:rPr>
              <a:t>По той же формуле мы можем найти площадь треугольника.</a:t>
            </a:r>
          </a:p>
          <a:p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</a:rPr>
              <a:t>	Так как В-14, Г-10,то 14+10:2-1=18 (см в квадрате)</a:t>
            </a:r>
          </a:p>
          <a:p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</a:rPr>
              <a:t>	Площадь данного треугольника равна 18 см в квадрате.</a:t>
            </a:r>
          </a:p>
        </p:txBody>
      </p:sp>
      <p:pic>
        <p:nvPicPr>
          <p:cNvPr id="4" name="Picture 2" descr="pic.20"/>
          <p:cNvPicPr>
            <a:picLocks noGrp="1" noChangeAspect="1" noChangeArrowheads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85852" y="2500306"/>
            <a:ext cx="3733812" cy="42034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allAtOnce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1357290" y="285728"/>
            <a:ext cx="7406640" cy="1752600"/>
          </a:xfrm>
        </p:spPr>
        <p:txBody>
          <a:bodyPr>
            <a:normAutofit lnSpcReduction="10000"/>
          </a:bodyPr>
          <a:lstStyle/>
          <a:p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</a:rPr>
              <a:t>	Если В-9, Г-12, тогда: 9+12:2-1=14 (см в квадрате)</a:t>
            </a:r>
          </a:p>
          <a:p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</a:rPr>
              <a:t>	Площадь данного четырехугольника равна 14 см в квадрате.</a:t>
            </a:r>
          </a:p>
          <a:p>
            <a:endParaRPr lang="ru-RU" sz="2000" dirty="0" smtClean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</a:rPr>
              <a:t>	</a:t>
            </a:r>
          </a:p>
          <a:p>
            <a:endParaRPr lang="ru-RU" sz="20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4" name="Picture 3" descr="pic.110"/>
          <p:cNvPicPr>
            <a:picLocks noGrp="1" noChangeAspect="1" noChangeArrowheads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061141" y="2428868"/>
            <a:ext cx="4634239" cy="40513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allAtOnce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28" y="142852"/>
            <a:ext cx="7498080" cy="725470"/>
          </a:xfrm>
        </p:spPr>
        <p:txBody>
          <a:bodyPr>
            <a:normAutofit/>
          </a:bodyPr>
          <a:lstStyle/>
          <a:p>
            <a:pPr algn="ctr"/>
            <a:r>
              <a:rPr lang="ru-RU" sz="3600" i="1" dirty="0" smtClean="0">
                <a:solidFill>
                  <a:schemeClr val="accent6">
                    <a:lumMod val="50000"/>
                  </a:schemeClr>
                </a:solidFill>
              </a:rPr>
              <a:t>Области применения формулы.</a:t>
            </a:r>
            <a:endParaRPr lang="ru-RU" sz="3600" i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57290" y="857232"/>
            <a:ext cx="7498080" cy="126682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i="1" dirty="0" smtClean="0">
                <a:solidFill>
                  <a:schemeClr val="accent6">
                    <a:lumMod val="50000"/>
                  </a:schemeClr>
                </a:solidFill>
              </a:rPr>
              <a:t>		Помимо того, что формула применяется в различного рода экзаменах, заданиях и так далее, она сопровождает весь окружающий нас мир.</a:t>
            </a:r>
            <a:endParaRPr lang="ru-RU" sz="2000" i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4" name="Picture 7" descr="геометрия на клетчатой бумаг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2071670" y="1857364"/>
            <a:ext cx="5547581" cy="5000636"/>
          </a:xfrm>
          <a:prstGeom prst="rect">
            <a:avLst/>
          </a:prstGeom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allAtOnce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57290" y="214290"/>
            <a:ext cx="7498080" cy="1357322"/>
          </a:xfrm>
        </p:spPr>
        <p:txBody>
          <a:bodyPr>
            <a:normAutofit/>
          </a:bodyPr>
          <a:lstStyle/>
          <a:p>
            <a:r>
              <a:rPr lang="ru-RU" sz="2000" i="1" dirty="0" smtClean="0">
                <a:solidFill>
                  <a:schemeClr val="accent6">
                    <a:lumMod val="50000"/>
                  </a:schemeClr>
                </a:solidFill>
              </a:rPr>
              <a:t>По формуле Пика </a:t>
            </a:r>
            <a:r>
              <a:rPr lang="en-US" sz="2000" i="1" dirty="0" smtClean="0">
                <a:solidFill>
                  <a:schemeClr val="accent6">
                    <a:lumMod val="50000"/>
                  </a:schemeClr>
                </a:solidFill>
              </a:rPr>
              <a:t>S </a:t>
            </a:r>
            <a:r>
              <a:rPr lang="ru-RU" sz="2000" i="1" dirty="0" smtClean="0">
                <a:solidFill>
                  <a:schemeClr val="accent6">
                    <a:lumMod val="50000"/>
                  </a:schemeClr>
                </a:solidFill>
              </a:rPr>
              <a:t>=В +</a:t>
            </a:r>
            <a:r>
              <a:rPr lang="en-US" sz="2000" i="1" dirty="0" smtClean="0">
                <a:solidFill>
                  <a:schemeClr val="accent6">
                    <a:lumMod val="50000"/>
                  </a:schemeClr>
                </a:solidFill>
              </a:rPr>
              <a:t>½</a:t>
            </a:r>
            <a:r>
              <a:rPr lang="ru-RU" sz="2000" i="1" dirty="0" smtClean="0">
                <a:solidFill>
                  <a:schemeClr val="accent6">
                    <a:lumMod val="50000"/>
                  </a:schemeClr>
                </a:solidFill>
              </a:rPr>
              <a:t>Г-1</a:t>
            </a:r>
            <a:br>
              <a:rPr lang="ru-RU" sz="2000" i="1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2000" i="1" dirty="0" smtClean="0">
                <a:solidFill>
                  <a:schemeClr val="accent6">
                    <a:lumMod val="50000"/>
                  </a:schemeClr>
                </a:solidFill>
              </a:rPr>
              <a:t>1)туловище В=9,Г=26, </a:t>
            </a:r>
            <a:r>
              <a:rPr lang="en-US" sz="2000" i="1" dirty="0" smtClean="0">
                <a:solidFill>
                  <a:schemeClr val="accent6">
                    <a:lumMod val="50000"/>
                  </a:schemeClr>
                </a:solidFill>
              </a:rPr>
              <a:t>S=9+½·26-1=9+13-1=</a:t>
            </a:r>
            <a:r>
              <a:rPr lang="en-US" sz="2000" i="1" u="sng" dirty="0" smtClean="0">
                <a:solidFill>
                  <a:schemeClr val="accent6">
                    <a:lumMod val="50000"/>
                  </a:schemeClr>
                </a:solidFill>
              </a:rPr>
              <a:t>21</a:t>
            </a:r>
            <a:br>
              <a:rPr lang="en-US" sz="2000" i="1" u="sng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en-US" sz="2000" i="1" dirty="0" smtClean="0">
                <a:solidFill>
                  <a:schemeClr val="accent6">
                    <a:lumMod val="50000"/>
                  </a:schemeClr>
                </a:solidFill>
              </a:rPr>
              <a:t>2)</a:t>
            </a:r>
            <a:r>
              <a:rPr lang="ru-RU" sz="2000" i="1" dirty="0" smtClean="0">
                <a:solidFill>
                  <a:schemeClr val="accent6">
                    <a:lumMod val="50000"/>
                  </a:schemeClr>
                </a:solidFill>
              </a:rPr>
              <a:t>хвост В=0,Г=8, </a:t>
            </a:r>
            <a:r>
              <a:rPr lang="en-US" sz="2000" i="1" dirty="0" smtClean="0">
                <a:solidFill>
                  <a:schemeClr val="accent6">
                    <a:lumMod val="50000"/>
                  </a:schemeClr>
                </a:solidFill>
              </a:rPr>
              <a:t>S=</a:t>
            </a:r>
            <a:r>
              <a:rPr lang="ru-RU" sz="2000" i="1" dirty="0" smtClean="0">
                <a:solidFill>
                  <a:schemeClr val="accent6">
                    <a:lumMod val="50000"/>
                  </a:schemeClr>
                </a:solidFill>
              </a:rPr>
              <a:t>0</a:t>
            </a:r>
            <a:r>
              <a:rPr lang="en-US" sz="2000" i="1" dirty="0" smtClean="0">
                <a:solidFill>
                  <a:schemeClr val="accent6">
                    <a:lumMod val="50000"/>
                  </a:schemeClr>
                </a:solidFill>
              </a:rPr>
              <a:t>+½·</a:t>
            </a:r>
            <a:r>
              <a:rPr lang="ru-RU" sz="2000" i="1" dirty="0" smtClean="0">
                <a:solidFill>
                  <a:schemeClr val="accent6">
                    <a:lumMod val="50000"/>
                  </a:schemeClr>
                </a:solidFill>
              </a:rPr>
              <a:t>8</a:t>
            </a:r>
            <a:r>
              <a:rPr lang="en-US" sz="2000" i="1" dirty="0" smtClean="0">
                <a:solidFill>
                  <a:schemeClr val="accent6">
                    <a:lumMod val="50000"/>
                  </a:schemeClr>
                </a:solidFill>
              </a:rPr>
              <a:t>-1=</a:t>
            </a:r>
            <a:r>
              <a:rPr lang="ru-RU" sz="2000" i="1" u="sng" dirty="0" smtClean="0">
                <a:solidFill>
                  <a:schemeClr val="accent6">
                    <a:lumMod val="50000"/>
                  </a:schemeClr>
                </a:solidFill>
              </a:rPr>
              <a:t>3</a:t>
            </a:r>
            <a:br>
              <a:rPr lang="ru-RU" sz="2000" i="1" u="sng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2000" i="1" dirty="0" smtClean="0">
                <a:solidFill>
                  <a:schemeClr val="accent6">
                    <a:lumMod val="50000"/>
                  </a:schemeClr>
                </a:solidFill>
              </a:rPr>
              <a:t>3) </a:t>
            </a:r>
            <a:r>
              <a:rPr lang="en-US" sz="2000" i="1" u="sng" dirty="0" smtClean="0">
                <a:solidFill>
                  <a:schemeClr val="accent6">
                    <a:lumMod val="50000"/>
                  </a:schemeClr>
                </a:solidFill>
              </a:rPr>
              <a:t>S=</a:t>
            </a:r>
            <a:r>
              <a:rPr lang="ru-RU" sz="2000" i="1" u="sng" dirty="0" smtClean="0">
                <a:solidFill>
                  <a:schemeClr val="accent6">
                    <a:lumMod val="50000"/>
                  </a:schemeClr>
                </a:solidFill>
              </a:rPr>
              <a:t>21+3=24</a:t>
            </a:r>
            <a:endParaRPr lang="ru-RU" sz="2000" i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" name="Freeform 80"/>
          <p:cNvSpPr>
            <a:spLocks/>
          </p:cNvSpPr>
          <p:nvPr/>
        </p:nvSpPr>
        <p:spPr bwMode="auto">
          <a:xfrm>
            <a:off x="2428860" y="2786058"/>
            <a:ext cx="5037137" cy="2682875"/>
          </a:xfrm>
          <a:custGeom>
            <a:avLst/>
            <a:gdLst>
              <a:gd name="T0" fmla="*/ 0 w 3173"/>
              <a:gd name="T1" fmla="*/ 840 h 1690"/>
              <a:gd name="T2" fmla="*/ 1813 w 3173"/>
              <a:gd name="T3" fmla="*/ 0 h 1690"/>
              <a:gd name="T4" fmla="*/ 1360 w 3173"/>
              <a:gd name="T5" fmla="*/ 415 h 1690"/>
              <a:gd name="T6" fmla="*/ 1813 w 3173"/>
              <a:gd name="T7" fmla="*/ 415 h 1690"/>
              <a:gd name="T8" fmla="*/ 2267 w 3173"/>
              <a:gd name="T9" fmla="*/ 840 h 1690"/>
              <a:gd name="T10" fmla="*/ 3173 w 3173"/>
              <a:gd name="T11" fmla="*/ 0 h 1690"/>
              <a:gd name="T12" fmla="*/ 2720 w 3173"/>
              <a:gd name="T13" fmla="*/ 840 h 1690"/>
              <a:gd name="T14" fmla="*/ 3173 w 3173"/>
              <a:gd name="T15" fmla="*/ 1265 h 1690"/>
              <a:gd name="T16" fmla="*/ 2267 w 3173"/>
              <a:gd name="T17" fmla="*/ 840 h 1690"/>
              <a:gd name="T18" fmla="*/ 1813 w 3173"/>
              <a:gd name="T19" fmla="*/ 1265 h 1690"/>
              <a:gd name="T20" fmla="*/ 1360 w 3173"/>
              <a:gd name="T21" fmla="*/ 1265 h 1690"/>
              <a:gd name="T22" fmla="*/ 1813 w 3173"/>
              <a:gd name="T23" fmla="*/ 1690 h 1690"/>
              <a:gd name="T24" fmla="*/ 926 w 3173"/>
              <a:gd name="T25" fmla="*/ 1265 h 1690"/>
              <a:gd name="T26" fmla="*/ 454 w 3173"/>
              <a:gd name="T27" fmla="*/ 1265 h 1690"/>
              <a:gd name="T28" fmla="*/ 0 w 3173"/>
              <a:gd name="T29" fmla="*/ 840 h 1690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3173"/>
              <a:gd name="T46" fmla="*/ 0 h 1690"/>
              <a:gd name="T47" fmla="*/ 3173 w 3173"/>
              <a:gd name="T48" fmla="*/ 1690 h 1690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3173" h="1690">
                <a:moveTo>
                  <a:pt x="0" y="840"/>
                </a:moveTo>
                <a:lnTo>
                  <a:pt x="1813" y="0"/>
                </a:lnTo>
                <a:lnTo>
                  <a:pt x="1360" y="415"/>
                </a:lnTo>
                <a:lnTo>
                  <a:pt x="1813" y="415"/>
                </a:lnTo>
                <a:lnTo>
                  <a:pt x="2267" y="840"/>
                </a:lnTo>
                <a:lnTo>
                  <a:pt x="3173" y="0"/>
                </a:lnTo>
                <a:lnTo>
                  <a:pt x="2720" y="840"/>
                </a:lnTo>
                <a:lnTo>
                  <a:pt x="3173" y="1265"/>
                </a:lnTo>
                <a:lnTo>
                  <a:pt x="2267" y="840"/>
                </a:lnTo>
                <a:lnTo>
                  <a:pt x="1813" y="1265"/>
                </a:lnTo>
                <a:lnTo>
                  <a:pt x="1360" y="1265"/>
                </a:lnTo>
                <a:lnTo>
                  <a:pt x="1813" y="1690"/>
                </a:lnTo>
                <a:lnTo>
                  <a:pt x="926" y="1265"/>
                </a:lnTo>
                <a:lnTo>
                  <a:pt x="454" y="1265"/>
                </a:lnTo>
                <a:lnTo>
                  <a:pt x="0" y="840"/>
                </a:lnTo>
                <a:close/>
              </a:path>
            </a:pathLst>
          </a:cu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aphicFrame>
        <p:nvGraphicFramePr>
          <p:cNvPr id="4" name="Group 79"/>
          <p:cNvGraphicFramePr>
            <a:graphicFrameLocks/>
          </p:cNvGraphicFramePr>
          <p:nvPr/>
        </p:nvGraphicFramePr>
        <p:xfrm>
          <a:off x="1714480" y="2071678"/>
          <a:ext cx="6481763" cy="4059257"/>
        </p:xfrm>
        <a:graphic>
          <a:graphicData uri="http://schemas.openxmlformats.org/drawingml/2006/table">
            <a:tbl>
              <a:tblPr/>
              <a:tblGrid>
                <a:gridCol w="720725"/>
                <a:gridCol w="719138"/>
                <a:gridCol w="739775"/>
                <a:gridCol w="701675"/>
                <a:gridCol w="719137"/>
                <a:gridCol w="720725"/>
                <a:gridCol w="720725"/>
                <a:gridCol w="719138"/>
                <a:gridCol w="720725"/>
              </a:tblGrid>
              <a:tr h="6715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731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715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9851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731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715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  <p:bldP spid="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28662" y="214290"/>
            <a:ext cx="7498080" cy="1285884"/>
          </a:xfrm>
        </p:spPr>
        <p:txBody>
          <a:bodyPr/>
          <a:lstStyle/>
          <a:p>
            <a:pPr lvl="1"/>
            <a:r>
              <a:rPr lang="ru-RU" sz="2000" i="1" dirty="0" smtClean="0">
                <a:solidFill>
                  <a:schemeClr val="accent6">
                    <a:lumMod val="50000"/>
                  </a:schemeClr>
                </a:solidFill>
              </a:rPr>
              <a:t>По формуле Пика </a:t>
            </a:r>
            <a:r>
              <a:rPr lang="en-US" sz="2000" i="1" dirty="0" smtClean="0">
                <a:solidFill>
                  <a:schemeClr val="accent6">
                    <a:lumMod val="50000"/>
                  </a:schemeClr>
                </a:solidFill>
              </a:rPr>
              <a:t>S </a:t>
            </a:r>
            <a:r>
              <a:rPr lang="ru-RU" sz="2000" i="1" dirty="0" smtClean="0">
                <a:solidFill>
                  <a:schemeClr val="accent6">
                    <a:lumMod val="50000"/>
                  </a:schemeClr>
                </a:solidFill>
              </a:rPr>
              <a:t>=В +</a:t>
            </a:r>
            <a:r>
              <a:rPr lang="en-US" sz="2000" i="1" dirty="0" smtClean="0">
                <a:solidFill>
                  <a:schemeClr val="accent6">
                    <a:lumMod val="50000"/>
                  </a:schemeClr>
                </a:solidFill>
              </a:rPr>
              <a:t>½</a:t>
            </a:r>
            <a:r>
              <a:rPr lang="ru-RU" sz="2000" i="1" dirty="0" smtClean="0">
                <a:solidFill>
                  <a:schemeClr val="accent6">
                    <a:lumMod val="50000"/>
                  </a:schemeClr>
                </a:solidFill>
              </a:rPr>
              <a:t>Г-1</a:t>
            </a:r>
            <a:br>
              <a:rPr lang="ru-RU" sz="2000" i="1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2000" i="1" dirty="0" smtClean="0">
                <a:solidFill>
                  <a:schemeClr val="accent6">
                    <a:lumMod val="50000"/>
                  </a:schemeClr>
                </a:solidFill>
              </a:rPr>
              <a:t>В=36, Г=21</a:t>
            </a:r>
          </a:p>
          <a:p>
            <a:pPr lvl="1">
              <a:buNone/>
            </a:pPr>
            <a:r>
              <a:rPr lang="ru-RU" sz="2000" i="1" dirty="0" smtClean="0">
                <a:solidFill>
                  <a:schemeClr val="accent6">
                    <a:lumMod val="50000"/>
                  </a:schemeClr>
                </a:solidFill>
              </a:rPr>
              <a:t>	</a:t>
            </a:r>
            <a:r>
              <a:rPr lang="en-US" sz="2000" i="1" dirty="0" smtClean="0">
                <a:solidFill>
                  <a:schemeClr val="accent6">
                    <a:lumMod val="50000"/>
                  </a:schemeClr>
                </a:solidFill>
              </a:rPr>
              <a:t>S</a:t>
            </a:r>
            <a:r>
              <a:rPr lang="ru-RU" sz="2000" i="1" dirty="0" smtClean="0">
                <a:solidFill>
                  <a:schemeClr val="accent6">
                    <a:lumMod val="50000"/>
                  </a:schemeClr>
                </a:solidFill>
              </a:rPr>
              <a:t> = 36 + </a:t>
            </a:r>
            <a:r>
              <a:rPr lang="en-US" sz="2000" i="1" dirty="0" smtClean="0">
                <a:solidFill>
                  <a:schemeClr val="accent6">
                    <a:lumMod val="50000"/>
                  </a:schemeClr>
                </a:solidFill>
              </a:rPr>
              <a:t>½·</a:t>
            </a:r>
            <a:r>
              <a:rPr lang="ru-RU" sz="2000" i="1" dirty="0" smtClean="0">
                <a:solidFill>
                  <a:schemeClr val="accent6">
                    <a:lumMod val="50000"/>
                  </a:schemeClr>
                </a:solidFill>
              </a:rPr>
              <a:t>21 -1=36+10,5-1=45,5</a:t>
            </a:r>
            <a:endParaRPr lang="ru-RU" sz="2000" i="1" dirty="0">
              <a:solidFill>
                <a:schemeClr val="accent6">
                  <a:lumMod val="50000"/>
                </a:schemeClr>
              </a:solidFill>
            </a:endParaRPr>
          </a:p>
        </p:txBody>
      </p:sp>
      <p:grpSp>
        <p:nvGrpSpPr>
          <p:cNvPr id="4" name="Group 130"/>
          <p:cNvGrpSpPr>
            <a:grpSpLocks/>
          </p:cNvGrpSpPr>
          <p:nvPr/>
        </p:nvGrpSpPr>
        <p:grpSpPr bwMode="auto">
          <a:xfrm>
            <a:off x="1857356" y="1643050"/>
            <a:ext cx="5808662" cy="4659313"/>
            <a:chOff x="915" y="440"/>
            <a:chExt cx="3659" cy="2935"/>
          </a:xfrm>
        </p:grpSpPr>
        <p:sp>
          <p:nvSpPr>
            <p:cNvPr id="5" name="Freeform 127"/>
            <p:cNvSpPr>
              <a:spLocks/>
            </p:cNvSpPr>
            <p:nvPr/>
          </p:nvSpPr>
          <p:spPr bwMode="auto">
            <a:xfrm>
              <a:off x="915" y="440"/>
              <a:ext cx="3334" cy="2935"/>
            </a:xfrm>
            <a:custGeom>
              <a:avLst/>
              <a:gdLst>
                <a:gd name="T0" fmla="*/ 1111 w 3334"/>
                <a:gd name="T1" fmla="*/ 0 h 2935"/>
                <a:gd name="T2" fmla="*/ 1111 w 3334"/>
                <a:gd name="T3" fmla="*/ 326 h 2935"/>
                <a:gd name="T4" fmla="*/ 373 w 3334"/>
                <a:gd name="T5" fmla="*/ 976 h 2935"/>
                <a:gd name="T6" fmla="*/ 0 w 3334"/>
                <a:gd name="T7" fmla="*/ 976 h 2935"/>
                <a:gd name="T8" fmla="*/ 7 w 3334"/>
                <a:gd name="T9" fmla="*/ 1627 h 2935"/>
                <a:gd name="T10" fmla="*/ 373 w 3334"/>
                <a:gd name="T11" fmla="*/ 1627 h 2935"/>
                <a:gd name="T12" fmla="*/ 1104 w 3334"/>
                <a:gd name="T13" fmla="*/ 2609 h 2935"/>
                <a:gd name="T14" fmla="*/ 1111 w 3334"/>
                <a:gd name="T15" fmla="*/ 2935 h 2935"/>
                <a:gd name="T16" fmla="*/ 1477 w 3334"/>
                <a:gd name="T17" fmla="*/ 2609 h 2935"/>
                <a:gd name="T18" fmla="*/ 2588 w 3334"/>
                <a:gd name="T19" fmla="*/ 2609 h 2935"/>
                <a:gd name="T20" fmla="*/ 2954 w 3334"/>
                <a:gd name="T21" fmla="*/ 2935 h 2935"/>
                <a:gd name="T22" fmla="*/ 2954 w 3334"/>
                <a:gd name="T23" fmla="*/ 2569 h 2935"/>
                <a:gd name="T24" fmla="*/ 3334 w 3334"/>
                <a:gd name="T25" fmla="*/ 1627 h 2935"/>
                <a:gd name="T26" fmla="*/ 1850 w 3334"/>
                <a:gd name="T27" fmla="*/ 326 h 2935"/>
                <a:gd name="T28" fmla="*/ 1111 w 3334"/>
                <a:gd name="T29" fmla="*/ 0 h 2935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3334"/>
                <a:gd name="T46" fmla="*/ 0 h 2935"/>
                <a:gd name="T47" fmla="*/ 3334 w 3334"/>
                <a:gd name="T48" fmla="*/ 2935 h 2935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3334" h="2935">
                  <a:moveTo>
                    <a:pt x="1111" y="0"/>
                  </a:moveTo>
                  <a:lnTo>
                    <a:pt x="1111" y="326"/>
                  </a:lnTo>
                  <a:lnTo>
                    <a:pt x="373" y="976"/>
                  </a:lnTo>
                  <a:lnTo>
                    <a:pt x="0" y="976"/>
                  </a:lnTo>
                  <a:lnTo>
                    <a:pt x="7" y="1627"/>
                  </a:lnTo>
                  <a:lnTo>
                    <a:pt x="373" y="1627"/>
                  </a:lnTo>
                  <a:lnTo>
                    <a:pt x="1104" y="2609"/>
                  </a:lnTo>
                  <a:lnTo>
                    <a:pt x="1111" y="2935"/>
                  </a:lnTo>
                  <a:lnTo>
                    <a:pt x="1477" y="2609"/>
                  </a:lnTo>
                  <a:lnTo>
                    <a:pt x="2588" y="2609"/>
                  </a:lnTo>
                  <a:lnTo>
                    <a:pt x="2954" y="2935"/>
                  </a:lnTo>
                  <a:lnTo>
                    <a:pt x="2954" y="2569"/>
                  </a:lnTo>
                  <a:lnTo>
                    <a:pt x="3334" y="1627"/>
                  </a:lnTo>
                  <a:lnTo>
                    <a:pt x="1850" y="326"/>
                  </a:lnTo>
                  <a:lnTo>
                    <a:pt x="1111" y="0"/>
                  </a:lnTo>
                </a:path>
              </a:pathLst>
            </a:custGeom>
            <a:solidFill>
              <a:srgbClr val="FF99CC">
                <a:alpha val="5098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" name="Freeform 129"/>
            <p:cNvSpPr>
              <a:spLocks/>
            </p:cNvSpPr>
            <p:nvPr/>
          </p:nvSpPr>
          <p:spPr bwMode="auto">
            <a:xfrm>
              <a:off x="4242" y="1847"/>
              <a:ext cx="332" cy="220"/>
            </a:xfrm>
            <a:custGeom>
              <a:avLst/>
              <a:gdLst>
                <a:gd name="T0" fmla="*/ 0 w 332"/>
                <a:gd name="T1" fmla="*/ 220 h 220"/>
                <a:gd name="T2" fmla="*/ 251 w 332"/>
                <a:gd name="T3" fmla="*/ 78 h 220"/>
                <a:gd name="T4" fmla="*/ 190 w 332"/>
                <a:gd name="T5" fmla="*/ 3 h 220"/>
                <a:gd name="T6" fmla="*/ 95 w 332"/>
                <a:gd name="T7" fmla="*/ 57 h 220"/>
                <a:gd name="T8" fmla="*/ 142 w 332"/>
                <a:gd name="T9" fmla="*/ 118 h 220"/>
                <a:gd name="T10" fmla="*/ 271 w 332"/>
                <a:gd name="T11" fmla="*/ 139 h 220"/>
                <a:gd name="T12" fmla="*/ 332 w 332"/>
                <a:gd name="T13" fmla="*/ 71 h 22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32"/>
                <a:gd name="T22" fmla="*/ 0 h 220"/>
                <a:gd name="T23" fmla="*/ 332 w 332"/>
                <a:gd name="T24" fmla="*/ 220 h 22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32" h="220">
                  <a:moveTo>
                    <a:pt x="0" y="220"/>
                  </a:moveTo>
                  <a:cubicBezTo>
                    <a:pt x="109" y="167"/>
                    <a:pt x="219" y="114"/>
                    <a:pt x="251" y="78"/>
                  </a:cubicBezTo>
                  <a:cubicBezTo>
                    <a:pt x="283" y="42"/>
                    <a:pt x="216" y="6"/>
                    <a:pt x="190" y="3"/>
                  </a:cubicBezTo>
                  <a:cubicBezTo>
                    <a:pt x="164" y="0"/>
                    <a:pt x="103" y="38"/>
                    <a:pt x="95" y="57"/>
                  </a:cubicBezTo>
                  <a:cubicBezTo>
                    <a:pt x="87" y="76"/>
                    <a:pt x="113" y="104"/>
                    <a:pt x="142" y="118"/>
                  </a:cubicBezTo>
                  <a:cubicBezTo>
                    <a:pt x="171" y="132"/>
                    <a:pt x="239" y="147"/>
                    <a:pt x="271" y="139"/>
                  </a:cubicBezTo>
                  <a:cubicBezTo>
                    <a:pt x="303" y="131"/>
                    <a:pt x="322" y="80"/>
                    <a:pt x="332" y="71"/>
                  </a:cubicBezTo>
                </a:path>
              </a:pathLst>
            </a:cu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aphicFrame>
        <p:nvGraphicFramePr>
          <p:cNvPr id="8" name="Group 123"/>
          <p:cNvGraphicFramePr>
            <a:graphicFrameLocks/>
          </p:cNvGraphicFramePr>
          <p:nvPr/>
        </p:nvGraphicFramePr>
        <p:xfrm>
          <a:off x="1857356" y="1643050"/>
          <a:ext cx="5867400" cy="4663440"/>
        </p:xfrm>
        <a:graphic>
          <a:graphicData uri="http://schemas.openxmlformats.org/drawingml/2006/table">
            <a:tbl>
              <a:tblPr/>
              <a:tblGrid>
                <a:gridCol w="587375"/>
                <a:gridCol w="585788"/>
                <a:gridCol w="587375"/>
                <a:gridCol w="585787"/>
                <a:gridCol w="587375"/>
                <a:gridCol w="587375"/>
                <a:gridCol w="585788"/>
                <a:gridCol w="587375"/>
                <a:gridCol w="585787"/>
                <a:gridCol w="587375"/>
              </a:tblGrid>
              <a:tr h="1952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36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52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52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36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52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52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36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52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>
                <a:solidFill>
                  <a:schemeClr val="accent6">
                    <a:lumMod val="50000"/>
                  </a:schemeClr>
                </a:solidFill>
              </a:rPr>
              <a:t>Заключение.</a:t>
            </a:r>
            <a:endParaRPr lang="ru-RU" i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400" i="1" dirty="0" smtClean="0">
                <a:solidFill>
                  <a:schemeClr val="accent6">
                    <a:lumMod val="50000"/>
                  </a:schemeClr>
                </a:solidFill>
              </a:rPr>
              <a:t>		</a:t>
            </a:r>
            <a:r>
              <a:rPr lang="ru-RU" sz="2400" i="1" dirty="0" smtClean="0">
                <a:solidFill>
                  <a:schemeClr val="accent6">
                    <a:lumMod val="50000"/>
                  </a:schemeClr>
                </a:solidFill>
              </a:rPr>
              <a:t>В итоге, я пришла к выводу, что существует много различных способов решения задач на нахождение площади, не изучаемых в школьной программе, и показала  их  на примере формулы Пика. </a:t>
            </a:r>
          </a:p>
          <a:p>
            <a:pPr>
              <a:buNone/>
            </a:pPr>
            <a:endParaRPr lang="ru-RU" sz="2400" i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allAtOnce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>
                <a:solidFill>
                  <a:schemeClr val="accent6">
                    <a:lumMod val="50000"/>
                  </a:schemeClr>
                </a:solidFill>
              </a:rPr>
              <a:t>Справочник.</a:t>
            </a:r>
            <a:endParaRPr lang="ru-RU" i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25196" indent="-342900">
              <a:buClr>
                <a:schemeClr val="accent5">
                  <a:lumMod val="75000"/>
                </a:schemeClr>
              </a:buClr>
              <a:buFont typeface="+mj-lt"/>
              <a:buAutoNum type="arabicPeriod"/>
            </a:pPr>
            <a:r>
              <a:rPr lang="ru-RU" sz="1800" i="1" dirty="0" smtClean="0">
                <a:solidFill>
                  <a:schemeClr val="accent5">
                    <a:lumMod val="50000"/>
                  </a:schemeClr>
                </a:solidFill>
                <a:hlinkClick r:id="rId2" action="ppaction://hlinksldjump"/>
              </a:rPr>
              <a:t>Многоугольник</a:t>
            </a:r>
            <a:r>
              <a:rPr lang="ru-RU" sz="1800" i="1" dirty="0" smtClean="0">
                <a:solidFill>
                  <a:schemeClr val="accent5">
                    <a:lumMod val="50000"/>
                  </a:schemeClr>
                </a:solidFill>
              </a:rPr>
              <a:t> без самопересечений называется решётчатым, если все его вершины находятся в точках с целочисленными координатами (в декартовой системе координат). </a:t>
            </a:r>
          </a:p>
          <a:p>
            <a:pPr marL="425196" indent="-342900">
              <a:buClr>
                <a:schemeClr val="accent5">
                  <a:lumMod val="75000"/>
                </a:schemeClr>
              </a:buClr>
              <a:buFont typeface="+mj-lt"/>
              <a:buAutoNum type="arabicPeriod"/>
            </a:pPr>
            <a:r>
              <a:rPr lang="ru-RU" sz="1800" i="1" dirty="0" smtClean="0">
                <a:solidFill>
                  <a:schemeClr val="accent5">
                    <a:lumMod val="50000"/>
                  </a:schemeClr>
                </a:solidFill>
                <a:hlinkClick r:id="rId3" action="ppaction://hlinksldjump"/>
              </a:rPr>
              <a:t>Точка</a:t>
            </a:r>
            <a:r>
              <a:rPr lang="ru-RU" sz="1800" i="1" dirty="0" smtClean="0">
                <a:solidFill>
                  <a:schemeClr val="accent5">
                    <a:lumMod val="50000"/>
                  </a:schemeClr>
                </a:solidFill>
              </a:rPr>
              <a:t> координатной плоскости называется целочисленной, если обе её координаты целые.</a:t>
            </a:r>
          </a:p>
          <a:p>
            <a:pPr marL="425196" indent="-342900">
              <a:buClr>
                <a:schemeClr val="accent5">
                  <a:lumMod val="75000"/>
                </a:schemeClr>
              </a:buClr>
              <a:buFont typeface="+mj-lt"/>
              <a:buAutoNum type="arabicPeriod"/>
            </a:pPr>
            <a:endParaRPr lang="ru-RU" sz="1800" i="1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marL="596646" indent="-514350">
              <a:buClr>
                <a:schemeClr val="accent5">
                  <a:lumMod val="75000"/>
                </a:schemeClr>
              </a:buClr>
              <a:buFont typeface="+mj-lt"/>
              <a:buAutoNum type="arabicPeriod"/>
            </a:pPr>
            <a:endParaRPr lang="ru-RU" dirty="0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>
                <a:solidFill>
                  <a:schemeClr val="accent6">
                    <a:lumMod val="50000"/>
                  </a:schemeClr>
                </a:solidFill>
              </a:rPr>
              <a:t>Цели работы:</a:t>
            </a:r>
            <a:endParaRPr lang="ru-RU" i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1766886"/>
          </a:xfrm>
        </p:spPr>
        <p:txBody>
          <a:bodyPr>
            <a:normAutofit/>
          </a:bodyPr>
          <a:lstStyle/>
          <a:p>
            <a:r>
              <a:rPr lang="ru-RU" sz="2400" i="1" dirty="0" smtClean="0">
                <a:solidFill>
                  <a:schemeClr val="accent6">
                    <a:lumMod val="50000"/>
                  </a:schemeClr>
                </a:solidFill>
              </a:rPr>
              <a:t>Выяснение существования иной, отличной от школьной программы, формулы нахождения площади </a:t>
            </a:r>
            <a:r>
              <a:rPr lang="ru-RU" sz="2400" i="1" dirty="0" smtClean="0">
                <a:solidFill>
                  <a:schemeClr val="accent6">
                    <a:lumMod val="50000"/>
                  </a:schemeClr>
                </a:solidFill>
                <a:hlinkClick r:id="rId2" action="ppaction://hlinksldjump"/>
              </a:rPr>
              <a:t>решетчатого многоугольника</a:t>
            </a:r>
            <a:r>
              <a:rPr lang="ru-RU" sz="2400" i="1" dirty="0" smtClean="0">
                <a:solidFill>
                  <a:schemeClr val="accent6">
                    <a:lumMod val="50000"/>
                  </a:schemeClr>
                </a:solidFill>
              </a:rPr>
              <a:t>.</a:t>
            </a:r>
          </a:p>
          <a:p>
            <a:r>
              <a:rPr lang="ru-RU" sz="2400" i="1" dirty="0" smtClean="0">
                <a:solidFill>
                  <a:schemeClr val="accent6">
                    <a:lumMod val="50000"/>
                  </a:schemeClr>
                </a:solidFill>
              </a:rPr>
              <a:t>Области применения искомой формулы.</a:t>
            </a:r>
            <a:endParaRPr lang="ru-RU" sz="2400" i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28" y="214290"/>
            <a:ext cx="7498080" cy="1143000"/>
          </a:xfrm>
        </p:spPr>
        <p:txBody>
          <a:bodyPr/>
          <a:lstStyle/>
          <a:p>
            <a:r>
              <a:rPr lang="ru-RU" i="1" dirty="0" smtClean="0">
                <a:solidFill>
                  <a:schemeClr val="accent6">
                    <a:lumMod val="50000"/>
                  </a:schemeClr>
                </a:solidFill>
              </a:rPr>
              <a:t>Введение.</a:t>
            </a:r>
            <a:endParaRPr lang="ru-RU" i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728" y="1214422"/>
            <a:ext cx="7498080" cy="5429288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20000"/>
              </a:lnSpc>
              <a:buNone/>
            </a:pPr>
            <a:r>
              <a:rPr lang="ru-RU" sz="2400" dirty="0" smtClean="0"/>
              <a:t>		</a:t>
            </a:r>
            <a:r>
              <a:rPr lang="ru-RU" sz="2000" i="1" dirty="0" smtClean="0">
                <a:solidFill>
                  <a:schemeClr val="accent6">
                    <a:lumMod val="50000"/>
                  </a:schemeClr>
                </a:solidFill>
              </a:rPr>
              <a:t>Математическое образование, получаемое в общеобразовательных школах, является важнейшим компонентом общего образования и общей культуры современного человека. </a:t>
            </a:r>
          </a:p>
          <a:p>
            <a:pPr>
              <a:lnSpc>
                <a:spcPct val="120000"/>
              </a:lnSpc>
              <a:buNone/>
            </a:pPr>
            <a:r>
              <a:rPr lang="ru-RU" sz="2000" i="1" dirty="0" smtClean="0">
                <a:solidFill>
                  <a:schemeClr val="accent6">
                    <a:lumMod val="50000"/>
                  </a:schemeClr>
                </a:solidFill>
              </a:rPr>
              <a:t>		На данном этапе, школьная система рассчитана на одиннадцатилетнее обучение.</a:t>
            </a:r>
          </a:p>
          <a:p>
            <a:pPr>
              <a:lnSpc>
                <a:spcPct val="120000"/>
              </a:lnSpc>
              <a:buNone/>
            </a:pPr>
            <a:r>
              <a:rPr lang="ru-RU" sz="2000" i="1" dirty="0" smtClean="0">
                <a:solidFill>
                  <a:schemeClr val="accent6">
                    <a:lumMod val="50000"/>
                  </a:schemeClr>
                </a:solidFill>
              </a:rPr>
              <a:t>		Всем учащимся в конце одиннадцатого класса предстоит сдавать Единый Государственный Экзамен, который покажет уровень знаний, полученный во время учебы в школе. Но школьная программа не всегда предоставляет самые рациональные способы решения  каких-либо задач .</a:t>
            </a:r>
          </a:p>
          <a:p>
            <a:pPr>
              <a:lnSpc>
                <a:spcPct val="120000"/>
              </a:lnSpc>
              <a:buNone/>
            </a:pPr>
            <a:r>
              <a:rPr lang="ru-RU" sz="2000" i="1" dirty="0" smtClean="0">
                <a:solidFill>
                  <a:schemeClr val="accent6">
                    <a:lumMod val="50000"/>
                  </a:schemeClr>
                </a:solidFill>
              </a:rPr>
              <a:t>		Например, просматривая  результаты ЕГЭ 2010 года видно, что многие ученики теряют баллы из-за задания В6. </a:t>
            </a:r>
          </a:p>
          <a:p>
            <a:pPr>
              <a:lnSpc>
                <a:spcPct val="120000"/>
              </a:lnSpc>
              <a:buNone/>
            </a:pPr>
            <a:r>
              <a:rPr lang="ru-RU" sz="2000" i="1" dirty="0" smtClean="0">
                <a:solidFill>
                  <a:schemeClr val="accent6">
                    <a:lumMod val="50000"/>
                  </a:schemeClr>
                </a:solidFill>
              </a:rPr>
              <a:t>		Я задалась целью, как же можно сэкономить время и правильно решить это задание.</a:t>
            </a:r>
            <a:endParaRPr lang="ru-RU" sz="2000" i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28" y="214290"/>
            <a:ext cx="7498080" cy="1143000"/>
          </a:xfrm>
        </p:spPr>
        <p:txBody>
          <a:bodyPr/>
          <a:lstStyle/>
          <a:p>
            <a:r>
              <a:rPr lang="ru-RU" i="1" dirty="0" smtClean="0">
                <a:solidFill>
                  <a:schemeClr val="accent6">
                    <a:lumMod val="50000"/>
                  </a:schemeClr>
                </a:solidFill>
              </a:rPr>
              <a:t>Задание В6.</a:t>
            </a:r>
            <a:endParaRPr lang="ru-RU" i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728" y="1000108"/>
            <a:ext cx="7498080" cy="1285884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		</a:t>
            </a:r>
            <a:r>
              <a:rPr lang="ru-RU" sz="1800" i="1" dirty="0" smtClean="0">
                <a:solidFill>
                  <a:schemeClr val="accent6">
                    <a:lumMod val="50000"/>
                  </a:schemeClr>
                </a:solidFill>
              </a:rPr>
              <a:t>На клетчатой бумаге с клетками размером 1 см на 1 см </a:t>
            </a:r>
            <a:r>
              <a:rPr lang="ru-RU" sz="1800" i="1" dirty="0" smtClean="0">
                <a:solidFill>
                  <a:schemeClr val="accent6">
                    <a:lumMod val="50000"/>
                  </a:schemeClr>
                </a:solidFill>
              </a:rPr>
              <a:t>изображены фигуры(см</a:t>
            </a:r>
            <a:r>
              <a:rPr lang="ru-RU" sz="1800" i="1" dirty="0" smtClean="0">
                <a:solidFill>
                  <a:schemeClr val="accent6">
                    <a:lumMod val="50000"/>
                  </a:schemeClr>
                </a:solidFill>
              </a:rPr>
              <a:t>. рисунок). Найдите </a:t>
            </a:r>
            <a:r>
              <a:rPr lang="ru-RU" sz="1800" i="1" dirty="0" smtClean="0">
                <a:solidFill>
                  <a:schemeClr val="accent6">
                    <a:lumMod val="50000"/>
                  </a:schemeClr>
                </a:solidFill>
              </a:rPr>
              <a:t>их</a:t>
            </a:r>
            <a:r>
              <a:rPr lang="ru-RU" sz="1800" i="1" dirty="0" smtClean="0">
                <a:solidFill>
                  <a:schemeClr val="accent6">
                    <a:lumMod val="50000"/>
                  </a:schemeClr>
                </a:solidFill>
              </a:rPr>
              <a:t> площади в </a:t>
            </a:r>
            <a:r>
              <a:rPr lang="ru-RU" sz="1800" i="1" dirty="0" smtClean="0">
                <a:solidFill>
                  <a:schemeClr val="accent6">
                    <a:lumMod val="50000"/>
                  </a:schemeClr>
                </a:solidFill>
              </a:rPr>
              <a:t>квадратных сантиметрах.</a:t>
            </a:r>
            <a:endParaRPr lang="ru-RU" sz="1800" b="1" i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>
              <a:buNone/>
            </a:pPr>
            <a:endParaRPr lang="ru-RU" dirty="0"/>
          </a:p>
        </p:txBody>
      </p:sp>
      <p:pic>
        <p:nvPicPr>
          <p:cNvPr id="1026" name="Picture 2" descr="pic.2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2285992"/>
            <a:ext cx="2071702" cy="23322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pic.11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88454" y="2428868"/>
            <a:ext cx="2369789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 descr="pic.11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00364" y="4786322"/>
            <a:ext cx="3172072" cy="15940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allAtOnce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728" y="1214422"/>
            <a:ext cx="7498080" cy="48006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i="1" dirty="0" smtClean="0"/>
              <a:t>		</a:t>
            </a:r>
            <a:r>
              <a:rPr lang="ru-RU" sz="2000" i="1" dirty="0" smtClean="0">
                <a:solidFill>
                  <a:schemeClr val="accent6">
                    <a:lumMod val="50000"/>
                  </a:schemeClr>
                </a:solidFill>
              </a:rPr>
              <a:t>Итак, чтобы все-таки решить это задание мне нужно применить формулы нахождения площади, которые мы изучаем в 8классе.Но на это уйдет очень много времени, а мне нужно ответить на поставленный вопрос как можно быстрее, ведь время на экзамене строго ограниченно.</a:t>
            </a:r>
          </a:p>
          <a:p>
            <a:pPr>
              <a:buNone/>
            </a:pPr>
            <a:r>
              <a:rPr lang="ru-RU" sz="2000" i="1" dirty="0" smtClean="0">
                <a:solidFill>
                  <a:schemeClr val="accent6">
                    <a:lumMod val="50000"/>
                  </a:schemeClr>
                </a:solidFill>
              </a:rPr>
              <a:t>		Поэтому, проведя исследования, я выяснила, что существует теорема Пика, которая в школьной программе не изучается, но которая поможет мне быстрее справиться с заданием.</a:t>
            </a:r>
            <a:endParaRPr lang="ru-RU" sz="2000" i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28" y="0"/>
            <a:ext cx="7498080" cy="1143000"/>
          </a:xfrm>
        </p:spPr>
        <p:txBody>
          <a:bodyPr/>
          <a:lstStyle/>
          <a:p>
            <a:r>
              <a:rPr lang="ru-RU" i="1" dirty="0" smtClean="0">
                <a:solidFill>
                  <a:schemeClr val="accent6">
                    <a:lumMod val="50000"/>
                  </a:schemeClr>
                </a:solidFill>
              </a:rPr>
              <a:t>Историческая справка.</a:t>
            </a:r>
            <a:endParaRPr lang="ru-RU" i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000108"/>
            <a:ext cx="7498080" cy="5643602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sz="1800" dirty="0" smtClean="0"/>
              <a:t>		</a:t>
            </a:r>
            <a:r>
              <a:rPr lang="ru-RU" sz="1800" i="1" dirty="0" smtClean="0">
                <a:solidFill>
                  <a:schemeClr val="accent6">
                    <a:lumMod val="50000"/>
                  </a:schemeClr>
                </a:solidFill>
              </a:rPr>
              <a:t>Георг Александр Пик (10 августа, 1859 - 26 июля 1942) был австрийским математиком. Он умер в концлагере </a:t>
            </a:r>
            <a:r>
              <a:rPr lang="ru-RU" sz="1800" i="1" dirty="0" err="1" smtClean="0">
                <a:solidFill>
                  <a:schemeClr val="accent6">
                    <a:lumMod val="50000"/>
                  </a:schemeClr>
                </a:solidFill>
              </a:rPr>
              <a:t>Терезин</a:t>
            </a:r>
            <a:r>
              <a:rPr lang="ru-RU" sz="1800" i="1" dirty="0" smtClean="0">
                <a:solidFill>
                  <a:schemeClr val="accent6">
                    <a:lumMod val="50000"/>
                  </a:schemeClr>
                </a:solidFill>
              </a:rPr>
              <a:t>. Сегодня он известен из-за формулы Пика для определения площади решетки полигонов. Он опубликовал свою формулу в статье в 1899 году, она стала популярной, когда </a:t>
            </a:r>
            <a:r>
              <a:rPr lang="ru-RU" sz="1800" i="1" dirty="0" err="1" smtClean="0">
                <a:solidFill>
                  <a:schemeClr val="accent6">
                    <a:lumMod val="50000"/>
                  </a:schemeClr>
                </a:solidFill>
              </a:rPr>
              <a:t>Хьюго</a:t>
            </a:r>
            <a:r>
              <a:rPr lang="ru-RU" sz="1800" i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1800" i="1" dirty="0" err="1" smtClean="0">
                <a:solidFill>
                  <a:schemeClr val="accent6">
                    <a:lumMod val="50000"/>
                  </a:schemeClr>
                </a:solidFill>
              </a:rPr>
              <a:t>Штейнгауз</a:t>
            </a:r>
            <a:r>
              <a:rPr lang="ru-RU" sz="1800" i="1" dirty="0" smtClean="0">
                <a:solidFill>
                  <a:schemeClr val="accent6">
                    <a:lumMod val="50000"/>
                  </a:schemeClr>
                </a:solidFill>
              </a:rPr>
              <a:t> включил её в 1969 году в издание математических снимков. </a:t>
            </a:r>
          </a:p>
          <a:p>
            <a:pPr>
              <a:buNone/>
            </a:pPr>
            <a:r>
              <a:rPr lang="ru-RU" sz="1800" i="1" dirty="0" smtClean="0">
                <a:solidFill>
                  <a:schemeClr val="accent6">
                    <a:lumMod val="50000"/>
                  </a:schemeClr>
                </a:solidFill>
              </a:rPr>
              <a:t>		Пик учился в Венском университете и защитил кандидатскую в 1880 году. После получения докторской степени он был назначен помощником Эрнеста Маха в </a:t>
            </a:r>
            <a:r>
              <a:rPr lang="ru-RU" sz="1800" i="1" dirty="0" err="1" smtClean="0">
                <a:solidFill>
                  <a:schemeClr val="accent6">
                    <a:lumMod val="50000"/>
                  </a:schemeClr>
                </a:solidFill>
              </a:rPr>
              <a:t>Шерльско-Фердинандском</a:t>
            </a:r>
            <a:r>
              <a:rPr lang="ru-RU" sz="1800" i="1" dirty="0" smtClean="0">
                <a:solidFill>
                  <a:schemeClr val="accent6">
                    <a:lumMod val="50000"/>
                  </a:schemeClr>
                </a:solidFill>
              </a:rPr>
              <a:t> университете в Праге. Он стал преподавателем там в 1881 году. Взяв отпуск в университете в 1884 году, стал работать с Феликсом Клейном в Лейпцигском университете. Он оставался в Праге до своей отставки в 1927 году, а за тем вернулся в Вену. </a:t>
            </a:r>
          </a:p>
          <a:p>
            <a:pPr>
              <a:buNone/>
            </a:pPr>
            <a:r>
              <a:rPr lang="ru-RU" sz="1800" i="1" dirty="0" smtClean="0">
                <a:solidFill>
                  <a:schemeClr val="accent6">
                    <a:lumMod val="50000"/>
                  </a:schemeClr>
                </a:solidFill>
              </a:rPr>
              <a:t>		Пик возглавлял комитет в(тогда) немецком университете Праги, который назначил Альберта Эйнштейна профессором кафедры математической физики в 1911 году. </a:t>
            </a:r>
          </a:p>
          <a:p>
            <a:pPr>
              <a:buNone/>
            </a:pPr>
            <a:r>
              <a:rPr lang="ru-RU" sz="1800" i="1" dirty="0" smtClean="0">
                <a:solidFill>
                  <a:schemeClr val="accent6">
                    <a:lumMod val="50000"/>
                  </a:schemeClr>
                </a:solidFill>
              </a:rPr>
              <a:t>		Пик был избран членом Чешской академии наук и искусств, но был исключен после захвата нацистами Праги. </a:t>
            </a:r>
          </a:p>
          <a:p>
            <a:pPr>
              <a:buNone/>
            </a:pPr>
            <a:r>
              <a:rPr lang="ru-RU" sz="1800" i="1" dirty="0" smtClean="0">
                <a:solidFill>
                  <a:schemeClr val="accent6">
                    <a:lumMod val="50000"/>
                  </a:schemeClr>
                </a:solidFill>
              </a:rPr>
              <a:t>		После ухода на пенсию в 1927 году, Пик вернулся в Вену, город, где он родился. После аншлюса, когда нацисты вошли в Австрию 12 марта 1938 года, Пик вернулся в Прагу. В марте 1939 года нацисты вторглись в Чехословакию. Георг был отправлен в концентрационный лагерь </a:t>
            </a:r>
            <a:r>
              <a:rPr lang="ru-RU" sz="1800" i="1" dirty="0" err="1" smtClean="0">
                <a:solidFill>
                  <a:schemeClr val="accent6">
                    <a:lumMod val="50000"/>
                  </a:schemeClr>
                </a:solidFill>
              </a:rPr>
              <a:t>Терезин</a:t>
            </a:r>
            <a:r>
              <a:rPr lang="ru-RU" sz="1800" i="1" dirty="0" smtClean="0">
                <a:solidFill>
                  <a:schemeClr val="accent6">
                    <a:lumMod val="50000"/>
                  </a:schemeClr>
                </a:solidFill>
              </a:rPr>
              <a:t> 13 июля 1942. Он умер через две недели.</a:t>
            </a: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allAtOnce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214290"/>
            <a:ext cx="7498080" cy="1000132"/>
          </a:xfrm>
        </p:spPr>
        <p:txBody>
          <a:bodyPr>
            <a:normAutofit/>
          </a:bodyPr>
          <a:lstStyle/>
          <a:p>
            <a:r>
              <a:rPr lang="ru-RU" i="1" dirty="0" smtClean="0">
                <a:solidFill>
                  <a:schemeClr val="accent6">
                    <a:lumMod val="50000"/>
                  </a:schemeClr>
                </a:solidFill>
              </a:rPr>
              <a:t>Теорема Пика.</a:t>
            </a:r>
            <a:endParaRPr lang="ru-RU" i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42976" y="1214422"/>
            <a:ext cx="7790712" cy="500066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</a:rPr>
              <a:t>		</a:t>
            </a:r>
            <a:r>
              <a:rPr lang="ru-RU" sz="2800" b="1" i="1" dirty="0" smtClean="0">
                <a:solidFill>
                  <a:schemeClr val="accent6">
                    <a:lumMod val="50000"/>
                  </a:schemeClr>
                </a:solidFill>
              </a:rPr>
              <a:t>Теорема Пика</a:t>
            </a:r>
            <a:r>
              <a:rPr lang="ru-RU" sz="2800" i="1" dirty="0" smtClean="0">
                <a:solidFill>
                  <a:schemeClr val="accent6">
                    <a:lumMod val="50000"/>
                  </a:schemeClr>
                </a:solidFill>
              </a:rPr>
              <a:t> — классический результат комбинаторной геометрии и геометрии чисел.</a:t>
            </a:r>
          </a:p>
          <a:p>
            <a:pPr>
              <a:buNone/>
            </a:pPr>
            <a:r>
              <a:rPr lang="ru-RU" sz="2800" i="1" dirty="0" smtClean="0">
                <a:solidFill>
                  <a:schemeClr val="accent6">
                    <a:lumMod val="50000"/>
                  </a:schemeClr>
                </a:solidFill>
              </a:rPr>
              <a:t>		Площадь многоугольника с </a:t>
            </a:r>
            <a:r>
              <a:rPr lang="ru-RU" sz="2800" i="1" dirty="0" smtClean="0">
                <a:solidFill>
                  <a:schemeClr val="accent6">
                    <a:lumMod val="50000"/>
                  </a:schemeClr>
                </a:solidFill>
                <a:hlinkClick r:id="rId2" action="ppaction://hlinksldjump"/>
              </a:rPr>
              <a:t>целочисленными вершинами</a:t>
            </a:r>
            <a:r>
              <a:rPr lang="ru-RU" sz="2800" i="1" dirty="0" smtClean="0">
                <a:solidFill>
                  <a:schemeClr val="accent6">
                    <a:lumMod val="50000"/>
                  </a:schemeClr>
                </a:solidFill>
              </a:rPr>
              <a:t> равна сумме</a:t>
            </a:r>
          </a:p>
          <a:p>
            <a:pPr algn="ctr">
              <a:buNone/>
            </a:pP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</a:rPr>
              <a:t>В + Г/2 – 1,</a:t>
            </a:r>
            <a:endParaRPr lang="ru-RU" sz="28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>
              <a:buNone/>
            </a:pPr>
            <a:r>
              <a:rPr lang="ru-RU" sz="2800" i="1" dirty="0" smtClean="0">
                <a:solidFill>
                  <a:schemeClr val="accent6">
                    <a:lumMod val="50000"/>
                  </a:schemeClr>
                </a:solidFill>
              </a:rPr>
              <a:t>где В есть количество целочисленных точек внутри многоугольника, а Г количество целочисленных точек на границе многоугольника.</a:t>
            </a:r>
          </a:p>
          <a:p>
            <a:pPr>
              <a:buNone/>
            </a:pPr>
            <a:r>
              <a:rPr lang="ru-RU" sz="2800" i="1" dirty="0" smtClean="0">
                <a:solidFill>
                  <a:schemeClr val="accent6">
                    <a:lumMod val="50000"/>
                  </a:schemeClr>
                </a:solidFill>
              </a:rPr>
              <a:t>		</a:t>
            </a:r>
            <a:endParaRPr lang="ru-RU" sz="2800" i="1" dirty="0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0"/>
            <a:ext cx="7498080" cy="857232"/>
          </a:xfrm>
        </p:spPr>
        <p:txBody>
          <a:bodyPr>
            <a:normAutofit/>
          </a:bodyPr>
          <a:lstStyle/>
          <a:p>
            <a:r>
              <a:rPr lang="ru-RU" sz="3600" i="1" dirty="0" smtClean="0">
                <a:solidFill>
                  <a:schemeClr val="accent6">
                    <a:lumMod val="50000"/>
                  </a:schemeClr>
                </a:solidFill>
              </a:rPr>
              <a:t>Доказате</a:t>
            </a:r>
            <a:r>
              <a:rPr lang="ru-RU" sz="3600" i="1" dirty="0" smtClean="0">
                <a:solidFill>
                  <a:srgbClr val="7030A0"/>
                </a:solidFill>
              </a:rPr>
              <a:t>льст</a:t>
            </a:r>
            <a:r>
              <a:rPr lang="ru-RU" sz="3600" i="1" dirty="0" smtClean="0">
                <a:solidFill>
                  <a:schemeClr val="accent6">
                    <a:lumMod val="50000"/>
                  </a:schemeClr>
                </a:solidFill>
              </a:rPr>
              <a:t>во теоремы Пика.</a:t>
            </a:r>
            <a:endParaRPr lang="ru-RU" sz="3600" i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1538" y="714356"/>
            <a:ext cx="8072462" cy="6000792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ru-RU" i="1" dirty="0" smtClean="0">
                <a:solidFill>
                  <a:schemeClr val="accent6">
                    <a:lumMod val="50000"/>
                  </a:schemeClr>
                </a:solidFill>
              </a:rPr>
              <a:t>	</a:t>
            </a:r>
            <a:r>
              <a:rPr lang="ru-RU" sz="5500" i="1" dirty="0" smtClean="0">
                <a:solidFill>
                  <a:schemeClr val="accent6">
                    <a:lumMod val="50000"/>
                  </a:schemeClr>
                </a:solidFill>
              </a:rPr>
              <a:t>			</a:t>
            </a:r>
            <a:r>
              <a:rPr lang="ru-RU" sz="7200" i="1" dirty="0" smtClean="0">
                <a:solidFill>
                  <a:schemeClr val="accent6">
                    <a:lumMod val="50000"/>
                  </a:schemeClr>
                </a:solidFill>
              </a:rPr>
              <a:t>Любой такой многоугольник легко разбить     		на треугольники с вершинами в узлах решётки, не 		содержащие узлов ни внутри, ни на сторонах. Можно 		показать, что площади всех этих треугольников 		одинаковы и равны 1/2, а, следовательно, площадь 		многоугольника равна половине их числа Т.</a:t>
            </a:r>
          </a:p>
          <a:p>
            <a:pPr>
              <a:buNone/>
            </a:pPr>
            <a:r>
              <a:rPr lang="ru-RU" sz="7200" i="1" dirty="0" smtClean="0">
                <a:solidFill>
                  <a:schemeClr val="accent6">
                    <a:lumMod val="50000"/>
                  </a:schemeClr>
                </a:solidFill>
              </a:rPr>
              <a:t>				Чтобы найти это число, обозначим через </a:t>
            </a:r>
            <a:r>
              <a:rPr lang="ru-RU" sz="7200" i="1" dirty="0" err="1" smtClean="0">
                <a:solidFill>
                  <a:schemeClr val="accent6">
                    <a:lumMod val="50000"/>
                  </a:schemeClr>
                </a:solidFill>
              </a:rPr>
              <a:t>п</a:t>
            </a:r>
            <a:r>
              <a:rPr lang="ru-RU" sz="7200" i="1" dirty="0" smtClean="0">
                <a:solidFill>
                  <a:schemeClr val="accent6">
                    <a:lumMod val="50000"/>
                  </a:schemeClr>
                </a:solidFill>
              </a:rPr>
              <a:t> 		число сторон многоугольника, через </a:t>
            </a:r>
            <a:r>
              <a:rPr lang="ru-RU" sz="7200" i="1" dirty="0" err="1" smtClean="0">
                <a:solidFill>
                  <a:schemeClr val="accent6">
                    <a:lumMod val="50000"/>
                  </a:schemeClr>
                </a:solidFill>
              </a:rPr>
              <a:t>i</a:t>
            </a:r>
            <a:r>
              <a:rPr lang="ru-RU" sz="7200" i="1" dirty="0" smtClean="0">
                <a:solidFill>
                  <a:schemeClr val="accent6">
                    <a:lumMod val="50000"/>
                  </a:schemeClr>
                </a:solidFill>
              </a:rPr>
              <a:t> — число узлов 		внутри его и через </a:t>
            </a:r>
            <a:r>
              <a:rPr lang="ru-RU" sz="7200" i="1" dirty="0" err="1" smtClean="0">
                <a:solidFill>
                  <a:schemeClr val="accent6">
                    <a:lumMod val="50000"/>
                  </a:schemeClr>
                </a:solidFill>
              </a:rPr>
              <a:t>b</a:t>
            </a:r>
            <a:r>
              <a:rPr lang="ru-RU" sz="7200" i="1" dirty="0" smtClean="0">
                <a:solidFill>
                  <a:schemeClr val="accent6">
                    <a:lumMod val="50000"/>
                  </a:schemeClr>
                </a:solidFill>
              </a:rPr>
              <a:t> — число узлов на сторонах, 			включая вершины. Общая сумма углов всех 			треугольников равна </a:t>
            </a:r>
            <a:r>
              <a:rPr lang="ru-RU" sz="7200" i="1" dirty="0" err="1" smtClean="0">
                <a:solidFill>
                  <a:schemeClr val="accent6">
                    <a:lumMod val="50000"/>
                  </a:schemeClr>
                </a:solidFill>
              </a:rPr>
              <a:t>πТ</a:t>
            </a:r>
            <a:r>
              <a:rPr lang="ru-RU" sz="7200" i="1" dirty="0" smtClean="0">
                <a:solidFill>
                  <a:schemeClr val="accent6">
                    <a:lumMod val="50000"/>
                  </a:schemeClr>
                </a:solidFill>
              </a:rPr>
              <a:t>. Теперь найдём эту сумму 		другим способом.</a:t>
            </a:r>
          </a:p>
          <a:p>
            <a:pPr>
              <a:buNone/>
            </a:pPr>
            <a:r>
              <a:rPr lang="ru-RU" sz="7200" i="1" dirty="0" smtClean="0">
                <a:solidFill>
                  <a:schemeClr val="accent6">
                    <a:lumMod val="50000"/>
                  </a:schemeClr>
                </a:solidFill>
              </a:rPr>
              <a:t>  		Сумма углов с вершиной в любом внутреннем узле составляет 2</a:t>
            </a:r>
            <a:r>
              <a:rPr lang="el-GR" sz="7200" i="1" dirty="0" smtClean="0">
                <a:solidFill>
                  <a:schemeClr val="accent6">
                    <a:lumMod val="50000"/>
                  </a:schemeClr>
                </a:solidFill>
              </a:rPr>
              <a:t>π</a:t>
            </a:r>
            <a:r>
              <a:rPr lang="ru-RU" sz="7200" i="1" dirty="0" smtClean="0">
                <a:solidFill>
                  <a:schemeClr val="accent6">
                    <a:lumMod val="50000"/>
                  </a:schemeClr>
                </a:solidFill>
              </a:rPr>
              <a:t>, т. е. общая сумма таких углов равна 2</a:t>
            </a:r>
            <a:r>
              <a:rPr lang="el-GR" sz="7200" i="1" dirty="0" smtClean="0">
                <a:solidFill>
                  <a:schemeClr val="accent6">
                    <a:lumMod val="50000"/>
                  </a:schemeClr>
                </a:solidFill>
              </a:rPr>
              <a:t>π</a:t>
            </a:r>
            <a:r>
              <a:rPr lang="ru-RU" sz="7200" i="1" dirty="0" err="1" smtClean="0">
                <a:solidFill>
                  <a:schemeClr val="accent6">
                    <a:lumMod val="50000"/>
                  </a:schemeClr>
                </a:solidFill>
              </a:rPr>
              <a:t>i</a:t>
            </a:r>
            <a:r>
              <a:rPr lang="ru-RU" sz="7200" i="1" dirty="0" smtClean="0">
                <a:solidFill>
                  <a:schemeClr val="accent6">
                    <a:lumMod val="50000"/>
                  </a:schemeClr>
                </a:solidFill>
              </a:rPr>
              <a:t>; общая сумма углов при узлах на сторонах, но не в вершинах равна (</a:t>
            </a:r>
            <a:r>
              <a:rPr lang="ru-RU" sz="7200" i="1" dirty="0" err="1" smtClean="0">
                <a:solidFill>
                  <a:schemeClr val="accent6">
                    <a:lumMod val="50000"/>
                  </a:schemeClr>
                </a:solidFill>
              </a:rPr>
              <a:t>b</a:t>
            </a:r>
            <a:r>
              <a:rPr lang="ru-RU" sz="7200" i="1" dirty="0" smtClean="0">
                <a:solidFill>
                  <a:schemeClr val="accent6">
                    <a:lumMod val="50000"/>
                  </a:schemeClr>
                </a:solidFill>
              </a:rPr>
              <a:t> – </a:t>
            </a:r>
            <a:r>
              <a:rPr lang="ru-RU" sz="7200" i="1" dirty="0" err="1" smtClean="0">
                <a:solidFill>
                  <a:schemeClr val="accent6">
                    <a:lumMod val="50000"/>
                  </a:schemeClr>
                </a:solidFill>
              </a:rPr>
              <a:t>n</a:t>
            </a:r>
            <a:r>
              <a:rPr lang="ru-RU" sz="7200" i="1" dirty="0" smtClean="0">
                <a:solidFill>
                  <a:schemeClr val="accent6">
                    <a:lumMod val="50000"/>
                  </a:schemeClr>
                </a:solidFill>
              </a:rPr>
              <a:t>)</a:t>
            </a:r>
            <a:r>
              <a:rPr lang="el-GR" sz="7200" i="1" dirty="0" smtClean="0">
                <a:solidFill>
                  <a:schemeClr val="accent6">
                    <a:lumMod val="50000"/>
                  </a:schemeClr>
                </a:solidFill>
              </a:rPr>
              <a:t> π</a:t>
            </a:r>
            <a:r>
              <a:rPr lang="ru-RU" sz="7200" i="1" dirty="0" smtClean="0">
                <a:solidFill>
                  <a:schemeClr val="accent6">
                    <a:lumMod val="50000"/>
                  </a:schemeClr>
                </a:solidFill>
              </a:rPr>
              <a:t>, а сумма углов при вершинах многоугольника — (</a:t>
            </a:r>
            <a:r>
              <a:rPr lang="ru-RU" sz="7200" i="1" dirty="0" err="1" smtClean="0">
                <a:solidFill>
                  <a:schemeClr val="accent6">
                    <a:lumMod val="50000"/>
                  </a:schemeClr>
                </a:solidFill>
              </a:rPr>
              <a:t>п</a:t>
            </a:r>
            <a:r>
              <a:rPr lang="ru-RU" sz="7200" i="1" dirty="0" smtClean="0">
                <a:solidFill>
                  <a:schemeClr val="accent6">
                    <a:lumMod val="50000"/>
                  </a:schemeClr>
                </a:solidFill>
              </a:rPr>
              <a:t> – 2) </a:t>
            </a:r>
            <a:r>
              <a:rPr lang="el-GR" sz="7200" i="1" dirty="0" smtClean="0">
                <a:solidFill>
                  <a:schemeClr val="accent6">
                    <a:lumMod val="50000"/>
                  </a:schemeClr>
                </a:solidFill>
              </a:rPr>
              <a:t>π</a:t>
            </a:r>
            <a:r>
              <a:rPr lang="ru-RU" sz="7200" i="1" dirty="0" smtClean="0">
                <a:solidFill>
                  <a:schemeClr val="accent6">
                    <a:lumMod val="50000"/>
                  </a:schemeClr>
                </a:solidFill>
              </a:rPr>
              <a:t>. Таким образом, </a:t>
            </a:r>
            <a:r>
              <a:rPr lang="el-GR" sz="7200" i="1" dirty="0" smtClean="0">
                <a:solidFill>
                  <a:schemeClr val="accent6">
                    <a:lumMod val="50000"/>
                  </a:schemeClr>
                </a:solidFill>
              </a:rPr>
              <a:t>π</a:t>
            </a:r>
            <a:r>
              <a:rPr lang="ru-RU" sz="7200" i="1" dirty="0" smtClean="0">
                <a:solidFill>
                  <a:schemeClr val="accent6">
                    <a:lumMod val="50000"/>
                  </a:schemeClr>
                </a:solidFill>
              </a:rPr>
              <a:t>Т = 2i</a:t>
            </a:r>
            <a:r>
              <a:rPr lang="el-GR" sz="7200" i="1" dirty="0" smtClean="0">
                <a:solidFill>
                  <a:schemeClr val="accent6">
                    <a:lumMod val="50000"/>
                  </a:schemeClr>
                </a:solidFill>
              </a:rPr>
              <a:t>π</a:t>
            </a:r>
            <a:r>
              <a:rPr lang="ru-RU" sz="7200" i="1" dirty="0" smtClean="0">
                <a:solidFill>
                  <a:schemeClr val="accent6">
                    <a:lumMod val="50000"/>
                  </a:schemeClr>
                </a:solidFill>
              </a:rPr>
              <a:t> + (</a:t>
            </a:r>
            <a:r>
              <a:rPr lang="ru-RU" sz="7200" i="1" dirty="0" err="1" smtClean="0">
                <a:solidFill>
                  <a:schemeClr val="accent6">
                    <a:lumMod val="50000"/>
                  </a:schemeClr>
                </a:solidFill>
              </a:rPr>
              <a:t>b</a:t>
            </a:r>
            <a:r>
              <a:rPr lang="ru-RU" sz="7200" i="1" dirty="0" smtClean="0">
                <a:solidFill>
                  <a:schemeClr val="accent6">
                    <a:lumMod val="50000"/>
                  </a:schemeClr>
                </a:solidFill>
              </a:rPr>
              <a:t> – </a:t>
            </a:r>
            <a:r>
              <a:rPr lang="ru-RU" sz="7200" i="1" dirty="0" err="1" smtClean="0">
                <a:solidFill>
                  <a:schemeClr val="accent6">
                    <a:lumMod val="50000"/>
                  </a:schemeClr>
                </a:solidFill>
              </a:rPr>
              <a:t>n</a:t>
            </a:r>
            <a:r>
              <a:rPr lang="ru-RU" sz="7200" i="1" dirty="0" smtClean="0">
                <a:solidFill>
                  <a:schemeClr val="accent6">
                    <a:lumMod val="50000"/>
                  </a:schemeClr>
                </a:solidFill>
              </a:rPr>
              <a:t>) </a:t>
            </a:r>
            <a:r>
              <a:rPr lang="el-GR" sz="7200" i="1" dirty="0" smtClean="0">
                <a:solidFill>
                  <a:schemeClr val="accent6">
                    <a:lumMod val="50000"/>
                  </a:schemeClr>
                </a:solidFill>
              </a:rPr>
              <a:t>π </a:t>
            </a:r>
            <a:r>
              <a:rPr lang="ru-RU" sz="7200" i="1" dirty="0" smtClean="0">
                <a:solidFill>
                  <a:schemeClr val="accent6">
                    <a:lumMod val="50000"/>
                  </a:schemeClr>
                </a:solidFill>
              </a:rPr>
              <a:t>+ (</a:t>
            </a:r>
            <a:r>
              <a:rPr lang="ru-RU" sz="7200" i="1" dirty="0" err="1" smtClean="0">
                <a:solidFill>
                  <a:schemeClr val="accent6">
                    <a:lumMod val="50000"/>
                  </a:schemeClr>
                </a:solidFill>
              </a:rPr>
              <a:t>n</a:t>
            </a:r>
            <a:r>
              <a:rPr lang="ru-RU" sz="7200" i="1" dirty="0" smtClean="0">
                <a:solidFill>
                  <a:schemeClr val="accent6">
                    <a:lumMod val="50000"/>
                  </a:schemeClr>
                </a:solidFill>
              </a:rPr>
              <a:t> – 2)</a:t>
            </a:r>
            <a:r>
              <a:rPr lang="el-GR" sz="7200" i="1" dirty="0" smtClean="0">
                <a:solidFill>
                  <a:schemeClr val="accent6">
                    <a:lumMod val="50000"/>
                  </a:schemeClr>
                </a:solidFill>
              </a:rPr>
              <a:t> π</a:t>
            </a:r>
            <a:r>
              <a:rPr lang="ru-RU" sz="7200" i="1" dirty="0" smtClean="0">
                <a:solidFill>
                  <a:schemeClr val="accent6">
                    <a:lumMod val="50000"/>
                  </a:schemeClr>
                </a:solidFill>
              </a:rPr>
              <a:t>, откуда получаем выражение для площади S многоугольника, известное как формула Пика. 	</a:t>
            </a:r>
          </a:p>
          <a:p>
            <a:pPr>
              <a:buNone/>
            </a:pPr>
            <a:r>
              <a:rPr lang="ru-RU" sz="7200" i="1" dirty="0" smtClean="0">
                <a:solidFill>
                  <a:schemeClr val="accent6">
                    <a:lumMod val="50000"/>
                  </a:schemeClr>
                </a:solidFill>
              </a:rPr>
              <a:t>		Например, на рисунке </a:t>
            </a:r>
            <a:r>
              <a:rPr lang="ru-RU" sz="7200" i="1" dirty="0" err="1" smtClean="0">
                <a:solidFill>
                  <a:schemeClr val="accent6">
                    <a:lumMod val="50000"/>
                  </a:schemeClr>
                </a:solidFill>
              </a:rPr>
              <a:t>b</a:t>
            </a:r>
            <a:r>
              <a:rPr lang="ru-RU" sz="7200" i="1" dirty="0" smtClean="0">
                <a:solidFill>
                  <a:schemeClr val="accent6">
                    <a:lumMod val="50000"/>
                  </a:schemeClr>
                </a:solidFill>
              </a:rPr>
              <a:t> = 9, </a:t>
            </a:r>
            <a:r>
              <a:rPr lang="ru-RU" sz="7200" i="1" dirty="0" err="1" smtClean="0">
                <a:solidFill>
                  <a:schemeClr val="accent6">
                    <a:lumMod val="50000"/>
                  </a:schemeClr>
                </a:solidFill>
              </a:rPr>
              <a:t>i</a:t>
            </a:r>
            <a:r>
              <a:rPr lang="ru-RU" sz="7200" i="1" dirty="0" smtClean="0">
                <a:solidFill>
                  <a:schemeClr val="accent6">
                    <a:lumMod val="50000"/>
                  </a:schemeClr>
                </a:solidFill>
              </a:rPr>
              <a:t> = 24, а следовательно, площадь многоугольника равна 27,5.</a:t>
            </a:r>
          </a:p>
          <a:p>
            <a:pPr>
              <a:lnSpc>
                <a:spcPct val="120000"/>
              </a:lnSpc>
              <a:buNone/>
            </a:pPr>
            <a:r>
              <a:rPr lang="ru-RU" sz="7200" i="1" dirty="0" smtClean="0">
                <a:solidFill>
                  <a:schemeClr val="accent6">
                    <a:lumMod val="50000"/>
                  </a:schemeClr>
                </a:solidFill>
              </a:rPr>
              <a:t>		</a:t>
            </a:r>
          </a:p>
          <a:p>
            <a:endParaRPr lang="ru-RU" sz="7200" i="1" dirty="0" smtClean="0">
              <a:solidFill>
                <a:schemeClr val="accent6">
                  <a:lumMod val="50000"/>
                </a:schemeClr>
              </a:solidFill>
            </a:endParaRPr>
          </a:p>
          <a:p>
            <a:endParaRPr lang="ru-RU" sz="7200" i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5" name="Рисунок 4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714356"/>
            <a:ext cx="2928926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7290" y="142852"/>
            <a:ext cx="7498080" cy="796908"/>
          </a:xfrm>
        </p:spPr>
        <p:txBody>
          <a:bodyPr/>
          <a:lstStyle/>
          <a:p>
            <a:r>
              <a:rPr lang="ru-RU" i="1" dirty="0" smtClean="0">
                <a:solidFill>
                  <a:schemeClr val="accent6">
                    <a:lumMod val="50000"/>
                  </a:schemeClr>
                </a:solidFill>
              </a:rPr>
              <a:t>Применение.</a:t>
            </a:r>
            <a:endParaRPr lang="ru-RU" i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1538" y="928670"/>
            <a:ext cx="7862150" cy="571504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		</a:t>
            </a: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</a:rPr>
              <a:t>Итак, вернемся к заданию В6. Теперь, зная новую формулы, мы легко сможем найти площадь этого четырехугольника.</a:t>
            </a:r>
          </a:p>
          <a:p>
            <a:pPr>
              <a:buNone/>
            </a:pP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</a:rPr>
              <a:t>		Так как В – 5; Г – 14, то 5+14:2-1=11 (см в квадрате)</a:t>
            </a:r>
          </a:p>
          <a:p>
            <a:pPr>
              <a:buNone/>
            </a:pP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</a:rPr>
              <a:t>		Площадь данного четырехугольника равна 11 см в квадрате.</a:t>
            </a:r>
          </a:p>
          <a:p>
            <a:pPr>
              <a:buNone/>
            </a:pPr>
            <a:endParaRPr lang="ru-RU" sz="20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4" name="Picture 4" descr="pic.11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00363" y="3500438"/>
            <a:ext cx="5730981" cy="28798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allAtOnce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488</TotalTime>
  <Words>127</Words>
  <Application>Microsoft Office PowerPoint</Application>
  <PresentationFormat>Экран (4:3)</PresentationFormat>
  <Paragraphs>61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Солнцестояние</vt:lpstr>
      <vt:lpstr>«Формула Пика»</vt:lpstr>
      <vt:lpstr>Цели работы:</vt:lpstr>
      <vt:lpstr>Введение.</vt:lpstr>
      <vt:lpstr>Задание В6.</vt:lpstr>
      <vt:lpstr>Слайд 5</vt:lpstr>
      <vt:lpstr>Историческая справка.</vt:lpstr>
      <vt:lpstr>Теорема Пика.</vt:lpstr>
      <vt:lpstr>Доказательство теоремы Пика.</vt:lpstr>
      <vt:lpstr>Применение.</vt:lpstr>
      <vt:lpstr>Слайд 10</vt:lpstr>
      <vt:lpstr>Слайд 11</vt:lpstr>
      <vt:lpstr>Области применения формулы.</vt:lpstr>
      <vt:lpstr>Слайд 13</vt:lpstr>
      <vt:lpstr>Слайд 14</vt:lpstr>
      <vt:lpstr>Заключение.</vt:lpstr>
      <vt:lpstr>Справочник.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«Формула Пика»</dc:title>
  <dc:creator>Наташа</dc:creator>
  <cp:lastModifiedBy>Наташа</cp:lastModifiedBy>
  <cp:revision>49</cp:revision>
  <dcterms:created xsi:type="dcterms:W3CDTF">2011-01-28T11:56:58Z</dcterms:created>
  <dcterms:modified xsi:type="dcterms:W3CDTF">2011-02-08T18:00:22Z</dcterms:modified>
</cp:coreProperties>
</file>