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theme/themeOverride5.xml" ContentType="application/vnd.openxmlformats-officedocument.themeOverr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8.xml" ContentType="application/vnd.openxmlformats-officedocument.presentationml.slideMaster+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theme/themeOverride6.xml" ContentType="application/vnd.openxmlformats-officedocument.themeOverride+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slideLayouts/slideLayout81.xml" ContentType="application/vnd.openxmlformats-officedocument.presentationml.slideLayout+xml"/>
  <Override PartName="/ppt/slideLayouts/slideLayout90.xml" ContentType="application/vnd.openxmlformats-officedocument.presentationml.slideLayout+xml"/>
  <Override PartName="/ppt/slideLayouts/slideLayout92.xml" ContentType="application/vnd.openxmlformats-officedocument.presentationml.slideLayout+xml"/>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Override PartName="/ppt/slideMasters/slideMaster7.xml" ContentType="application/vnd.openxmlformats-officedocument.presentationml.slideMaster+xml"/>
  <Override PartName="/ppt/slideLayouts/slideLayout99.xml" ContentType="application/vnd.openxmlformats-officedocument.presentationml.slideLayout+xml"/>
  <Override PartName="/ppt/theme/theme9.xml" ContentType="application/vnd.openxmlformats-officedocument.them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slideLayouts/slideLayout97.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theme/themeOverride7.xml" ContentType="application/vnd.openxmlformats-officedocument.themeOverr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theme/themeOverride8.xml" ContentType="application/vnd.openxmlformats-officedocument.themeOverr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 id="2147483744" r:id="rId4"/>
    <p:sldMasterId id="2147483756" r:id="rId5"/>
    <p:sldMasterId id="2147483780" r:id="rId6"/>
    <p:sldMasterId id="2147483804" r:id="rId7"/>
    <p:sldMasterId id="2147483816" r:id="rId8"/>
    <p:sldMasterId id="2147483828" r:id="rId9"/>
  </p:sld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28" autoAdjust="0"/>
  </p:normalViewPr>
  <p:slideViewPr>
    <p:cSldViewPr>
      <p:cViewPr varScale="1">
        <p:scale>
          <a:sx n="66" d="100"/>
          <a:sy n="66" d="100"/>
        </p:scale>
        <p:origin x="-120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2.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7EAF463A-BC7C-46EE-9F1E-7F377CCA4891}" type="datetimeFigureOut">
              <a:rPr lang="en-US" smtClean="0"/>
              <a:pPr/>
              <a:t>4/29/2009</a:t>
            </a:fld>
            <a:endParaRPr lang="en-US"/>
          </a:p>
        </p:txBody>
      </p:sp>
      <p:sp>
        <p:nvSpPr>
          <p:cNvPr id="17" name="Нижний колонтитул 16"/>
          <p:cNvSpPr>
            <a:spLocks noGrp="1"/>
          </p:cNvSpPr>
          <p:nvPr>
            <p:ph type="ftr" sz="quarter" idx="11"/>
          </p:nvPr>
        </p:nvSpPr>
        <p:spPr/>
        <p:txBody>
          <a:bodyPr/>
          <a:lstStyle/>
          <a:p>
            <a:endParaRPr lang="en-US"/>
          </a:p>
        </p:txBody>
      </p:sp>
      <p:sp>
        <p:nvSpPr>
          <p:cNvPr id="29" name="Номер слайда 28"/>
          <p:cNvSpPr>
            <a:spLocks noGrp="1"/>
          </p:cNvSpPr>
          <p:nvPr>
            <p:ph type="sldNum" sz="quarter" idx="12"/>
          </p:nvPr>
        </p:nvSpPr>
        <p:spPr/>
        <p:txBody>
          <a:bodyPr/>
          <a:lstStyle/>
          <a:p>
            <a:fld id="{A483448D-3A78-4528-A469-B745A65DA480}" type="slidenum">
              <a:rPr lang="en-US" smtClean="0"/>
              <a:pPr/>
              <a:t>‹#›</a:t>
            </a:fld>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7EAF463A-BC7C-46EE-9F1E-7F377CCA4891}" type="datetimeFigureOut">
              <a:rPr lang="en-US" smtClean="0"/>
              <a:pPr/>
              <a:t>4/29/2009</a:t>
            </a:fld>
            <a:endParaRPr lang="en-US"/>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A483448D-3A78-4528-A469-B745A65DA480}" type="slidenum">
              <a:rPr lang="en-US" smtClean="0"/>
              <a:pPr/>
              <a:t>‹#›</a:t>
            </a:fld>
            <a:endParaRPr lang="en-US"/>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7EAF463A-BC7C-46EE-9F1E-7F377CCA4891}" type="datetimeFigureOut">
              <a:rPr lang="en-US" smtClean="0"/>
              <a:pPr/>
              <a:t>4/29/2009</a:t>
            </a:fld>
            <a:endParaRPr lang="en-US"/>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A483448D-3A78-4528-A469-B745A65DA480}" type="slidenum">
              <a:rPr lang="en-US" smtClean="0"/>
              <a:pPr/>
              <a:t>‹#›</a:t>
            </a:fld>
            <a:endParaRPr lang="en-US"/>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a:xfrm>
            <a:off x="8641080" y="6514568"/>
            <a:ext cx="464288" cy="274320"/>
          </a:xfrm>
        </p:spPr>
        <p:txBody>
          <a:bodyPr/>
          <a:lstStyle>
            <a:extLst/>
          </a:lstStyle>
          <a:p>
            <a:fld id="{A483448D-3A78-4528-A469-B745A65DA480}" type="slidenum">
              <a:rPr lang="en-US" smtClean="0"/>
              <a:pPr/>
              <a:t>‹#›</a:t>
            </a:fld>
            <a:endParaRPr lang="en-US"/>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9" name="Номер слайда 8"/>
          <p:cNvSpPr>
            <a:spLocks noGrp="1"/>
          </p:cNvSpPr>
          <p:nvPr>
            <p:ph type="sldNum" sz="quarter" idx="12"/>
          </p:nvPr>
        </p:nvSpPr>
        <p:spPr>
          <a:xfrm>
            <a:off x="8641080" y="6514568"/>
            <a:ext cx="464288" cy="274320"/>
          </a:xfrm>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4" name="Нижний колонтитул 3"/>
          <p:cNvSpPr>
            <a:spLocks noGrp="1"/>
          </p:cNvSpPr>
          <p:nvPr>
            <p:ph type="ftr" sz="quarter" idx="11"/>
          </p:nvPr>
        </p:nvSpPr>
        <p:spPr/>
        <p:txBody>
          <a:bodyPr/>
          <a:lstStyle>
            <a:extLst/>
          </a:lstStyle>
          <a:p>
            <a:endParaRPr lang="en-US"/>
          </a:p>
        </p:txBody>
      </p:sp>
      <p:sp>
        <p:nvSpPr>
          <p:cNvPr id="5" name="Номер слайда 4"/>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3" name="Нижний колонтитул 2"/>
          <p:cNvSpPr>
            <a:spLocks noGrp="1"/>
          </p:cNvSpPr>
          <p:nvPr>
            <p:ph type="ftr" sz="quarter" idx="11"/>
          </p:nvPr>
        </p:nvSpPr>
        <p:spPr/>
        <p:txBody>
          <a:bodyPr/>
          <a:lstStyle>
            <a:extLst/>
          </a:lstStyle>
          <a:p>
            <a:endParaRPr lang="en-US"/>
          </a:p>
        </p:txBody>
      </p:sp>
      <p:sp>
        <p:nvSpPr>
          <p:cNvPr id="4" name="Номер слайда 3"/>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7EAF463A-BC7C-46EE-9F1E-7F377CCA4891}" type="datetimeFigureOut">
              <a:rPr lang="en-US" smtClean="0"/>
              <a:pPr/>
              <a:t>4/29/2009</a:t>
            </a:fld>
            <a:endParaRPr lang="en-US"/>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A483448D-3A78-4528-A469-B745A65DA480}" type="slidenum">
              <a:rPr lang="en-US" smtClean="0"/>
              <a:pPr/>
              <a:t>‹#›</a:t>
            </a:fld>
            <a:endParaRPr lang="en-US"/>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7EAF463A-BC7C-46EE-9F1E-7F377CCA4891}" type="datetimeFigureOut">
              <a:rPr lang="en-US" smtClean="0"/>
              <a:pPr/>
              <a:t>4/29/2009</a:t>
            </a:fld>
            <a:endParaRPr lang="en-US"/>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A483448D-3A78-4528-A469-B745A65DA480}" type="slidenum">
              <a:rPr lang="en-US" smtClean="0"/>
              <a:pPr/>
              <a:t>‹#›</a:t>
            </a:fld>
            <a:endParaRPr lang="en-US"/>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7EAF463A-BC7C-46EE-9F1E-7F377CCA4891}" type="datetimeFigureOut">
              <a:rPr lang="en-US" smtClean="0"/>
              <a:pPr/>
              <a:t>4/29/2009</a:t>
            </a:fld>
            <a:endParaRPr lang="en-US"/>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483448D-3A78-4528-A469-B745A65DA480}"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a:xfrm>
            <a:off x="457200" y="6480969"/>
            <a:ext cx="4260056" cy="300831"/>
          </a:xfrm>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a:xfrm>
            <a:off x="2619376" y="6480969"/>
            <a:ext cx="4260056" cy="300831"/>
          </a:xfrm>
        </p:spPr>
        <p:txBody>
          <a:bodyPr/>
          <a:lstStyle/>
          <a:p>
            <a:endParaRPr lang="en-US"/>
          </a:p>
        </p:txBody>
      </p:sp>
      <p:sp>
        <p:nvSpPr>
          <p:cNvPr id="6" name="Номер слайда 5"/>
          <p:cNvSpPr>
            <a:spLocks noGrp="1"/>
          </p:cNvSpPr>
          <p:nvPr>
            <p:ph type="sldNum" sz="quarter" idx="12"/>
          </p:nvPr>
        </p:nvSpPr>
        <p:spPr>
          <a:xfrm>
            <a:off x="8451056" y="809624"/>
            <a:ext cx="502920" cy="300831"/>
          </a:xfrm>
        </p:spPr>
        <p:txBody>
          <a:bodyPr/>
          <a:lstStyle/>
          <a:p>
            <a:fld id="{A483448D-3A78-4528-A469-B745A65DA480}" type="slidenum">
              <a:rPr lang="en-US" smtClean="0"/>
              <a:pPr/>
              <a:t>‹#›</a:t>
            </a:fld>
            <a:endParaRPr lang="en-US"/>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a:xfrm>
            <a:off x="457200" y="6480969"/>
            <a:ext cx="4260056" cy="301752"/>
          </a:xfrm>
        </p:spPr>
        <p:txBody>
          <a:bodyPr/>
          <a:lstStyle/>
          <a:p>
            <a:endParaRPr lang="en-US"/>
          </a:p>
        </p:txBody>
      </p:sp>
      <p:sp>
        <p:nvSpPr>
          <p:cNvPr id="7" name="Номер слайда 6"/>
          <p:cNvSpPr>
            <a:spLocks noGrp="1"/>
          </p:cNvSpPr>
          <p:nvPr>
            <p:ph type="sldNum" sz="quarter" idx="12"/>
          </p:nvPr>
        </p:nvSpPr>
        <p:spPr>
          <a:xfrm>
            <a:off x="7589520" y="6480969"/>
            <a:ext cx="502920" cy="301752"/>
          </a:xfrm>
        </p:spPr>
        <p:txBody>
          <a:bodyPr/>
          <a:lstStyle/>
          <a:p>
            <a:fld id="{A483448D-3A78-4528-A469-B745A65DA480}"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7EAF463A-BC7C-46EE-9F1E-7F377CCA4891}" type="datetimeFigureOut">
              <a:rPr lang="en-US" smtClean="0"/>
              <a:pPr/>
              <a:t>4/29/2009</a:t>
            </a:fld>
            <a:endParaRPr lang="en-US"/>
          </a:p>
        </p:txBody>
      </p:sp>
      <p:sp>
        <p:nvSpPr>
          <p:cNvPr id="8" name="Нижний колонтитул 7"/>
          <p:cNvSpPr>
            <a:spLocks noGrp="1"/>
          </p:cNvSpPr>
          <p:nvPr>
            <p:ph type="ftr" sz="quarter" idx="11"/>
          </p:nvPr>
        </p:nvSpPr>
        <p:spPr>
          <a:xfrm>
            <a:off x="457200" y="6480969"/>
            <a:ext cx="4261104" cy="301752"/>
          </a:xfrm>
        </p:spPr>
        <p:txBody>
          <a:bodyPr/>
          <a:lstStyle/>
          <a:p>
            <a:endParaRPr lang="en-US"/>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EAF463A-BC7C-46EE-9F1E-7F377CCA4891}" type="datetimeFigureOut">
              <a:rPr lang="en-US" smtClean="0"/>
              <a:pPr/>
              <a:t>4/29/2009</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7EAF463A-BC7C-46EE-9F1E-7F377CCA4891}" type="datetimeFigureOut">
              <a:rPr lang="en-US" smtClean="0"/>
              <a:pPr/>
              <a:t>4/29/2009</a:t>
            </a:fld>
            <a:endParaRPr lang="en-US"/>
          </a:p>
        </p:txBody>
      </p:sp>
      <p:sp>
        <p:nvSpPr>
          <p:cNvPr id="3" name="Нижний колонтитул 2"/>
          <p:cNvSpPr>
            <a:spLocks noGrp="1"/>
          </p:cNvSpPr>
          <p:nvPr>
            <p:ph type="ftr" sz="quarter" idx="11"/>
          </p:nvPr>
        </p:nvSpPr>
        <p:spPr>
          <a:xfrm>
            <a:off x="457200" y="6481890"/>
            <a:ext cx="4260056" cy="300831"/>
          </a:xfrm>
        </p:spPr>
        <p:txBody>
          <a:bodyPr/>
          <a:lstStyle/>
          <a:p>
            <a:endParaRPr lang="en-US"/>
          </a:p>
        </p:txBody>
      </p:sp>
      <p:sp>
        <p:nvSpPr>
          <p:cNvPr id="4" name="Номер слайда 3"/>
          <p:cNvSpPr>
            <a:spLocks noGrp="1"/>
          </p:cNvSpPr>
          <p:nvPr>
            <p:ph type="sldNum" sz="quarter" idx="12"/>
          </p:nvPr>
        </p:nvSpPr>
        <p:spPr>
          <a:xfrm>
            <a:off x="7589520" y="6480969"/>
            <a:ext cx="502920" cy="301752"/>
          </a:xfrm>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a:xfrm>
            <a:off x="7924800" y="6416675"/>
            <a:ext cx="762000" cy="365125"/>
          </a:xfrm>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7EAF463A-BC7C-46EE-9F1E-7F377CCA4891}" type="datetimeFigureOut">
              <a:rPr lang="en-US" smtClean="0"/>
              <a:pPr/>
              <a:t>4/29/2009</a:t>
            </a:fld>
            <a:endParaRPr lang="en-US"/>
          </a:p>
        </p:txBody>
      </p:sp>
      <p:sp>
        <p:nvSpPr>
          <p:cNvPr id="17" name="Нижний колонтитул 16"/>
          <p:cNvSpPr>
            <a:spLocks noGrp="1"/>
          </p:cNvSpPr>
          <p:nvPr>
            <p:ph type="ftr" sz="quarter" idx="11"/>
          </p:nvPr>
        </p:nvSpPr>
        <p:spPr>
          <a:xfrm>
            <a:off x="5410200" y="4205288"/>
            <a:ext cx="1295400" cy="457200"/>
          </a:xfrm>
        </p:spPr>
        <p:txBody>
          <a:bodyPr/>
          <a:lstStyle/>
          <a:p>
            <a:endParaRPr lang="en-US"/>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A483448D-3A78-4528-A469-B745A65DA480}"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7EAF463A-BC7C-46EE-9F1E-7F377CCA4891}" type="datetimeFigureOut">
              <a:rPr lang="en-US" smtClean="0"/>
              <a:pPr/>
              <a:t>4/29/2009</a:t>
            </a:fld>
            <a:endParaRPr lang="en-US"/>
          </a:p>
        </p:txBody>
      </p:sp>
      <p:sp>
        <p:nvSpPr>
          <p:cNvPr id="27" name="Номер слайда 26"/>
          <p:cNvSpPr>
            <a:spLocks noGrp="1"/>
          </p:cNvSpPr>
          <p:nvPr>
            <p:ph type="sldNum" sz="quarter" idx="11"/>
          </p:nvPr>
        </p:nvSpPr>
        <p:spPr/>
        <p:txBody>
          <a:bodyPr rtlCol="0"/>
          <a:lstStyle/>
          <a:p>
            <a:fld id="{A483448D-3A78-4528-A469-B745A65DA480}" type="slidenum">
              <a:rPr lang="en-US" smtClean="0"/>
              <a:pPr/>
              <a:t>‹#›</a:t>
            </a:fld>
            <a:endParaRPr lang="en-US"/>
          </a:p>
        </p:txBody>
      </p:sp>
      <p:sp>
        <p:nvSpPr>
          <p:cNvPr id="28" name="Нижний колонтитул 27"/>
          <p:cNvSpPr>
            <a:spLocks noGrp="1"/>
          </p:cNvSpPr>
          <p:nvPr>
            <p:ph type="ftr" sz="quarter" idx="12"/>
          </p:nvPr>
        </p:nvSpPr>
        <p:spPr/>
        <p:txBody>
          <a:bodyPr rtlCol="0"/>
          <a:lstStyle/>
          <a:p>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7EAF463A-BC7C-46EE-9F1E-7F377CCA4891}" type="datetimeFigureOut">
              <a:rPr lang="en-US" smtClean="0"/>
              <a:pPr/>
              <a:t>4/29/2009</a:t>
            </a:fld>
            <a:endParaRPr lang="en-US"/>
          </a:p>
        </p:txBody>
      </p:sp>
      <p:sp>
        <p:nvSpPr>
          <p:cNvPr id="4" name="Нижний колонтитул 3"/>
          <p:cNvSpPr>
            <a:spLocks noGrp="1"/>
          </p:cNvSpPr>
          <p:nvPr>
            <p:ph type="ftr" sz="quarter" idx="11"/>
          </p:nvPr>
        </p:nvSpPr>
        <p:spPr>
          <a:xfrm>
            <a:off x="5257800" y="612648"/>
            <a:ext cx="1325880" cy="457200"/>
          </a:xfrm>
        </p:spPr>
        <p:txBody>
          <a:bodyPr/>
          <a:lstStyle/>
          <a:p>
            <a:endParaRPr lang="en-US"/>
          </a:p>
        </p:txBody>
      </p:sp>
      <p:sp>
        <p:nvSpPr>
          <p:cNvPr id="5" name="Номер слайда 4"/>
          <p:cNvSpPr>
            <a:spLocks noGrp="1"/>
          </p:cNvSpPr>
          <p:nvPr>
            <p:ph type="sldNum" sz="quarter" idx="12"/>
          </p:nvPr>
        </p:nvSpPr>
        <p:spPr>
          <a:xfrm>
            <a:off x="8174736" y="2272"/>
            <a:ext cx="762000" cy="365760"/>
          </a:xfrm>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4/29/2009</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7EAF463A-BC7C-46EE-9F1E-7F377CCA4891}" type="datetimeFigureOut">
              <a:rPr lang="en-US" smtClean="0"/>
              <a:pPr/>
              <a:t>4/29/2009</a:t>
            </a:fld>
            <a:endParaRPr lang="en-US"/>
          </a:p>
        </p:txBody>
      </p:sp>
      <p:sp>
        <p:nvSpPr>
          <p:cNvPr id="17" name="Нижний колонтитул 16"/>
          <p:cNvSpPr>
            <a:spLocks noGrp="1"/>
          </p:cNvSpPr>
          <p:nvPr>
            <p:ph type="ftr" sz="quarter" idx="11"/>
          </p:nvPr>
        </p:nvSpPr>
        <p:spPr/>
        <p:txBody>
          <a:bodyPr/>
          <a:lstStyle/>
          <a:p>
            <a:endParaRPr lang="en-US"/>
          </a:p>
        </p:txBody>
      </p:sp>
      <p:sp>
        <p:nvSpPr>
          <p:cNvPr id="7" name="Прямая соединительная лини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Номер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483448D-3A78-4528-A469-B745A65DA480}" type="slidenum">
              <a:rPr lang="en-US" smtClean="0"/>
              <a:pPr/>
              <a:t>‹#›</a:t>
            </a:fld>
            <a:endParaRPr lang="en-US"/>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a:xfrm>
            <a:off x="4361688" y="1026372"/>
            <a:ext cx="457200" cy="441325"/>
          </a:xfrm>
        </p:spPr>
        <p:txBody>
          <a:bodyPr/>
          <a:lstStyle/>
          <a:p>
            <a:fld id="{A483448D-3A78-4528-A469-B745A65DA480}" type="slidenum">
              <a:rPr lang="en-US" smtClean="0"/>
              <a:pPr/>
              <a:t>‹#›</a:t>
            </a:fld>
            <a:endParaRPr lang="en-US"/>
          </a:p>
        </p:txBody>
      </p:sp>
      <p:sp>
        <p:nvSpPr>
          <p:cNvPr id="8" name="Содержимое 7"/>
          <p:cNvSpPr>
            <a:spLocks noGrp="1"/>
          </p:cNvSpPr>
          <p:nvPr>
            <p:ph sz="quarter" idx="1"/>
          </p:nvPr>
        </p:nvSpPr>
        <p:spPr>
          <a:xfrm>
            <a:off x="301752" y="1527048"/>
            <a:ext cx="850392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3" name="Прямоуголь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уголь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Нижний колонтитул 4"/>
          <p:cNvSpPr>
            <a:spLocks noGrp="1"/>
          </p:cNvSpPr>
          <p:nvPr>
            <p:ph type="ftr" sz="quarter" idx="11"/>
          </p:nvPr>
        </p:nvSpPr>
        <p:spPr/>
        <p:txBody>
          <a:bodyPr/>
          <a:lstStyle/>
          <a:p>
            <a:endParaRPr lang="en-US"/>
          </a:p>
        </p:txBody>
      </p:sp>
      <p:sp>
        <p:nvSpPr>
          <p:cNvPr id="4" name="Дата 3"/>
          <p:cNvSpPr>
            <a:spLocks noGrp="1"/>
          </p:cNvSpPr>
          <p:nvPr>
            <p:ph type="dt" sz="half" idx="10"/>
          </p:nvPr>
        </p:nvSpPr>
        <p:spPr/>
        <p:txBody>
          <a:bodyPr/>
          <a:lstStyle/>
          <a:p>
            <a:fld id="{7EAF463A-BC7C-46EE-9F1E-7F377CCA4891}" type="datetimeFigureOut">
              <a:rPr lang="en-US" smtClean="0"/>
              <a:pPr/>
              <a:t>4/29/2009</a:t>
            </a:fld>
            <a:endParaRPr lang="en-US"/>
          </a:p>
        </p:txBody>
      </p:sp>
      <p:sp>
        <p:nvSpPr>
          <p:cNvPr id="8" name="Прямая соединительная лини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483448D-3A78-4528-A469-B745A65DA480}" type="slidenum">
              <a:rPr lang="en-US" smtClean="0"/>
              <a:pPr/>
              <a:t>‹#›</a:t>
            </a:fld>
            <a:endParaRPr lang="en-US"/>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a:xfrm>
            <a:off x="5791200" y="6409944"/>
            <a:ext cx="3044952" cy="365760"/>
          </a:xfrm>
        </p:spPr>
        <p:txBody>
          <a:bodyPr/>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
        <p:nvSpPr>
          <p:cNvPr id="8" name="Прямая соединительная лини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7EAF463A-BC7C-46EE-9F1E-7F377CCA4891}" type="datetimeFigureOut">
              <a:rPr lang="en-US" smtClean="0"/>
              <a:pPr/>
              <a:t>4/29/2009</a:t>
            </a:fld>
            <a:endParaRPr lang="en-US"/>
          </a:p>
        </p:txBody>
      </p:sp>
      <p:sp>
        <p:nvSpPr>
          <p:cNvPr id="8" name="Нижний колонтитул 7"/>
          <p:cNvSpPr>
            <a:spLocks noGrp="1"/>
          </p:cNvSpPr>
          <p:nvPr>
            <p:ph type="ftr" sz="quarter" idx="11"/>
          </p:nvPr>
        </p:nvSpPr>
        <p:spPr>
          <a:xfrm>
            <a:off x="304800" y="6409944"/>
            <a:ext cx="3581400" cy="365760"/>
          </a:xfrm>
        </p:spPr>
        <p:txBody>
          <a:bodyPr/>
          <a:lstStyle/>
          <a:p>
            <a:endParaRPr lang="en-US"/>
          </a:p>
        </p:txBody>
      </p:sp>
      <p:sp>
        <p:nvSpPr>
          <p:cNvPr id="15" name="Прямая соединительная лини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Содержимое 23"/>
          <p:cNvSpPr>
            <a:spLocks noGrp="1"/>
          </p:cNvSpPr>
          <p:nvPr>
            <p:ph sz="quarter" idx="2"/>
          </p:nvPr>
        </p:nvSpPr>
        <p:spPr>
          <a:xfrm>
            <a:off x="301752" y="2471383"/>
            <a:ext cx="4041648" cy="3818404"/>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Содержимое 25"/>
          <p:cNvSpPr>
            <a:spLocks noGrp="1"/>
          </p:cNvSpPr>
          <p:nvPr>
            <p:ph sz="quarter" idx="4"/>
          </p:nvPr>
        </p:nvSpPr>
        <p:spPr>
          <a:xfrm>
            <a:off x="4800600" y="2471383"/>
            <a:ext cx="4038600" cy="382219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Номер слайда 8"/>
          <p:cNvSpPr>
            <a:spLocks noGrp="1"/>
          </p:cNvSpPr>
          <p:nvPr>
            <p:ph type="sldNum" sz="quarter" idx="12"/>
          </p:nvPr>
        </p:nvSpPr>
        <p:spPr>
          <a:xfrm>
            <a:off x="4343400" y="1042416"/>
            <a:ext cx="457200" cy="441325"/>
          </a:xfrm>
        </p:spPr>
        <p:txBody>
          <a:bodyPr/>
          <a:lstStyle>
            <a:lvl1pPr algn="ctr">
              <a:defRPr/>
            </a:lvl1pPr>
          </a:lstStyle>
          <a:p>
            <a:fld id="{A483448D-3A78-4528-A469-B745A65DA480}" type="slidenum">
              <a:rPr lang="en-US" smtClean="0"/>
              <a:pPr/>
              <a:t>‹#›</a:t>
            </a:fld>
            <a:endParaRPr lang="en-US"/>
          </a:p>
        </p:txBody>
      </p:sp>
      <p:sp>
        <p:nvSpPr>
          <p:cNvPr id="23" name="Заголовок 22"/>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4/29/2009</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EAF463A-BC7C-46EE-9F1E-7F377CCA4891}" type="datetimeFigureOut">
              <a:rPr lang="en-US" smtClean="0"/>
              <a:pPr/>
              <a:t>4/29/2009</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a:xfrm>
            <a:off x="4343400" y="1036020"/>
            <a:ext cx="457200" cy="441325"/>
          </a:xfrm>
        </p:spPr>
        <p:txBody>
          <a:bodyPr/>
          <a:lstStyle/>
          <a:p>
            <a:fld id="{A483448D-3A78-4528-A469-B745A65DA480}" type="slidenum">
              <a:rPr lang="en-US" smtClean="0"/>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уголь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уголь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Дата 1"/>
          <p:cNvSpPr>
            <a:spLocks noGrp="1"/>
          </p:cNvSpPr>
          <p:nvPr>
            <p:ph type="dt" sz="half" idx="10"/>
          </p:nvPr>
        </p:nvSpPr>
        <p:spPr/>
        <p:txBody>
          <a:bodyPr/>
          <a:lstStyle/>
          <a:p>
            <a:fld id="{7EAF463A-BC7C-46EE-9F1E-7F377CCA4891}" type="datetimeFigureOut">
              <a:rPr lang="en-US" smtClean="0"/>
              <a:pPr/>
              <a:t>4/29/2009</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A483448D-3A78-4528-A469-B745A65DA480}" type="slidenum">
              <a:rPr lang="en-US" smtClean="0"/>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9" name="Прямоуголь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оуголь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я соединительная лини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Содержимое 19"/>
          <p:cNvSpPr>
            <a:spLocks noGrp="1"/>
          </p:cNvSpPr>
          <p:nvPr>
            <p:ph sz="quarter" idx="1"/>
          </p:nvPr>
        </p:nvSpPr>
        <p:spPr>
          <a:xfrm>
            <a:off x="3124200" y="685800"/>
            <a:ext cx="5638800" cy="5410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A483448D-3A78-4528-A469-B745A65DA480}" type="slidenum">
              <a:rPr lang="en-US" smtClean="0"/>
              <a:pPr/>
              <a:t>‹#›</a:t>
            </a:fld>
            <a:endParaRPr lang="en-US"/>
          </a:p>
        </p:txBody>
      </p:sp>
      <p:sp>
        <p:nvSpPr>
          <p:cNvPr id="21" name="Прямоуголь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1" name="Прямая соединительная лини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уголь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уголь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p>
            <a:fld id="{A483448D-3A78-4528-A469-B745A65DA480}" type="slidenum">
              <a:rPr lang="en-US" smtClean="0"/>
              <a:pPr/>
              <a:t>‹#›</a:t>
            </a:fld>
            <a:endParaRPr lang="en-US"/>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3000375" y="609600"/>
            <a:ext cx="5867400" cy="4267200"/>
          </a:xfrm>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22" name="Прямоуголь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a:xfrm>
            <a:off x="5788152" y="6404984"/>
            <a:ext cx="3044952" cy="365760"/>
          </a:xfrm>
        </p:spPr>
        <p:txBody>
          <a:bodyPr/>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я соединительная лини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6915912" y="3009901"/>
            <a:ext cx="457200" cy="441325"/>
          </a:xfrm>
        </p:spPr>
        <p:txBody>
          <a:bodyPr/>
          <a:lstStyle/>
          <a:p>
            <a:fld id="{A483448D-3A78-4528-A469-B745A65DA480}" type="slidenum">
              <a:rPr lang="en-US" smtClean="0"/>
              <a:pPr/>
              <a:t>‹#›</a:t>
            </a:fld>
            <a:endParaRPr lang="en-US"/>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17" name="Нижний колонтитул 16"/>
          <p:cNvSpPr>
            <a:spLocks noGrp="1"/>
          </p:cNvSpPr>
          <p:nvPr>
            <p:ph type="ftr" sz="quarter" idx="11"/>
          </p:nvPr>
        </p:nvSpPr>
        <p:spPr/>
        <p:txBody>
          <a:bodyPr/>
          <a:lstStyle>
            <a:extLst/>
          </a:lstStyle>
          <a:p>
            <a:endParaRPr lang="en-US"/>
          </a:p>
        </p:txBody>
      </p:sp>
      <p:sp>
        <p:nvSpPr>
          <p:cNvPr id="29" name="Номер слайда 28"/>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EAF463A-BC7C-46EE-9F1E-7F377CCA4891}" type="datetimeFigureOut">
              <a:rPr lang="en-US" smtClean="0"/>
              <a:pPr/>
              <a:t>4/29/2009</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9" name="Номер слайда 8"/>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4" name="Нижний колонтитул 3"/>
          <p:cNvSpPr>
            <a:spLocks noGrp="1"/>
          </p:cNvSpPr>
          <p:nvPr>
            <p:ph type="ftr" sz="quarter" idx="11"/>
          </p:nvPr>
        </p:nvSpPr>
        <p:spPr/>
        <p:txBody>
          <a:bodyPr/>
          <a:lstStyle>
            <a:extLst/>
          </a:lstStyle>
          <a:p>
            <a:endParaRPr lang="en-US"/>
          </a:p>
        </p:txBody>
      </p:sp>
      <p:sp>
        <p:nvSpPr>
          <p:cNvPr id="5" name="Номер слайда 4"/>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3" name="Нижний колонтитул 2"/>
          <p:cNvSpPr>
            <a:spLocks noGrp="1"/>
          </p:cNvSpPr>
          <p:nvPr>
            <p:ph type="ftr" sz="quarter" idx="11"/>
          </p:nvPr>
        </p:nvSpPr>
        <p:spPr/>
        <p:txBody>
          <a:bodyPr/>
          <a:lstStyle>
            <a:extLst/>
          </a:lstStyle>
          <a:p>
            <a:endParaRPr lang="en-US"/>
          </a:p>
        </p:txBody>
      </p:sp>
      <p:sp>
        <p:nvSpPr>
          <p:cNvPr id="4" name="Номер слайда 3"/>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en-US"/>
          </a:p>
        </p:txBody>
      </p:sp>
      <p:sp>
        <p:nvSpPr>
          <p:cNvPr id="7" name="Номер слайда 6"/>
          <p:cNvSpPr>
            <a:spLocks noGrp="1"/>
          </p:cNvSpPr>
          <p:nvPr>
            <p:ph type="sldNum" sz="quarter" idx="12"/>
          </p:nvPr>
        </p:nvSpPr>
        <p:spPr>
          <a:xfrm>
            <a:off x="8610600" y="55499"/>
            <a:ext cx="457200" cy="365125"/>
          </a:xfrm>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7EAF463A-BC7C-46EE-9F1E-7F377CCA4891}" type="datetimeFigureOut">
              <a:rPr lang="en-US" smtClean="0"/>
              <a:pPr/>
              <a:t>4/29/2009</a:t>
            </a:fld>
            <a:endParaRPr lang="en-US"/>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A483448D-3A78-4528-A469-B745A65DA480}" type="slidenum">
              <a:rPr lang="en-US" smtClean="0"/>
              <a:pPr/>
              <a:t>‹#›</a:t>
            </a:fld>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4/29/2009</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9" name="Номер слайда 8"/>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4" name="Нижний колонтитул 3"/>
          <p:cNvSpPr>
            <a:spLocks noGrp="1"/>
          </p:cNvSpPr>
          <p:nvPr>
            <p:ph type="ftr" sz="quarter" idx="11"/>
          </p:nvPr>
        </p:nvSpPr>
        <p:spPr/>
        <p:txBody>
          <a:bodyPr/>
          <a:lstStyle>
            <a:extLst/>
          </a:lstStyle>
          <a:p>
            <a:endParaRPr lang="en-US"/>
          </a:p>
        </p:txBody>
      </p:sp>
      <p:sp>
        <p:nvSpPr>
          <p:cNvPr id="5" name="Номер слайда 4"/>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3" name="Нижний колонтитул 2"/>
          <p:cNvSpPr>
            <a:spLocks noGrp="1"/>
          </p:cNvSpPr>
          <p:nvPr>
            <p:ph type="ftr" sz="quarter" idx="11"/>
          </p:nvPr>
        </p:nvSpPr>
        <p:spPr/>
        <p:txBody>
          <a:bodyPr/>
          <a:lstStyle>
            <a:extLst/>
          </a:lstStyle>
          <a:p>
            <a:endParaRPr lang="en-US"/>
          </a:p>
        </p:txBody>
      </p:sp>
      <p:sp>
        <p:nvSpPr>
          <p:cNvPr id="4" name="Номер слайда 3"/>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A483448D-3A78-4528-A469-B745A65DA480}" type="slidenum">
              <a:rPr lang="en-US" smtClean="0"/>
              <a:pPr/>
              <a:t>‹#›</a:t>
            </a:fld>
            <a:endParaRPr lang="en-US"/>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11" name="Номер слайда 10"/>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9" name="Номер слайда 8"/>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4" name="Нижний колонтитул 3"/>
          <p:cNvSpPr>
            <a:spLocks noGrp="1"/>
          </p:cNvSpPr>
          <p:nvPr>
            <p:ph type="ftr" sz="quarter" idx="11"/>
          </p:nvPr>
        </p:nvSpPr>
        <p:spPr/>
        <p:txBody>
          <a:bodyPr/>
          <a:lstStyle>
            <a:extLst/>
          </a:lstStyle>
          <a:p>
            <a:endParaRPr lang="en-US"/>
          </a:p>
        </p:txBody>
      </p:sp>
      <p:sp>
        <p:nvSpPr>
          <p:cNvPr id="5" name="Номер слайда 4"/>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3" name="Нижний колонтитул 2"/>
          <p:cNvSpPr>
            <a:spLocks noGrp="1"/>
          </p:cNvSpPr>
          <p:nvPr>
            <p:ph type="ftr" sz="quarter" idx="11"/>
          </p:nvPr>
        </p:nvSpPr>
        <p:spPr/>
        <p:txBody>
          <a:bodyPr/>
          <a:lstStyle>
            <a:extLst/>
          </a:lstStyle>
          <a:p>
            <a:endParaRPr lang="en-US"/>
          </a:p>
        </p:txBody>
      </p:sp>
      <p:sp>
        <p:nvSpPr>
          <p:cNvPr id="4" name="Номер слайда 3"/>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7EAF463A-BC7C-46EE-9F1E-7F377CCA4891}" type="datetimeFigureOut">
              <a:rPr lang="en-US" smtClean="0"/>
              <a:pPr/>
              <a:t>4/29/2009</a:t>
            </a:fld>
            <a:endParaRPr lang="en-US"/>
          </a:p>
        </p:txBody>
      </p:sp>
      <p:sp>
        <p:nvSpPr>
          <p:cNvPr id="19" name="Нижний колонтитул 18"/>
          <p:cNvSpPr>
            <a:spLocks noGrp="1"/>
          </p:cNvSpPr>
          <p:nvPr>
            <p:ph type="ftr" sz="quarter" idx="11"/>
          </p:nvPr>
        </p:nvSpPr>
        <p:spPr/>
        <p:txBody>
          <a:bodyPr/>
          <a:lstStyle/>
          <a:p>
            <a:endParaRPr lang="en-US"/>
          </a:p>
        </p:txBody>
      </p:sp>
      <p:sp>
        <p:nvSpPr>
          <p:cNvPr id="27" name="Номер слайда 26"/>
          <p:cNvSpPr>
            <a:spLocks noGrp="1"/>
          </p:cNvSpPr>
          <p:nvPr>
            <p:ph type="sldNum" sz="quarter" idx="12"/>
          </p:nvPr>
        </p:nvSpPr>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4/29/2009</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4/29/2009</a:t>
            </a:fld>
            <a:endParaRPr lang="en-US"/>
          </a:p>
        </p:txBody>
      </p:sp>
      <p:sp>
        <p:nvSpPr>
          <p:cNvPr id="8" name="Номер слайда 7"/>
          <p:cNvSpPr>
            <a:spLocks noGrp="1"/>
          </p:cNvSpPr>
          <p:nvPr>
            <p:ph type="sldNum" sz="quarter" idx="11"/>
          </p:nvPr>
        </p:nvSpPr>
        <p:spPr/>
        <p:txBody>
          <a:bodyPr/>
          <a:lstStyle/>
          <a:p>
            <a:fld id="{A483448D-3A78-4528-A469-B745A65DA480}" type="slidenum">
              <a:rPr lang="en-US" smtClean="0"/>
              <a:pPr/>
              <a:t>‹#›</a:t>
            </a:fld>
            <a:endParaRPr lang="en-US"/>
          </a:p>
        </p:txBody>
      </p:sp>
      <p:sp>
        <p:nvSpPr>
          <p:cNvPr id="9" name="Нижний колонтитул 8"/>
          <p:cNvSpPr>
            <a:spLocks noGrp="1"/>
          </p:cNvSpPr>
          <p:nvPr>
            <p:ph type="ftr" sz="quarter" idx="12"/>
          </p:nvPr>
        </p:nvSpPr>
        <p:spPr/>
        <p:txBody>
          <a:bodyPr/>
          <a:lstStyle/>
          <a:p>
            <a:endParaRPr lang="en-US"/>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4/29/2009</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a:xfrm>
            <a:off x="8156448" y="6422064"/>
            <a:ext cx="762000" cy="365125"/>
          </a:xfrm>
        </p:spPr>
        <p:txBody>
          <a:bodyPr/>
          <a:lstStyle/>
          <a:p>
            <a:fld id="{A483448D-3A78-4528-A469-B745A65DA480}" type="slidenum">
              <a:rPr lang="en-US" smtClean="0"/>
              <a:pPr/>
              <a:t>‹#›</a:t>
            </a:fld>
            <a:endParaRPr lang="en-US"/>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7EAF463A-BC7C-46EE-9F1E-7F377CCA4891}" type="datetimeFigureOut">
              <a:rPr lang="en-US" smtClean="0"/>
              <a:pPr/>
              <a:t>4/29/2009</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4/29/2009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8.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EAF463A-BC7C-46EE-9F1E-7F377CCA4891}" type="datetimeFigureOut">
              <a:rPr lang="en-US" smtClean="0"/>
              <a:pPr/>
              <a:t>4/29/2009</a:t>
            </a:fld>
            <a:endParaRPr lang="en-US"/>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483448D-3A78-4528-A469-B745A65DA48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7EAF463A-BC7C-46EE-9F1E-7F377CCA4891}" type="datetimeFigureOut">
              <a:rPr lang="en-US" smtClean="0"/>
              <a:pPr/>
              <a:t>4/29/2009</a:t>
            </a:fld>
            <a:endParaRPr lang="en-US"/>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A483448D-3A78-4528-A469-B745A65DA480}" type="slidenum">
              <a:rPr lang="en-US" smtClean="0"/>
              <a:pPr/>
              <a:t>‹#›</a:t>
            </a:fld>
            <a:endParaRPr lang="en-US"/>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EAF463A-BC7C-46EE-9F1E-7F377CCA4891}" type="datetimeFigureOut">
              <a:rPr lang="en-US" smtClean="0"/>
              <a:pPr/>
              <a:t>4/29/2009</a:t>
            </a:fld>
            <a:endParaRPr lang="en-US"/>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483448D-3A78-4528-A469-B745A65DA48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7EAF463A-BC7C-46EE-9F1E-7F377CCA4891}" type="datetimeFigureOut">
              <a:rPr lang="en-US" smtClean="0"/>
              <a:pPr/>
              <a:t>4/29/2009</a:t>
            </a:fld>
            <a:endParaRPr lang="en-US"/>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Дата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7EAF463A-BC7C-46EE-9F1E-7F377CCA4891}" type="datetimeFigureOut">
              <a:rPr lang="en-US" smtClean="0"/>
              <a:pPr/>
              <a:t>4/29/2009</a:t>
            </a:fld>
            <a:endParaRPr lang="en-US"/>
          </a:p>
        </p:txBody>
      </p:sp>
      <p:sp>
        <p:nvSpPr>
          <p:cNvPr id="3" name="Нижний колонтитул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Прямоуголь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я соединительная лини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A483448D-3A78-4528-A469-B745A65DA480}" type="slidenum">
              <a:rPr lang="en-US" smtClean="0"/>
              <a:pPr/>
              <a:t>‹#›</a:t>
            </a:fld>
            <a:endParaRPr lang="en-US"/>
          </a:p>
        </p:txBody>
      </p:sp>
      <p:sp>
        <p:nvSpPr>
          <p:cNvPr id="22" name="Заголовок 21"/>
          <p:cNvSpPr>
            <a:spLocks noGrp="1"/>
          </p:cNvSpPr>
          <p:nvPr>
            <p:ph type="title"/>
          </p:nvPr>
        </p:nvSpPr>
        <p:spPr>
          <a:xfrm>
            <a:off x="301752" y="228600"/>
            <a:ext cx="8534400" cy="758952"/>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7EAF463A-BC7C-46EE-9F1E-7F377CCA4891}" type="datetimeFigureOut">
              <a:rPr lang="en-US" smtClean="0"/>
              <a:pPr/>
              <a:t>4/29/2009</a:t>
            </a:fld>
            <a:endParaRPr lang="en-US"/>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A483448D-3A78-4528-A469-B745A65DA48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EAF463A-BC7C-46EE-9F1E-7F377CCA4891}" type="datetimeFigureOut">
              <a:rPr lang="en-US" smtClean="0"/>
              <a:pPr/>
              <a:t>4/29/2009</a:t>
            </a:fld>
            <a:endParaRPr lang="en-US"/>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EAF463A-BC7C-46EE-9F1E-7F377CCA4891}" type="datetimeFigureOut">
              <a:rPr lang="en-US" smtClean="0"/>
              <a:pPr/>
              <a:t>4/29/2009</a:t>
            </a:fld>
            <a:endParaRPr lang="en-US"/>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EAF463A-BC7C-46EE-9F1E-7F377CCA4891}" type="datetimeFigureOut">
              <a:rPr lang="en-US" smtClean="0"/>
              <a:pPr/>
              <a:t>4/29/2009</a:t>
            </a:fld>
            <a:endParaRPr lang="en-US"/>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A483448D-3A78-4528-A469-B745A65DA48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8" Type="http://schemas.openxmlformats.org/officeDocument/2006/relationships/hyperlink" Target="http://en.wikipedia.org/wiki/Demographics_of_Washington%2C_D.C." TargetMode="External"/><Relationship Id="rId3" Type="http://schemas.openxmlformats.org/officeDocument/2006/relationships/hyperlink" Target="http://en.wikipedia.org/wiki/United_States_Census%2C_2000" TargetMode="External"/><Relationship Id="rId7" Type="http://schemas.openxmlformats.org/officeDocument/2006/relationships/image" Target="../media/image15.jpeg"/><Relationship Id="rId2" Type="http://schemas.openxmlformats.org/officeDocument/2006/relationships/slideLayout" Target="../slideLayouts/slideLayout84.xml"/><Relationship Id="rId1" Type="http://schemas.openxmlformats.org/officeDocument/2006/relationships/themeOverride" Target="../theme/themeOverride5.xml"/><Relationship Id="rId6" Type="http://schemas.openxmlformats.org/officeDocument/2006/relationships/hyperlink" Target="http://en.wikipedia.org/wiki/Image:Chinatown,_DC_gate.jpg" TargetMode="External"/><Relationship Id="rId5" Type="http://schemas.openxmlformats.org/officeDocument/2006/relationships/hyperlink" Target="http://en.wikipedia.org/wiki/Baltimore-Washington_Metropolitan_Area" TargetMode="External"/><Relationship Id="rId4" Type="http://schemas.openxmlformats.org/officeDocument/2006/relationships/hyperlink" Target="http://en.wikipedia.org/wiki/Washington_Metropolitan_Area"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en.wikipedia.org/wiki/National_Museum_of_the_American_Indian" TargetMode="External"/><Relationship Id="rId13" Type="http://schemas.openxmlformats.org/officeDocument/2006/relationships/hyperlink" Target="http://en.wikipedia.org/wiki/Smithsonian_Institution_Building" TargetMode="External"/><Relationship Id="rId3" Type="http://schemas.openxmlformats.org/officeDocument/2006/relationships/hyperlink" Target="http://en.wikipedia.org/wiki/Smithsonian_Institution" TargetMode="External"/><Relationship Id="rId7" Type="http://schemas.openxmlformats.org/officeDocument/2006/relationships/hyperlink" Target="http://en.wikipedia.org/wiki/National_Museum_of_American_History" TargetMode="External"/><Relationship Id="rId12" Type="http://schemas.openxmlformats.org/officeDocument/2006/relationships/hyperlink" Target="http://en.wikipedia.org/wiki/Arts_and_Industries_Building" TargetMode="External"/><Relationship Id="rId17" Type="http://schemas.openxmlformats.org/officeDocument/2006/relationships/image" Target="../media/image17.jpeg"/><Relationship Id="rId2" Type="http://schemas.openxmlformats.org/officeDocument/2006/relationships/slideLayout" Target="../slideLayouts/slideLayout95.xml"/><Relationship Id="rId16" Type="http://schemas.openxmlformats.org/officeDocument/2006/relationships/hyperlink" Target="http://en.wikipedia.org/wiki/Image:Nga_fg04.jpg" TargetMode="External"/><Relationship Id="rId1" Type="http://schemas.openxmlformats.org/officeDocument/2006/relationships/themeOverride" Target="../theme/themeOverride6.xml"/><Relationship Id="rId6" Type="http://schemas.openxmlformats.org/officeDocument/2006/relationships/hyperlink" Target="http://en.wikipedia.org/wiki/National_Museum_of_African_Art" TargetMode="External"/><Relationship Id="rId11" Type="http://schemas.openxmlformats.org/officeDocument/2006/relationships/hyperlink" Target="http://en.wikipedia.org/wiki/Hirshhorn_Museum_and_Sculpture_Garden" TargetMode="External"/><Relationship Id="rId5" Type="http://schemas.openxmlformats.org/officeDocument/2006/relationships/hyperlink" Target="http://en.wikipedia.org/wiki/National_Air_and_Space_Museum" TargetMode="External"/><Relationship Id="rId15" Type="http://schemas.openxmlformats.org/officeDocument/2006/relationships/image" Target="../media/image16.jpeg"/><Relationship Id="rId10" Type="http://schemas.openxmlformats.org/officeDocument/2006/relationships/hyperlink" Target="http://en.wikipedia.org/wiki/Freer_Gallery_of_Art" TargetMode="External"/><Relationship Id="rId4" Type="http://schemas.openxmlformats.org/officeDocument/2006/relationships/hyperlink" Target="http://en.wikipedia.org/wiki/National_Museum_of_Natural_History" TargetMode="External"/><Relationship Id="rId9" Type="http://schemas.openxmlformats.org/officeDocument/2006/relationships/hyperlink" Target="http://en.wikipedia.org/wiki/Arthur_M._Sackler_Gallery" TargetMode="External"/><Relationship Id="rId14" Type="http://schemas.openxmlformats.org/officeDocument/2006/relationships/hyperlink" Target="http://en.wikipedia.org/wiki/Image:Native_American_Indian_Museum.jpg"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en.wikipedia.org/wiki/Media_in_Washington%2C_D.C." TargetMode="External"/><Relationship Id="rId3" Type="http://schemas.openxmlformats.org/officeDocument/2006/relationships/hyperlink" Target="http://en.wikipedia.org/wiki/The_Washington_Post" TargetMode="External"/><Relationship Id="rId7" Type="http://schemas.openxmlformats.org/officeDocument/2006/relationships/image" Target="../media/image18.jpeg"/><Relationship Id="rId2" Type="http://schemas.openxmlformats.org/officeDocument/2006/relationships/slideLayout" Target="../slideLayouts/slideLayout7.xml"/><Relationship Id="rId1" Type="http://schemas.openxmlformats.org/officeDocument/2006/relationships/themeOverride" Target="../theme/themeOverride7.xml"/><Relationship Id="rId6" Type="http://schemas.openxmlformats.org/officeDocument/2006/relationships/hyperlink" Target="http://en.wikipedia.org/wiki/Image:Washington_dc_1874.jpg" TargetMode="External"/><Relationship Id="rId5" Type="http://schemas.openxmlformats.org/officeDocument/2006/relationships/hyperlink" Target="http://en.wikipedia.org/wiki/Watergate_scandal" TargetMode="External"/><Relationship Id="rId4" Type="http://schemas.openxmlformats.org/officeDocument/2006/relationships/hyperlink" Target="http://en.wikipedia.org/wiki/Newspaper"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en.wikipedia.org/wiki/Image:Mci_center_jan2006b.jpg" TargetMode="External"/><Relationship Id="rId3" Type="http://schemas.openxmlformats.org/officeDocument/2006/relationships/hyperlink" Target="http://en.wikipedia.org/wiki/American_football" TargetMode="External"/><Relationship Id="rId7" Type="http://schemas.openxmlformats.org/officeDocument/2006/relationships/hyperlink" Target="http://en.wikipedia.org/wiki/Association_football" TargetMode="External"/><Relationship Id="rId2" Type="http://schemas.openxmlformats.org/officeDocument/2006/relationships/slideLayout" Target="../slideLayouts/slideLayout29.xml"/><Relationship Id="rId1" Type="http://schemas.openxmlformats.org/officeDocument/2006/relationships/themeOverride" Target="../theme/themeOverride8.xml"/><Relationship Id="rId6" Type="http://schemas.openxmlformats.org/officeDocument/2006/relationships/hyperlink" Target="http://en.wikipedia.org/wiki/Hockey" TargetMode="External"/><Relationship Id="rId5" Type="http://schemas.openxmlformats.org/officeDocument/2006/relationships/hyperlink" Target="http://en.wikipedia.org/wiki/Baseball" TargetMode="External"/><Relationship Id="rId10" Type="http://schemas.openxmlformats.org/officeDocument/2006/relationships/hyperlink" Target="http://en.wikipedia.org/wiki/Sports_in_Washington%2C_D.C." TargetMode="External"/><Relationship Id="rId4" Type="http://schemas.openxmlformats.org/officeDocument/2006/relationships/hyperlink" Target="http://en.wikipedia.org/wiki/Basketball" TargetMode="External"/><Relationship Id="rId9" Type="http://schemas.openxmlformats.org/officeDocument/2006/relationships/image" Target="../media/image19.jpeg"/></Relationships>
</file>

<file path=ppt/slides/_rels/slide14.xml.rels><?xml version="1.0" encoding="UTF-8" standalone="yes"?>
<Relationships xmlns="http://schemas.openxmlformats.org/package/2006/relationships"><Relationship Id="rId8" Type="http://schemas.openxmlformats.org/officeDocument/2006/relationships/hyperlink" Target="http://en.wikipedia.org/wiki/Amtrak" TargetMode="External"/><Relationship Id="rId13" Type="http://schemas.openxmlformats.org/officeDocument/2006/relationships/hyperlink" Target="http://en.wikipedia.org/wiki/International_Air_Transport_Association_airport_code" TargetMode="External"/><Relationship Id="rId18" Type="http://schemas.openxmlformats.org/officeDocument/2006/relationships/hyperlink" Target="http://en.wikipedia.org/wiki/Image:WMATA_metro_center_crossvault.jpg" TargetMode="External"/><Relationship Id="rId3" Type="http://schemas.openxmlformats.org/officeDocument/2006/relationships/hyperlink" Target="http://en.wikipedia.org/wiki/Rapid_transit" TargetMode="External"/><Relationship Id="rId7" Type="http://schemas.openxmlformats.org/officeDocument/2006/relationships/hyperlink" Target="http://en.wikipedia.org/wiki/Pennsylvania_Station_%28New_York_City%29" TargetMode="External"/><Relationship Id="rId12" Type="http://schemas.openxmlformats.org/officeDocument/2006/relationships/hyperlink" Target="http://en.wikipedia.org/wiki/Ronald_Reagan_Washington_National_Airport" TargetMode="External"/><Relationship Id="rId17" Type="http://schemas.openxmlformats.org/officeDocument/2006/relationships/image" Target="../media/image20.jpeg"/><Relationship Id="rId2" Type="http://schemas.openxmlformats.org/officeDocument/2006/relationships/hyperlink" Target="http://en.wikipedia.org/wiki/Washington_Metropolitan_Area_Transit_Authority" TargetMode="External"/><Relationship Id="rId16" Type="http://schemas.openxmlformats.org/officeDocument/2006/relationships/hyperlink" Target="http://en.wikipedia.org/wiki/Image:DCA.jpg" TargetMode="External"/><Relationship Id="rId1" Type="http://schemas.openxmlformats.org/officeDocument/2006/relationships/slideLayout" Target="../slideLayouts/slideLayout18.xml"/><Relationship Id="rId6" Type="http://schemas.openxmlformats.org/officeDocument/2006/relationships/hyperlink" Target="http://en.wikipedia.org/wiki/Union_Station_%28Washington%2C_D.C.%29" TargetMode="External"/><Relationship Id="rId11" Type="http://schemas.openxmlformats.org/officeDocument/2006/relationships/hyperlink" Target="http://en.wikipedia.org/wiki/International_airport" TargetMode="External"/><Relationship Id="rId5" Type="http://schemas.openxmlformats.org/officeDocument/2006/relationships/hyperlink" Target="http://en.wikipedia.org/wiki/Metrobus_%28Washington%2C_D.C.%29" TargetMode="External"/><Relationship Id="rId15" Type="http://schemas.openxmlformats.org/officeDocument/2006/relationships/hyperlink" Target="http://en.wikipedia.org/wiki/Arlington_County%2C_Virginia" TargetMode="External"/><Relationship Id="rId10" Type="http://schemas.openxmlformats.org/officeDocument/2006/relationships/hyperlink" Target="http://en.wikipedia.org/wiki/Acela_Express" TargetMode="External"/><Relationship Id="rId19" Type="http://schemas.openxmlformats.org/officeDocument/2006/relationships/image" Target="../media/image21.jpeg"/><Relationship Id="rId4" Type="http://schemas.openxmlformats.org/officeDocument/2006/relationships/hyperlink" Target="http://en.wikipedia.org/wiki/Metrorail_%28Washington%2C_D.C.%29" TargetMode="External"/><Relationship Id="rId9" Type="http://schemas.openxmlformats.org/officeDocument/2006/relationships/hyperlink" Target="http://en.wikipedia.org/wiki/Northeast_Corridor" TargetMode="External"/><Relationship Id="rId14" Type="http://schemas.openxmlformats.org/officeDocument/2006/relationships/hyperlink" Target="http://en.wikipedia.org/wiki/International_Civil_Aviation_Organization_airport_cod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hyperlink" Target="http://en.wikipedia.org/wiki/Compromise_of_1790" TargetMode="External"/><Relationship Id="rId13" Type="http://schemas.openxmlformats.org/officeDocument/2006/relationships/hyperlink" Target="http://en.wikipedia.org/wiki/Georgetown,_Washington,_D.C." TargetMode="External"/><Relationship Id="rId3" Type="http://schemas.openxmlformats.org/officeDocument/2006/relationships/hyperlink" Target="http://en.wikipedia.org/wiki/James_Madison" TargetMode="External"/><Relationship Id="rId7" Type="http://schemas.openxmlformats.org/officeDocument/2006/relationships/hyperlink" Target="http://en.wikipedia.org/wiki/Thomas_Jefferson" TargetMode="External"/><Relationship Id="rId12" Type="http://schemas.openxmlformats.org/officeDocument/2006/relationships/hyperlink" Target="http://en.wikipedia.org/wiki/Gilbert_du_Motier,_marquis_de_La_Fayette" TargetMode="External"/><Relationship Id="rId2" Type="http://schemas.openxmlformats.org/officeDocument/2006/relationships/slideLayout" Target="../slideLayouts/slideLayout29.xml"/><Relationship Id="rId1" Type="http://schemas.openxmlformats.org/officeDocument/2006/relationships/themeOverride" Target="../theme/themeOverride2.xml"/><Relationship Id="rId6" Type="http://schemas.openxmlformats.org/officeDocument/2006/relationships/hyperlink" Target="http://en.wikipedia.org/wiki/Alexander_Hamilton" TargetMode="External"/><Relationship Id="rId11" Type="http://schemas.openxmlformats.org/officeDocument/2006/relationships/hyperlink" Target="http://en.wikipedia.org/wiki/Major_General" TargetMode="External"/><Relationship Id="rId5" Type="http://schemas.openxmlformats.org/officeDocument/2006/relationships/hyperlink" Target="http://en.wikipedia.org/wiki/Philadelphia" TargetMode="External"/><Relationship Id="rId15" Type="http://schemas.openxmlformats.org/officeDocument/2006/relationships/hyperlink" Target="http://en.wikipedia.org/wiki/Anacostia" TargetMode="External"/><Relationship Id="rId10" Type="http://schemas.openxmlformats.org/officeDocument/2006/relationships/hyperlink" Target="http://en.wikipedia.org/wiki/Pierre_Charles_L%E2%80%99Enfant" TargetMode="External"/><Relationship Id="rId4" Type="http://schemas.openxmlformats.org/officeDocument/2006/relationships/hyperlink" Target="http://en.wikipedia.org/wiki/Federalist_Papers" TargetMode="External"/><Relationship Id="rId9" Type="http://schemas.openxmlformats.org/officeDocument/2006/relationships/hyperlink" Target="http://en.wikipedia.org/wiki/Southern_United_States" TargetMode="External"/><Relationship Id="rId14" Type="http://schemas.openxmlformats.org/officeDocument/2006/relationships/hyperlink" Target="http://en.wikipedia.org/wiki/Tenleytown"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en.wikipedia.org/wiki/Battle_of_York" TargetMode="External"/><Relationship Id="rId13" Type="http://schemas.openxmlformats.org/officeDocument/2006/relationships/hyperlink" Target="http://en.wikipedia.org/wiki/White_House" TargetMode="External"/><Relationship Id="rId18" Type="http://schemas.openxmlformats.org/officeDocument/2006/relationships/hyperlink" Target="http://en.wikipedia.org/wiki/Bureaucracy" TargetMode="External"/><Relationship Id="rId3" Type="http://schemas.openxmlformats.org/officeDocument/2006/relationships/image" Target="../media/image10.jpeg"/><Relationship Id="rId21" Type="http://schemas.openxmlformats.org/officeDocument/2006/relationships/hyperlink" Target="http://en.wikipedia.org/wiki/American_Airlines_Flight_77" TargetMode="External"/><Relationship Id="rId7" Type="http://schemas.openxmlformats.org/officeDocument/2006/relationships/hyperlink" Target="http://en.wikipedia.org/wiki/War_of_1812" TargetMode="External"/><Relationship Id="rId12" Type="http://schemas.openxmlformats.org/officeDocument/2006/relationships/hyperlink" Target="http://en.wikipedia.org/wiki/United_States_Department_of_the_Treasury" TargetMode="External"/><Relationship Id="rId17" Type="http://schemas.openxmlformats.org/officeDocument/2006/relationships/hyperlink" Target="http://en.wikipedia.org/wiki/New_Deal" TargetMode="External"/><Relationship Id="rId25" Type="http://schemas.openxmlformats.org/officeDocument/2006/relationships/hyperlink" Target="http://en.wikipedia.org/wiki/Shanksville,_Pennsylvania" TargetMode="External"/><Relationship Id="rId2" Type="http://schemas.openxmlformats.org/officeDocument/2006/relationships/hyperlink" Target="http://en.wikipedia.org/wiki/Image:Fords_Theatre.jpg" TargetMode="External"/><Relationship Id="rId16" Type="http://schemas.openxmlformats.org/officeDocument/2006/relationships/hyperlink" Target="http://en.wikipedia.org/wiki/Franklin_D._Roosevelt" TargetMode="External"/><Relationship Id="rId20" Type="http://schemas.openxmlformats.org/officeDocument/2006/relationships/hyperlink" Target="http://en.wikipedia.org/wiki/September_11,_2001_attacks" TargetMode="External"/><Relationship Id="rId1" Type="http://schemas.openxmlformats.org/officeDocument/2006/relationships/slideLayout" Target="../slideLayouts/slideLayout29.xml"/><Relationship Id="rId6" Type="http://schemas.openxmlformats.org/officeDocument/2006/relationships/hyperlink" Target="http://en.wikipedia.org/wiki/Burning_of_Washington" TargetMode="External"/><Relationship Id="rId11" Type="http://schemas.openxmlformats.org/officeDocument/2006/relationships/hyperlink" Target="http://en.wikipedia.org/wiki/United_States_Capitol" TargetMode="External"/><Relationship Id="rId24" Type="http://schemas.openxmlformats.org/officeDocument/2006/relationships/hyperlink" Target="http://en.wikipedia.org/wiki/United_Airlines_Flight_93" TargetMode="External"/><Relationship Id="rId5" Type="http://schemas.openxmlformats.org/officeDocument/2006/relationships/hyperlink" Target="http://en.wikipedia.org/wiki/1814" TargetMode="External"/><Relationship Id="rId15" Type="http://schemas.openxmlformats.org/officeDocument/2006/relationships/hyperlink" Target="http://en.wikipedia.org/wiki/Great_Depression" TargetMode="External"/><Relationship Id="rId23" Type="http://schemas.openxmlformats.org/officeDocument/2006/relationships/hyperlink" Target="http://en.wikipedia.org/wiki/Arlington,_Virginia" TargetMode="External"/><Relationship Id="rId10" Type="http://schemas.openxmlformats.org/officeDocument/2006/relationships/hyperlink" Target="http://en.wikipedia.org/wiki/Toronto" TargetMode="External"/><Relationship Id="rId19" Type="http://schemas.openxmlformats.org/officeDocument/2006/relationships/hyperlink" Target="http://en.wikipedia.org/wiki/World_War_II" TargetMode="External"/><Relationship Id="rId4" Type="http://schemas.openxmlformats.org/officeDocument/2006/relationships/hyperlink" Target="http://en.wikipedia.org/wiki/August_24" TargetMode="External"/><Relationship Id="rId9" Type="http://schemas.openxmlformats.org/officeDocument/2006/relationships/hyperlink" Target="http://en.wikipedia.org/wiki/York,_Upper_Canada" TargetMode="External"/><Relationship Id="rId14" Type="http://schemas.openxmlformats.org/officeDocument/2006/relationships/hyperlink" Target="http://en.wikipedia.org/wiki/Image:March_on_Washington_edit.jpg" TargetMode="External"/><Relationship Id="rId22" Type="http://schemas.openxmlformats.org/officeDocument/2006/relationships/hyperlink" Target="http://en.wikipedia.org/wiki/The_Pentagon"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Image:Washington_DC_Panorama.jpg" TargetMode="External"/><Relationship Id="rId2" Type="http://schemas.openxmlformats.org/officeDocument/2006/relationships/hyperlink" Target="http://en.wikipedia.org/wiki/Geography_of_Washington,_D.C." TargetMode="External"/><Relationship Id="rId1" Type="http://schemas.openxmlformats.org/officeDocument/2006/relationships/slideLayout" Target="../slideLayouts/slideLayout40.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8" Type="http://schemas.openxmlformats.org/officeDocument/2006/relationships/hyperlink" Target="http://en.wikipedia.org/wiki/McMillan_Reservoir" TargetMode="External"/><Relationship Id="rId13" Type="http://schemas.openxmlformats.org/officeDocument/2006/relationships/hyperlink" Target="http://en.wikipedia.org/wiki/Land_reclamation" TargetMode="External"/><Relationship Id="rId18" Type="http://schemas.openxmlformats.org/officeDocument/2006/relationships/hyperlink" Target="http://en.wikipedia.org/wiki/Urban_planning" TargetMode="External"/><Relationship Id="rId3" Type="http://schemas.openxmlformats.org/officeDocument/2006/relationships/hyperlink" Target="http://en.wikipedia.org/wiki/Potomac_River" TargetMode="External"/><Relationship Id="rId7" Type="http://schemas.openxmlformats.org/officeDocument/2006/relationships/hyperlink" Target="http://en.wikipedia.org/wiki/Dalecarlia_Reservoir" TargetMode="External"/><Relationship Id="rId12" Type="http://schemas.openxmlformats.org/officeDocument/2006/relationships/hyperlink" Target="http://en.wikipedia.org/wiki/Chain_Bridge_(Potomac_River)" TargetMode="External"/><Relationship Id="rId17" Type="http://schemas.openxmlformats.org/officeDocument/2006/relationships/hyperlink" Target="http://en.wikipedia.org/wiki/Wetland" TargetMode="External"/><Relationship Id="rId2" Type="http://schemas.openxmlformats.org/officeDocument/2006/relationships/hyperlink" Target="http://en.wikipedia.org/wiki/U.S._state" TargetMode="External"/><Relationship Id="rId16" Type="http://schemas.openxmlformats.org/officeDocument/2006/relationships/hyperlink" Target="http://en.wikipedia.org/wiki/Urban_legend" TargetMode="External"/><Relationship Id="rId20" Type="http://schemas.openxmlformats.org/officeDocument/2006/relationships/hyperlink" Target="http://en.wikipedia.org/wiki/Topography" TargetMode="External"/><Relationship Id="rId1" Type="http://schemas.openxmlformats.org/officeDocument/2006/relationships/slideLayout" Target="../slideLayouts/slideLayout29.xml"/><Relationship Id="rId6" Type="http://schemas.openxmlformats.org/officeDocument/2006/relationships/hyperlink" Target="http://en.wikipedia.org/wiki/Reservoir" TargetMode="External"/><Relationship Id="rId11" Type="http://schemas.openxmlformats.org/officeDocument/2006/relationships/hyperlink" Target="http://en.wikipedia.org/wiki/Tenleytown" TargetMode="External"/><Relationship Id="rId5" Type="http://schemas.openxmlformats.org/officeDocument/2006/relationships/hyperlink" Target="http://en.wikipedia.org/wiki/Rock_Creek_(Potomac_River)" TargetMode="External"/><Relationship Id="rId15" Type="http://schemas.openxmlformats.org/officeDocument/2006/relationships/hyperlink" Target="http://en.wikipedia.org/wiki/Climate" TargetMode="External"/><Relationship Id="rId10" Type="http://schemas.openxmlformats.org/officeDocument/2006/relationships/hyperlink" Target="http://en.wikipedia.org/wiki/Georgetown_Reservoir" TargetMode="External"/><Relationship Id="rId19" Type="http://schemas.openxmlformats.org/officeDocument/2006/relationships/hyperlink" Target="http://en.wikipedia.org/wiki/Surface_runoff" TargetMode="External"/><Relationship Id="rId4" Type="http://schemas.openxmlformats.org/officeDocument/2006/relationships/hyperlink" Target="http://en.wikipedia.org/wiki/Anacostia_River" TargetMode="External"/><Relationship Id="rId9" Type="http://schemas.openxmlformats.org/officeDocument/2006/relationships/hyperlink" Target="http://en.wikipedia.org/wiki/Howard_University" TargetMode="External"/><Relationship Id="rId14" Type="http://schemas.openxmlformats.org/officeDocument/2006/relationships/hyperlink" Target="http://en.wikipedia.org/wiki/Swamp"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en.wikipedia.org/wiki/Joint_committee" TargetMode="External"/><Relationship Id="rId3" Type="http://schemas.openxmlformats.org/officeDocument/2006/relationships/hyperlink" Target="http://en.wikipedia.org/wiki/Pierre_L%27Enfant" TargetMode="External"/><Relationship Id="rId7" Type="http://schemas.openxmlformats.org/officeDocument/2006/relationships/hyperlink" Target="http://en.wikipedia.org/wiki/National_Mall" TargetMode="External"/><Relationship Id="rId12" Type="http://schemas.openxmlformats.org/officeDocument/2006/relationships/image" Target="../media/image12.jpeg"/><Relationship Id="rId2" Type="http://schemas.openxmlformats.org/officeDocument/2006/relationships/hyperlink" Target="http://en.wikipedia.org/wiki/New_town" TargetMode="External"/><Relationship Id="rId1" Type="http://schemas.openxmlformats.org/officeDocument/2006/relationships/slideLayout" Target="../slideLayouts/slideLayout51.xml"/><Relationship Id="rId6" Type="http://schemas.openxmlformats.org/officeDocument/2006/relationships/hyperlink" Target="http://en.wikipedia.org/wiki/Slum" TargetMode="External"/><Relationship Id="rId11" Type="http://schemas.openxmlformats.org/officeDocument/2006/relationships/hyperlink" Target="http://en.wikipedia.org/wiki/Image:Washington_DC_at_night.jpg" TargetMode="External"/><Relationship Id="rId5" Type="http://schemas.openxmlformats.org/officeDocument/2006/relationships/hyperlink" Target="http://en.wikipedia.org/wiki/Traffic_circle" TargetMode="External"/><Relationship Id="rId10" Type="http://schemas.openxmlformats.org/officeDocument/2006/relationships/hyperlink" Target="http://en.wikipedia.org/wiki/McMillan_Plan" TargetMode="External"/><Relationship Id="rId4" Type="http://schemas.openxmlformats.org/officeDocument/2006/relationships/hyperlink" Target="http://en.wikipedia.org/wiki/Baroque" TargetMode="External"/><Relationship Id="rId9" Type="http://schemas.openxmlformats.org/officeDocument/2006/relationships/hyperlink" Target="http://en.wikipedia.org/wiki/James_McMillan_%28Senator%29"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en.wikipedia.org/wiki/United_States_Capitol" TargetMode="External"/><Relationship Id="rId13" Type="http://schemas.openxmlformats.org/officeDocument/2006/relationships/hyperlink" Target="http://en.wikipedia.org/wiki/Gothic_architecture" TargetMode="External"/><Relationship Id="rId18" Type="http://schemas.openxmlformats.org/officeDocument/2006/relationships/hyperlink" Target="http://en.wikipedia.org/wiki/Image:North_Fa%C3%A7ade_White_House.JPG" TargetMode="External"/><Relationship Id="rId3" Type="http://schemas.openxmlformats.org/officeDocument/2006/relationships/hyperlink" Target="http://en.wikipedia.org/wiki/American_Institute_of_Architects" TargetMode="External"/><Relationship Id="rId7" Type="http://schemas.openxmlformats.org/officeDocument/2006/relationships/hyperlink" Target="http://en.wikipedia.org/wiki/Thomas_Jefferson_Memorial" TargetMode="External"/><Relationship Id="rId12" Type="http://schemas.openxmlformats.org/officeDocument/2006/relationships/hyperlink" Target="http://en.wikipedia.org/wiki/Georgian_architecture" TargetMode="External"/><Relationship Id="rId17" Type="http://schemas.openxmlformats.org/officeDocument/2006/relationships/hyperlink" Target="http://en.wikipedia.org/wiki/Library_of_Congress" TargetMode="External"/><Relationship Id="rId2" Type="http://schemas.openxmlformats.org/officeDocument/2006/relationships/slideLayout" Target="../slideLayouts/slideLayout73.xml"/><Relationship Id="rId16" Type="http://schemas.openxmlformats.org/officeDocument/2006/relationships/hyperlink" Target="http://en.wikipedia.org/wiki/Old_Executive_Office_Building" TargetMode="External"/><Relationship Id="rId1" Type="http://schemas.openxmlformats.org/officeDocument/2006/relationships/themeOverride" Target="../theme/themeOverride3.xml"/><Relationship Id="rId6" Type="http://schemas.openxmlformats.org/officeDocument/2006/relationships/hyperlink" Target="http://en.wikipedia.org/wiki/Washington_National_Cathedral" TargetMode="External"/><Relationship Id="rId11" Type="http://schemas.openxmlformats.org/officeDocument/2006/relationships/hyperlink" Target="http://en.wikipedia.org/wiki/Neoclassical_architecture" TargetMode="External"/><Relationship Id="rId5" Type="http://schemas.openxmlformats.org/officeDocument/2006/relationships/hyperlink" Target="http://en.wikipedia.org/wiki/White_House" TargetMode="External"/><Relationship Id="rId15" Type="http://schemas.openxmlformats.org/officeDocument/2006/relationships/hyperlink" Target="http://en.wikipedia.org/wiki/Second_Empire" TargetMode="External"/><Relationship Id="rId10" Type="http://schemas.openxmlformats.org/officeDocument/2006/relationships/hyperlink" Target="http://en.wikipedia.org/wiki/Vietnam_Veterans_Memorial" TargetMode="External"/><Relationship Id="rId19" Type="http://schemas.openxmlformats.org/officeDocument/2006/relationships/image" Target="../media/image13.jpeg"/><Relationship Id="rId4" Type="http://schemas.openxmlformats.org/officeDocument/2006/relationships/hyperlink" Target="http://en.wikipedia.org/wiki/List_of_America%27s_Favorite_Architecture_according_to_the_AIA" TargetMode="External"/><Relationship Id="rId9" Type="http://schemas.openxmlformats.org/officeDocument/2006/relationships/hyperlink" Target="http://en.wikipedia.org/wiki/Lincoln_Memorial" TargetMode="External"/><Relationship Id="rId14" Type="http://schemas.openxmlformats.org/officeDocument/2006/relationships/hyperlink" Target="http://en.wikipedia.org/wiki/Modern_architecture"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en.wikipedia.org/wiki/Bald_Eagle" TargetMode="External"/><Relationship Id="rId2" Type="http://schemas.openxmlformats.org/officeDocument/2006/relationships/slideLayout" Target="../slideLayouts/slideLayout62.xml"/><Relationship Id="rId1" Type="http://schemas.openxmlformats.org/officeDocument/2006/relationships/themeOverride" Target="../theme/themeOverride4.xml"/><Relationship Id="rId5" Type="http://schemas.openxmlformats.org/officeDocument/2006/relationships/image" Target="../media/image14.jpeg"/><Relationship Id="rId4" Type="http://schemas.openxmlformats.org/officeDocument/2006/relationships/hyperlink" Target="http://en.wikipedia.org/wiki/Image:CandO_Canal,_Georgetown.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двумя скругленными противолежащими углами 3"/>
          <p:cNvSpPr/>
          <p:nvPr/>
        </p:nvSpPr>
        <p:spPr>
          <a:xfrm>
            <a:off x="1447800" y="609600"/>
            <a:ext cx="6172200" cy="1021556"/>
          </a:xfrm>
          <a:prstGeom prst="round2DiagRect">
            <a:avLst>
              <a:gd name="adj1" fmla="val 16667"/>
              <a:gd name="adj2" fmla="val 17179"/>
            </a:avLst>
          </a:prstGeom>
          <a:solidFill>
            <a:schemeClr val="accent1">
              <a:lumMod val="20000"/>
              <a:lumOff val="80000"/>
            </a:schemeClr>
          </a:solidFill>
          <a:ln w="3175">
            <a:solidFill>
              <a:schemeClr val="tx1"/>
            </a:solidFill>
          </a:ln>
          <a:effectLst>
            <a:innerShdw blurRad="63500" dist="50800" dir="18900000">
              <a:prstClr val="black">
                <a:alpha val="50000"/>
              </a:prstClr>
            </a:innerShdw>
          </a:effectLst>
        </p:spPr>
        <p:txBody>
          <a:bodyPr wrap="square" lIns="91440" tIns="45720" rIns="91440" bIns="45720">
            <a:spAutoFit/>
          </a:bodyPr>
          <a:lstStyle/>
          <a:p>
            <a:pPr algn="ctr"/>
            <a:r>
              <a:rPr lang="ru-RU" sz="5400" b="1" dirty="0" smtClean="0">
                <a:ln w="19050">
                  <a:solidFill>
                    <a:schemeClr val="accent1">
                      <a:lumMod val="60000"/>
                      <a:lumOff val="40000"/>
                    </a:schemeClr>
                  </a:solidFill>
                  <a:prstDash val="solid"/>
                </a:ln>
                <a:solidFill>
                  <a:schemeClr val="accent3"/>
                </a:solidFill>
                <a:effectLst>
                  <a:innerShdw blurRad="63500" dist="50800" dir="18900000">
                    <a:prstClr val="black">
                      <a:alpha val="50000"/>
                    </a:prstClr>
                  </a:innerShdw>
                </a:effectLst>
              </a:rPr>
              <a:t>Презентация</a:t>
            </a:r>
            <a:endParaRPr lang="ru-RU" sz="5400" b="1" cap="none" spc="0" dirty="0">
              <a:ln w="19050">
                <a:solidFill>
                  <a:schemeClr val="accent1">
                    <a:lumMod val="60000"/>
                    <a:lumOff val="40000"/>
                  </a:schemeClr>
                </a:solidFill>
                <a:prstDash val="solid"/>
              </a:ln>
              <a:solidFill>
                <a:schemeClr val="accent3"/>
              </a:solidFill>
              <a:effectLst>
                <a:innerShdw blurRad="63500" dist="50800" dir="18900000">
                  <a:prstClr val="black">
                    <a:alpha val="50000"/>
                  </a:prstClr>
                </a:innerShdw>
              </a:effectLst>
            </a:endParaRPr>
          </a:p>
        </p:txBody>
      </p:sp>
      <p:sp>
        <p:nvSpPr>
          <p:cNvPr id="6" name="TextBox 5"/>
          <p:cNvSpPr txBox="1"/>
          <p:nvPr/>
        </p:nvSpPr>
        <p:spPr>
          <a:xfrm>
            <a:off x="152400" y="2286000"/>
            <a:ext cx="8991600" cy="1323439"/>
          </a:xfrm>
          <a:prstGeom prst="rect">
            <a:avLst/>
          </a:prstGeom>
          <a:noFill/>
        </p:spPr>
        <p:txBody>
          <a:bodyPr wrap="square" rtlCol="0">
            <a:spAutoFit/>
          </a:bodyPr>
          <a:lstStyle/>
          <a:p>
            <a:pPr algn="ctr">
              <a:tabLst>
                <a:tab pos="7170738" algn="l"/>
              </a:tabLst>
            </a:pPr>
            <a:r>
              <a:rPr lang="ru-RU" sz="4000" dirty="0" smtClean="0"/>
              <a:t>По исследовательской работе</a:t>
            </a:r>
          </a:p>
          <a:p>
            <a:pPr algn="ctr"/>
            <a:r>
              <a:rPr lang="ru-RU" sz="4000" dirty="0" smtClean="0"/>
              <a:t>По теме: </a:t>
            </a:r>
            <a:r>
              <a:rPr lang="ru-RU" sz="4000" i="1" dirty="0" smtClean="0"/>
              <a:t>«История города </a:t>
            </a:r>
            <a:r>
              <a:rPr lang="ru-RU" sz="4000" i="1" u="sng" dirty="0" smtClean="0"/>
              <a:t>Washington»</a:t>
            </a:r>
            <a:endParaRPr lang="ru-RU" sz="4000" i="1" dirty="0"/>
          </a:p>
        </p:txBody>
      </p:sp>
      <p:sp>
        <p:nvSpPr>
          <p:cNvPr id="7" name="TextBox 6"/>
          <p:cNvSpPr txBox="1"/>
          <p:nvPr/>
        </p:nvSpPr>
        <p:spPr>
          <a:xfrm>
            <a:off x="381000" y="3962400"/>
            <a:ext cx="4724400" cy="1815882"/>
          </a:xfrm>
          <a:prstGeom prst="rect">
            <a:avLst/>
          </a:prstGeom>
          <a:noFill/>
        </p:spPr>
        <p:txBody>
          <a:bodyPr wrap="square" rtlCol="0">
            <a:spAutoFit/>
          </a:bodyPr>
          <a:lstStyle/>
          <a:p>
            <a:r>
              <a:rPr lang="ru-RU" sz="2800" dirty="0" smtClean="0"/>
              <a:t>Подготовила</a:t>
            </a:r>
          </a:p>
          <a:p>
            <a:r>
              <a:rPr lang="ru-RU" sz="2800" dirty="0" smtClean="0"/>
              <a:t>Ученица «9Б» класса</a:t>
            </a:r>
          </a:p>
          <a:p>
            <a:r>
              <a:rPr lang="ru-RU" sz="2800" dirty="0" smtClean="0"/>
              <a:t>МОУ СОШ №5</a:t>
            </a:r>
          </a:p>
          <a:p>
            <a:r>
              <a:rPr lang="ru-RU" sz="2800" dirty="0" err="1" smtClean="0"/>
              <a:t>Липей</a:t>
            </a:r>
            <a:r>
              <a:rPr lang="ru-RU" sz="2800" dirty="0" smtClean="0"/>
              <a:t> Александра</a:t>
            </a:r>
            <a:endParaRPr lang="ru-RU" sz="2800" dirty="0"/>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1"/>
          <p:cNvSpPr>
            <a:spLocks noChangeArrowheads="1"/>
          </p:cNvSpPr>
          <p:nvPr/>
        </p:nvSpPr>
        <p:spPr bwMode="auto">
          <a:xfrm rot="10800000" flipV="1">
            <a:off x="4267200" y="1143000"/>
            <a:ext cx="41148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rPr>
              <a:t>The current 2007 U.S. Census Bureau data estimates the District's population at 588,292 residents, continuing a trend of population growth in the city since the </a:t>
            </a:r>
            <a:r>
              <a:rPr kumimoji="0" lang="en-US" sz="1400" b="0" i="0" u="none" strike="noStrike" cap="none" normalizeH="0" baseline="0" dirty="0" smtClean="0">
                <a:ln>
                  <a:noFill/>
                </a:ln>
                <a:solidFill>
                  <a:schemeClr val="tx1"/>
                </a:solidFill>
                <a:effectLst/>
                <a:latin typeface="Arial" pitchFamily="34" charset="0"/>
                <a:ea typeface="Times New Roman" pitchFamily="18" charset="0"/>
                <a:hlinkClick r:id="rId3" tooltip="United States Census, 2000"/>
              </a:rPr>
              <a:t>2000 Census</a:t>
            </a:r>
            <a:r>
              <a:rPr kumimoji="0" lang="en-US" sz="1400" b="0" i="0" u="none" strike="noStrike" cap="none" normalizeH="0" baseline="0" dirty="0" smtClean="0">
                <a:ln>
                  <a:noFill/>
                </a:ln>
                <a:solidFill>
                  <a:schemeClr val="tx1"/>
                </a:solidFill>
                <a:effectLst/>
                <a:latin typeface="Arial" pitchFamily="34" charset="0"/>
                <a:ea typeface="Times New Roman" pitchFamily="18" charset="0"/>
              </a:rPr>
              <a:t>. The trend reverses what had been a 50-year decline in the District's population. During the workweek, however, the number of commuters from the suburbs into the city swells the District's population by an estimated 71.8%, to a daytime population of over one million people. The </a:t>
            </a:r>
            <a:r>
              <a:rPr kumimoji="0" lang="en-US" sz="1400" b="0" i="0" u="none" strike="noStrike" cap="none" normalizeH="0" baseline="0" dirty="0" smtClean="0">
                <a:ln>
                  <a:noFill/>
                </a:ln>
                <a:solidFill>
                  <a:schemeClr val="tx1"/>
                </a:solidFill>
                <a:effectLst/>
                <a:latin typeface="Arial" pitchFamily="34" charset="0"/>
                <a:ea typeface="Times New Roman" pitchFamily="18" charset="0"/>
                <a:hlinkClick r:id="rId4" tooltip="Washington Metropolitan Area"/>
              </a:rPr>
              <a:t>Washington Metropolitan Area</a:t>
            </a:r>
            <a:r>
              <a:rPr kumimoji="0" lang="en-US" sz="1400" b="0" i="0" u="none" strike="noStrike" cap="none" normalizeH="0" baseline="0" dirty="0" smtClean="0">
                <a:ln>
                  <a:noFill/>
                </a:ln>
                <a:solidFill>
                  <a:schemeClr val="tx1"/>
                </a:solidFill>
                <a:effectLst/>
                <a:latin typeface="Arial" pitchFamily="34" charset="0"/>
                <a:ea typeface="Times New Roman" pitchFamily="18" charset="0"/>
              </a:rPr>
              <a:t>, which includes the surrounding counties in Maryland and Virginia, is the eighth-largest in the United States with more than five million residents. When combined with Baltimore and its suburbs, the </a:t>
            </a:r>
            <a:r>
              <a:rPr kumimoji="0" lang="en-US" sz="1400" b="0" i="0" u="none" strike="noStrike" cap="none" normalizeH="0" baseline="0" dirty="0" smtClean="0">
                <a:ln>
                  <a:noFill/>
                </a:ln>
                <a:solidFill>
                  <a:schemeClr val="tx1"/>
                </a:solidFill>
                <a:effectLst/>
                <a:latin typeface="Arial" pitchFamily="34" charset="0"/>
                <a:ea typeface="Times New Roman" pitchFamily="18" charset="0"/>
                <a:hlinkClick r:id="rId5" tooltip="Baltimore-Washington Metropolitan Area"/>
              </a:rPr>
              <a:t>Baltimore-Washington Metropolitan Area</a:t>
            </a:r>
            <a:r>
              <a:rPr kumimoji="0" lang="en-US" sz="1400" b="0" i="0" u="none" strike="noStrike" cap="none" normalizeH="0" baseline="0" dirty="0" smtClean="0">
                <a:ln>
                  <a:noFill/>
                </a:ln>
                <a:solidFill>
                  <a:schemeClr val="tx1"/>
                </a:solidFill>
                <a:effectLst/>
                <a:latin typeface="Arial" pitchFamily="34" charset="0"/>
                <a:ea typeface="Times New Roman" pitchFamily="18" charset="0"/>
              </a:rPr>
              <a:t> has a population exceeding eight million residents, the fourth-largest in the country. </a:t>
            </a:r>
            <a:endParaRPr kumimoji="0" lang="en-US" sz="1800" b="0" i="0" u="none" strike="noStrike" cap="none" normalizeH="0" baseline="0" dirty="0" smtClean="0">
              <a:ln>
                <a:noFill/>
              </a:ln>
              <a:solidFill>
                <a:schemeClr val="tx1"/>
              </a:solidFill>
              <a:effectLst/>
              <a:latin typeface="Arial" pitchFamily="34" charset="0"/>
            </a:endParaRPr>
          </a:p>
        </p:txBody>
      </p:sp>
      <p:pic>
        <p:nvPicPr>
          <p:cNvPr id="3" name="Рисунок 2" descr="&quot;Friendship Arch&quot; in Chinatown">
            <a:hlinkClick r:id="rId6" tooltip="'&quot;Friendship Arch&quot; in Chinatown'"/>
          </p:cNvPr>
          <p:cNvPicPr/>
          <p:nvPr/>
        </p:nvPicPr>
        <p:blipFill>
          <a:blip r:embed="rId7"/>
          <a:srcRect/>
          <a:stretch>
            <a:fillRect/>
          </a:stretch>
        </p:blipFill>
        <p:spPr bwMode="auto">
          <a:xfrm>
            <a:off x="1066800" y="1524000"/>
            <a:ext cx="2667000" cy="3276600"/>
          </a:xfrm>
          <a:prstGeom prst="rect">
            <a:avLst/>
          </a:prstGeom>
          <a:noFill/>
          <a:ln w="9525">
            <a:noFill/>
            <a:miter lim="800000"/>
            <a:headEnd/>
            <a:tailEnd/>
          </a:ln>
        </p:spPr>
      </p:pic>
      <p:sp>
        <p:nvSpPr>
          <p:cNvPr id="145410" name="Rectangle 2"/>
          <p:cNvSpPr>
            <a:spLocks noChangeArrowheads="1"/>
          </p:cNvSpPr>
          <p:nvPr/>
        </p:nvSpPr>
        <p:spPr bwMode="auto">
          <a:xfrm>
            <a:off x="1600200" y="533400"/>
            <a:ext cx="6400800" cy="4924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17365D"/>
                </a:solidFill>
                <a:effectLst/>
                <a:latin typeface="Cambria" pitchFamily="18" charset="0"/>
                <a:ea typeface="Times New Roman" pitchFamily="18" charset="0"/>
                <a:cs typeface="Times New Roman" pitchFamily="18" charset="0"/>
              </a:rPr>
              <a:t>      </a:t>
            </a:r>
            <a:r>
              <a:rPr kumimoji="0" lang="en-US" sz="2600" b="0" i="1" u="none" strike="noStrike" cap="none" normalizeH="0" baseline="0" smtClean="0">
                <a:ln>
                  <a:noFill/>
                </a:ln>
                <a:solidFill>
                  <a:schemeClr val="tx1"/>
                </a:solidFill>
                <a:effectLst/>
                <a:latin typeface="Cambria" pitchFamily="18" charset="0"/>
                <a:ea typeface="Times New Roman" pitchFamily="18" charset="0"/>
                <a:cs typeface="Times New Roman" pitchFamily="18" charset="0"/>
                <a:hlinkClick r:id="rId8" tooltip="Demographics of Washington, D.C."/>
              </a:rPr>
              <a:t>Demographics of Washington, D.C.</a:t>
            </a: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7" name="Rectangle 1"/>
          <p:cNvSpPr>
            <a:spLocks noChangeArrowheads="1"/>
          </p:cNvSpPr>
          <p:nvPr/>
        </p:nvSpPr>
        <p:spPr bwMode="auto">
          <a:xfrm rot="10800000" flipV="1">
            <a:off x="381000" y="2209800"/>
            <a:ext cx="845820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rPr>
              <a:t>The </a:t>
            </a:r>
            <a:r>
              <a:rPr kumimoji="0" lang="en-US" sz="1400" b="0" i="0" u="none" strike="noStrike" cap="none" normalizeH="0" baseline="0" dirty="0" smtClean="0">
                <a:ln>
                  <a:noFill/>
                </a:ln>
                <a:solidFill>
                  <a:schemeClr val="tx1"/>
                </a:solidFill>
                <a:effectLst/>
                <a:latin typeface="Arial" pitchFamily="34" charset="0"/>
                <a:ea typeface="Times New Roman" pitchFamily="18" charset="0"/>
                <a:hlinkClick r:id="rId3" tooltip="Smithsonian Institution"/>
              </a:rPr>
              <a:t>Smithsonian Institution</a:t>
            </a:r>
            <a:r>
              <a:rPr kumimoji="0" lang="en-US" sz="1400" b="0" i="0" u="none" strike="noStrike" cap="none" normalizeH="0" baseline="0" dirty="0" smtClean="0">
                <a:ln>
                  <a:noFill/>
                </a:ln>
                <a:solidFill>
                  <a:schemeClr val="tx1"/>
                </a:solidFill>
                <a:effectLst/>
                <a:latin typeface="Arial" pitchFamily="34" charset="0"/>
                <a:ea typeface="Times New Roman" pitchFamily="18" charset="0"/>
              </a:rPr>
              <a:t> is an educational foundation chartered by Congress in 1846 that maintains most of the nation's official museums and galleries in Washington, D.C. The U.S. government partially funds the Smithsonian, thus making its collections open to the public free of charge. The most visited of the Smithsonian museums is the </a:t>
            </a:r>
            <a:r>
              <a:rPr kumimoji="0" lang="en-US" sz="1400" b="0" i="0" u="none" strike="noStrike" cap="none" normalizeH="0" baseline="0" dirty="0" smtClean="0">
                <a:ln>
                  <a:noFill/>
                </a:ln>
                <a:solidFill>
                  <a:schemeClr val="tx1"/>
                </a:solidFill>
                <a:effectLst/>
                <a:latin typeface="Arial" pitchFamily="34" charset="0"/>
                <a:ea typeface="Times New Roman" pitchFamily="18" charset="0"/>
                <a:hlinkClick r:id="rId4" tooltip="National Museum of Natural History"/>
              </a:rPr>
              <a:t>National Museum of Natural History</a:t>
            </a:r>
            <a:r>
              <a:rPr kumimoji="0" lang="en-US" sz="1400" b="0" i="0" u="none" strike="noStrike" cap="none" normalizeH="0" baseline="0" dirty="0" smtClean="0">
                <a:ln>
                  <a:noFill/>
                </a:ln>
                <a:solidFill>
                  <a:schemeClr val="tx1"/>
                </a:solidFill>
                <a:effectLst/>
                <a:latin typeface="Arial" pitchFamily="34" charset="0"/>
                <a:ea typeface="Times New Roman" pitchFamily="18" charset="0"/>
              </a:rPr>
              <a:t> located on the National Mall. Other Smithsonian Institution museums and galleries located on the mall are: the </a:t>
            </a:r>
            <a:r>
              <a:rPr kumimoji="0" lang="en-US" sz="1400" b="0" i="0" u="none" strike="noStrike" cap="none" normalizeH="0" baseline="0" dirty="0" smtClean="0">
                <a:ln>
                  <a:noFill/>
                </a:ln>
                <a:solidFill>
                  <a:schemeClr val="tx1"/>
                </a:solidFill>
                <a:effectLst/>
                <a:latin typeface="Arial" pitchFamily="34" charset="0"/>
                <a:ea typeface="Times New Roman" pitchFamily="18" charset="0"/>
                <a:hlinkClick r:id="rId5" tooltip="National Air and Space Museum"/>
              </a:rPr>
              <a:t>National Air and Space Museum</a:t>
            </a:r>
            <a:r>
              <a:rPr kumimoji="0" lang="en-US" sz="1400" b="0" i="0" u="none" strike="noStrike" cap="none" normalizeH="0" baseline="0" dirty="0" smtClean="0">
                <a:ln>
                  <a:noFill/>
                </a:ln>
                <a:solidFill>
                  <a:schemeClr val="tx1"/>
                </a:solidFill>
                <a:effectLst/>
                <a:latin typeface="Arial" pitchFamily="34" charset="0"/>
                <a:ea typeface="Times New Roman" pitchFamily="18" charset="0"/>
              </a:rPr>
              <a:t>; the </a:t>
            </a:r>
            <a:r>
              <a:rPr kumimoji="0" lang="en-US" sz="1400" b="0" i="0" u="none" strike="noStrike" cap="none" normalizeH="0" baseline="0" dirty="0" smtClean="0">
                <a:ln>
                  <a:noFill/>
                </a:ln>
                <a:solidFill>
                  <a:schemeClr val="tx1"/>
                </a:solidFill>
                <a:effectLst/>
                <a:latin typeface="Arial" pitchFamily="34" charset="0"/>
                <a:ea typeface="Times New Roman" pitchFamily="18" charset="0"/>
                <a:hlinkClick r:id="rId6" tooltip="National Museum of African Art"/>
              </a:rPr>
              <a:t>National Museum of African Art</a:t>
            </a:r>
            <a:r>
              <a:rPr kumimoji="0" lang="en-US" sz="1400" b="0" i="0" u="none" strike="noStrike" cap="none" normalizeH="0" baseline="0" dirty="0" smtClean="0">
                <a:ln>
                  <a:noFill/>
                </a:ln>
                <a:solidFill>
                  <a:schemeClr val="tx1"/>
                </a:solidFill>
                <a:effectLst/>
                <a:latin typeface="Arial" pitchFamily="34" charset="0"/>
                <a:ea typeface="Times New Roman" pitchFamily="18" charset="0"/>
              </a:rPr>
              <a:t>; the </a:t>
            </a:r>
            <a:r>
              <a:rPr kumimoji="0" lang="en-US" sz="1400" b="0" i="0" u="none" strike="noStrike" cap="none" normalizeH="0" baseline="0" dirty="0" smtClean="0">
                <a:ln>
                  <a:noFill/>
                </a:ln>
                <a:solidFill>
                  <a:schemeClr val="tx1"/>
                </a:solidFill>
                <a:effectLst/>
                <a:latin typeface="Arial" pitchFamily="34" charset="0"/>
                <a:ea typeface="Times New Roman" pitchFamily="18" charset="0"/>
                <a:hlinkClick r:id="rId7" tooltip="National Museum of American History"/>
              </a:rPr>
              <a:t>National Museum of American History</a:t>
            </a:r>
            <a:r>
              <a:rPr kumimoji="0" lang="en-US" sz="1400" b="0" i="0" u="none" strike="noStrike" cap="none" normalizeH="0" baseline="0" dirty="0" smtClean="0">
                <a:ln>
                  <a:noFill/>
                </a:ln>
                <a:solidFill>
                  <a:schemeClr val="tx1"/>
                </a:solidFill>
                <a:effectLst/>
                <a:latin typeface="Arial" pitchFamily="34" charset="0"/>
                <a:ea typeface="Times New Roman" pitchFamily="18" charset="0"/>
              </a:rPr>
              <a:t>; the </a:t>
            </a:r>
            <a:r>
              <a:rPr kumimoji="0" lang="en-US" sz="1400" b="0" i="0" u="none" strike="noStrike" cap="none" normalizeH="0" baseline="0" dirty="0" smtClean="0">
                <a:ln>
                  <a:noFill/>
                </a:ln>
                <a:solidFill>
                  <a:schemeClr val="tx1"/>
                </a:solidFill>
                <a:effectLst/>
                <a:latin typeface="Arial" pitchFamily="34" charset="0"/>
                <a:ea typeface="Times New Roman" pitchFamily="18" charset="0"/>
                <a:hlinkClick r:id="rId8" tooltip="National Museum of the American Indian"/>
              </a:rPr>
              <a:t>National Museum of the American Indian</a:t>
            </a:r>
            <a:r>
              <a:rPr kumimoji="0" lang="en-US" sz="1400" b="0" i="0" u="none" strike="noStrike" cap="none" normalizeH="0" baseline="0" dirty="0" smtClean="0">
                <a:ln>
                  <a:noFill/>
                </a:ln>
                <a:solidFill>
                  <a:schemeClr val="tx1"/>
                </a:solidFill>
                <a:effectLst/>
                <a:latin typeface="Arial" pitchFamily="34" charset="0"/>
                <a:ea typeface="Times New Roman" pitchFamily="18" charset="0"/>
              </a:rPr>
              <a:t>; the </a:t>
            </a:r>
            <a:r>
              <a:rPr kumimoji="0" lang="en-US" sz="1400" b="0" i="0" u="none" strike="noStrike" cap="none" normalizeH="0" baseline="0" dirty="0" err="1" smtClean="0">
                <a:ln>
                  <a:noFill/>
                </a:ln>
                <a:solidFill>
                  <a:schemeClr val="tx1"/>
                </a:solidFill>
                <a:effectLst/>
                <a:latin typeface="Arial" pitchFamily="34" charset="0"/>
                <a:ea typeface="Times New Roman" pitchFamily="18" charset="0"/>
                <a:hlinkClick r:id="rId9" tooltip="Arthur M. Sackler Gallery"/>
              </a:rPr>
              <a:t>Sackler</a:t>
            </a:r>
            <a:r>
              <a:rPr kumimoji="0" lang="en-US" sz="1400" b="0" i="0" u="none" strike="noStrike" cap="none" normalizeH="0" baseline="0" dirty="0" smtClean="0">
                <a:ln>
                  <a:noFill/>
                </a:ln>
                <a:solidFill>
                  <a:schemeClr val="tx1"/>
                </a:solidFill>
                <a:effectLst/>
                <a:latin typeface="Arial" pitchFamily="34" charset="0"/>
                <a:ea typeface="Times New Roman" pitchFamily="18" charset="0"/>
              </a:rPr>
              <a:t> and </a:t>
            </a:r>
            <a:r>
              <a:rPr kumimoji="0" lang="en-US" sz="1400" b="0" i="0" u="none" strike="noStrike" cap="none" normalizeH="0" baseline="0" dirty="0" smtClean="0">
                <a:ln>
                  <a:noFill/>
                </a:ln>
                <a:solidFill>
                  <a:schemeClr val="tx1"/>
                </a:solidFill>
                <a:effectLst/>
                <a:latin typeface="Arial" pitchFamily="34" charset="0"/>
                <a:ea typeface="Times New Roman" pitchFamily="18" charset="0"/>
                <a:hlinkClick r:id="rId10" tooltip="Freer Gallery of Art"/>
              </a:rPr>
              <a:t>Freer</a:t>
            </a:r>
            <a:r>
              <a:rPr kumimoji="0" lang="en-US" sz="1400" b="0" i="0" u="none" strike="noStrike" cap="none" normalizeH="0" baseline="0" dirty="0" smtClean="0">
                <a:ln>
                  <a:noFill/>
                </a:ln>
                <a:solidFill>
                  <a:schemeClr val="tx1"/>
                </a:solidFill>
                <a:effectLst/>
                <a:latin typeface="Arial" pitchFamily="34" charset="0"/>
                <a:ea typeface="Times New Roman" pitchFamily="18" charset="0"/>
              </a:rPr>
              <a:t> galleries, which both focus on Asian art and culture; the </a:t>
            </a:r>
            <a:r>
              <a:rPr kumimoji="0" lang="en-US" sz="1400" b="0" i="0" u="none" strike="noStrike" cap="none" normalizeH="0" baseline="0" dirty="0" err="1" smtClean="0">
                <a:ln>
                  <a:noFill/>
                </a:ln>
                <a:solidFill>
                  <a:schemeClr val="tx1"/>
                </a:solidFill>
                <a:effectLst/>
                <a:latin typeface="Arial" pitchFamily="34" charset="0"/>
                <a:ea typeface="Times New Roman" pitchFamily="18" charset="0"/>
                <a:hlinkClick r:id="rId11" tooltip="Hirshhorn Museum and Sculpture Garden"/>
              </a:rPr>
              <a:t>Hirshhorn</a:t>
            </a:r>
            <a:r>
              <a:rPr kumimoji="0" lang="en-US" sz="1400" b="0" i="0" u="none" strike="noStrike" cap="none" normalizeH="0" baseline="0" dirty="0" smtClean="0">
                <a:ln>
                  <a:noFill/>
                </a:ln>
                <a:solidFill>
                  <a:schemeClr val="tx1"/>
                </a:solidFill>
                <a:effectLst/>
                <a:latin typeface="Arial" pitchFamily="34" charset="0"/>
                <a:ea typeface="Times New Roman" pitchFamily="18" charset="0"/>
                <a:hlinkClick r:id="rId11" tooltip="Hirshhorn Museum and Sculpture Garden"/>
              </a:rPr>
              <a:t> Museum and Sculpture Garden</a:t>
            </a:r>
            <a:r>
              <a:rPr kumimoji="0" lang="en-US" sz="1400" b="0" i="0" u="none" strike="noStrike" cap="none" normalizeH="0" baseline="0" dirty="0" smtClean="0">
                <a:ln>
                  <a:noFill/>
                </a:ln>
                <a:solidFill>
                  <a:schemeClr val="tx1"/>
                </a:solidFill>
                <a:effectLst/>
                <a:latin typeface="Arial" pitchFamily="34" charset="0"/>
                <a:ea typeface="Times New Roman" pitchFamily="18" charset="0"/>
              </a:rPr>
              <a:t>; the </a:t>
            </a:r>
            <a:r>
              <a:rPr kumimoji="0" lang="en-US" sz="1400" b="0" i="0" u="none" strike="noStrike" cap="none" normalizeH="0" baseline="0" dirty="0" smtClean="0">
                <a:ln>
                  <a:noFill/>
                </a:ln>
                <a:solidFill>
                  <a:schemeClr val="tx1"/>
                </a:solidFill>
                <a:effectLst/>
                <a:latin typeface="Arial" pitchFamily="34" charset="0"/>
                <a:ea typeface="Times New Roman" pitchFamily="18" charset="0"/>
                <a:hlinkClick r:id="rId12" tooltip="Arts and Industries Building"/>
              </a:rPr>
              <a:t>Arts and Industries Building</a:t>
            </a:r>
            <a:r>
              <a:rPr kumimoji="0" lang="en-US" sz="1400" b="0" i="0" u="none" strike="noStrike" cap="none" normalizeH="0" baseline="0" dirty="0" smtClean="0">
                <a:ln>
                  <a:noFill/>
                </a:ln>
                <a:solidFill>
                  <a:schemeClr val="tx1"/>
                </a:solidFill>
                <a:effectLst/>
                <a:latin typeface="Arial" pitchFamily="34" charset="0"/>
                <a:ea typeface="Times New Roman" pitchFamily="18" charset="0"/>
              </a:rPr>
              <a:t>; and the </a:t>
            </a:r>
            <a:r>
              <a:rPr kumimoji="0" lang="en-US" sz="1400" b="0" i="0" u="none" strike="noStrike" cap="none" normalizeH="0" baseline="0" dirty="0" smtClean="0">
                <a:ln>
                  <a:noFill/>
                </a:ln>
                <a:solidFill>
                  <a:schemeClr val="tx1"/>
                </a:solidFill>
                <a:effectLst/>
                <a:latin typeface="Arial" pitchFamily="34" charset="0"/>
                <a:ea typeface="Times New Roman" pitchFamily="18" charset="0"/>
                <a:hlinkClick r:id="rId13" tooltip="Smithsonian Institution Building"/>
              </a:rPr>
              <a:t>Smithsonian Institution Building</a:t>
            </a:r>
            <a:r>
              <a:rPr kumimoji="0" lang="en-US" sz="1400" b="0" i="0" u="none" strike="noStrike" cap="none" normalizeH="0" baseline="0" dirty="0" smtClean="0">
                <a:ln>
                  <a:noFill/>
                </a:ln>
                <a:solidFill>
                  <a:schemeClr val="tx1"/>
                </a:solidFill>
                <a:effectLst/>
                <a:latin typeface="Arial" pitchFamily="34" charset="0"/>
                <a:ea typeface="Times New Roman" pitchFamily="18" charset="0"/>
              </a:rPr>
              <a:t> (also known as "The Castle"), which serves as the Smithsonian Institution's headquarters.</a:t>
            </a:r>
            <a:endParaRPr kumimoji="0" lang="en-US" sz="1800" b="0" i="0" u="none" strike="noStrike" cap="none" normalizeH="0" baseline="0" dirty="0" smtClean="0">
              <a:ln>
                <a:noFill/>
              </a:ln>
              <a:solidFill>
                <a:schemeClr val="tx1"/>
              </a:solidFill>
              <a:effectLst/>
              <a:latin typeface="Arial" pitchFamily="34" charset="0"/>
            </a:endParaRPr>
          </a:p>
        </p:txBody>
      </p:sp>
      <p:pic>
        <p:nvPicPr>
          <p:cNvPr id="3" name="Рисунок 2" descr="The National Museum of the American Indian opened in 2004">
            <a:hlinkClick r:id="rId14" tooltip="&quot;The National Museum of the American Indian opened in 2004&quot;"/>
          </p:cNvPr>
          <p:cNvPicPr/>
          <p:nvPr/>
        </p:nvPicPr>
        <p:blipFill>
          <a:blip r:embed="rId15"/>
          <a:srcRect/>
          <a:stretch>
            <a:fillRect/>
          </a:stretch>
        </p:blipFill>
        <p:spPr bwMode="auto">
          <a:xfrm>
            <a:off x="762000" y="4648200"/>
            <a:ext cx="2203554" cy="1889229"/>
          </a:xfrm>
          <a:prstGeom prst="rect">
            <a:avLst/>
          </a:prstGeom>
          <a:noFill/>
          <a:ln w="9525">
            <a:noFill/>
            <a:miter lim="800000"/>
            <a:headEnd/>
            <a:tailEnd/>
          </a:ln>
        </p:spPr>
      </p:pic>
      <p:pic>
        <p:nvPicPr>
          <p:cNvPr id="4" name="Рисунок 3" descr="The interior of the National Gallery of Art, East Wing">
            <a:hlinkClick r:id="rId16" tooltip="&quot;The interior of the National Gallery of Art, East Wing&quot;"/>
          </p:cNvPr>
          <p:cNvPicPr/>
          <p:nvPr/>
        </p:nvPicPr>
        <p:blipFill>
          <a:blip r:embed="rId17"/>
          <a:srcRect/>
          <a:stretch>
            <a:fillRect/>
          </a:stretch>
        </p:blipFill>
        <p:spPr bwMode="auto">
          <a:xfrm>
            <a:off x="6477000" y="304800"/>
            <a:ext cx="2133600" cy="1857375"/>
          </a:xfrm>
          <a:prstGeom prst="rect">
            <a:avLst/>
          </a:prstGeom>
          <a:noFill/>
          <a:ln w="9525">
            <a:noFill/>
            <a:miter lim="800000"/>
            <a:headEnd/>
            <a:tailEnd/>
          </a:ln>
        </p:spPr>
      </p:pic>
      <p:sp>
        <p:nvSpPr>
          <p:cNvPr id="183298" name="Rectangle 2"/>
          <p:cNvSpPr>
            <a:spLocks noChangeArrowheads="1"/>
          </p:cNvSpPr>
          <p:nvPr/>
        </p:nvSpPr>
        <p:spPr bwMode="auto">
          <a:xfrm>
            <a:off x="1600200" y="914400"/>
            <a:ext cx="3581400" cy="4924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1" u="none" strike="noStrike" cap="none" normalizeH="0" baseline="0" dirty="0" smtClean="0">
                <a:ln>
                  <a:noFill/>
                </a:ln>
                <a:solidFill>
                  <a:schemeClr val="tx1"/>
                </a:solidFill>
                <a:effectLst/>
                <a:latin typeface="Cambria" pitchFamily="18" charset="0"/>
                <a:ea typeface="Times New Roman" pitchFamily="18" charset="0"/>
                <a:cs typeface="Times New Roman" pitchFamily="18" charset="0"/>
              </a:rPr>
              <a:t>Culture of Washington</a:t>
            </a: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7" name="Rectangle 1"/>
          <p:cNvSpPr>
            <a:spLocks noChangeArrowheads="1"/>
          </p:cNvSpPr>
          <p:nvPr/>
        </p:nvSpPr>
        <p:spPr bwMode="auto">
          <a:xfrm rot="10800000" flipV="1">
            <a:off x="1066800" y="1447800"/>
            <a:ext cx="7620000"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rPr>
              <a:t>Washington, DC is a prominent center for national and international media. </a:t>
            </a:r>
            <a:r>
              <a:rPr kumimoji="0" lang="en-US" sz="1400" b="0" i="1" u="none" strike="noStrike" cap="none" normalizeH="0" baseline="0" dirty="0" smtClean="0">
                <a:ln>
                  <a:noFill/>
                </a:ln>
                <a:solidFill>
                  <a:schemeClr val="tx1"/>
                </a:solidFill>
                <a:effectLst/>
                <a:latin typeface="Arial" pitchFamily="34" charset="0"/>
                <a:ea typeface="Times New Roman" pitchFamily="18" charset="0"/>
                <a:hlinkClick r:id="rId3" tooltip="The Washington Post"/>
              </a:rPr>
              <a:t>The Washington Post</a:t>
            </a:r>
            <a:r>
              <a:rPr kumimoji="0" lang="en-US" sz="1400" b="0" i="0" u="none" strike="noStrike" cap="none" normalizeH="0" baseline="0" dirty="0" smtClean="0">
                <a:ln>
                  <a:noFill/>
                </a:ln>
                <a:solidFill>
                  <a:schemeClr val="tx1"/>
                </a:solidFill>
                <a:effectLst/>
                <a:latin typeface="Arial" pitchFamily="34" charset="0"/>
                <a:ea typeface="Times New Roman" pitchFamily="18" charset="0"/>
              </a:rPr>
              <a:t>, founded in 1877, is the oldest and most-read local daily </a:t>
            </a:r>
            <a:r>
              <a:rPr kumimoji="0" lang="en-US" sz="1400" b="0" i="0" u="none" strike="noStrike" cap="none" normalizeH="0" baseline="0" dirty="0" smtClean="0">
                <a:ln>
                  <a:noFill/>
                </a:ln>
                <a:solidFill>
                  <a:schemeClr val="tx1"/>
                </a:solidFill>
                <a:effectLst/>
                <a:latin typeface="Arial" pitchFamily="34" charset="0"/>
                <a:ea typeface="Times New Roman" pitchFamily="18" charset="0"/>
                <a:hlinkClick r:id="rId4" tooltip="Newspaper"/>
              </a:rPr>
              <a:t>newspaper</a:t>
            </a:r>
            <a:r>
              <a:rPr kumimoji="0" lang="en-US" sz="1400" b="0" i="0" u="none" strike="noStrike" cap="none" normalizeH="0" baseline="0" dirty="0" smtClean="0">
                <a:ln>
                  <a:noFill/>
                </a:ln>
                <a:solidFill>
                  <a:schemeClr val="tx1"/>
                </a:solidFill>
                <a:effectLst/>
                <a:latin typeface="Arial" pitchFamily="34" charset="0"/>
                <a:ea typeface="Times New Roman" pitchFamily="18" charset="0"/>
              </a:rPr>
              <a:t> in Washington. It is probably most notable for its coverage of national and international politics as well as for exposing the </a:t>
            </a:r>
            <a:r>
              <a:rPr kumimoji="0" lang="en-US" sz="1400" b="0" i="0" u="none" strike="noStrike" cap="none" normalizeH="0" baseline="0" dirty="0" smtClean="0">
                <a:ln>
                  <a:noFill/>
                </a:ln>
                <a:solidFill>
                  <a:schemeClr val="tx1"/>
                </a:solidFill>
                <a:effectLst/>
                <a:latin typeface="Arial" pitchFamily="34" charset="0"/>
                <a:ea typeface="Times New Roman" pitchFamily="18" charset="0"/>
                <a:hlinkClick r:id="rId5" tooltip="Watergate scandal"/>
              </a:rPr>
              <a:t>Watergate scandal</a:t>
            </a:r>
            <a:r>
              <a:rPr kumimoji="0" lang="en-US" sz="1400" b="0" i="0" u="none" strike="noStrike" cap="none" normalizeH="0" baseline="0" dirty="0" smtClean="0">
                <a:ln>
                  <a:noFill/>
                </a:ln>
                <a:solidFill>
                  <a:schemeClr val="tx1"/>
                </a:solidFill>
                <a:effectLst/>
                <a:latin typeface="Arial" pitchFamily="34" charset="0"/>
                <a:ea typeface="Times New Roman" pitchFamily="18" charset="0"/>
              </a:rPr>
              <a:t>. "The Post", as it is popularly called, continues to print only three editions; one each for the District, Maryland, and Virginia. Even without expanded national editions, the newspaper has the fifth-highest circulation of all news dailies in the country. </a:t>
            </a:r>
            <a:endParaRPr kumimoji="0" lang="en-US" sz="1800" b="0" i="0" u="none" strike="noStrike" cap="none" normalizeH="0" baseline="0" dirty="0" smtClean="0">
              <a:ln>
                <a:noFill/>
              </a:ln>
              <a:solidFill>
                <a:schemeClr val="tx1"/>
              </a:solidFill>
              <a:effectLst/>
              <a:latin typeface="Arial" pitchFamily="34" charset="0"/>
            </a:endParaRPr>
          </a:p>
        </p:txBody>
      </p:sp>
      <p:pic>
        <p:nvPicPr>
          <p:cNvPr id="3" name="Рисунок 2" descr="Washington's Newspaper Row, 1874">
            <a:hlinkClick r:id="rId6" tooltip="&quot;Washington's Newspaper Row, 1874&quot;"/>
          </p:cNvPr>
          <p:cNvPicPr/>
          <p:nvPr/>
        </p:nvPicPr>
        <p:blipFill>
          <a:blip r:embed="rId7"/>
          <a:srcRect/>
          <a:stretch>
            <a:fillRect/>
          </a:stretch>
        </p:blipFill>
        <p:spPr bwMode="auto">
          <a:xfrm>
            <a:off x="1371600" y="3352800"/>
            <a:ext cx="3200400" cy="1809750"/>
          </a:xfrm>
          <a:prstGeom prst="rect">
            <a:avLst/>
          </a:prstGeom>
          <a:noFill/>
          <a:ln w="9525">
            <a:noFill/>
            <a:miter lim="800000"/>
            <a:headEnd/>
            <a:tailEnd/>
          </a:ln>
        </p:spPr>
      </p:pic>
      <p:sp>
        <p:nvSpPr>
          <p:cNvPr id="208898" name="Rectangle 2"/>
          <p:cNvSpPr>
            <a:spLocks noChangeArrowheads="1"/>
          </p:cNvSpPr>
          <p:nvPr/>
        </p:nvSpPr>
        <p:spPr bwMode="auto">
          <a:xfrm>
            <a:off x="3276600" y="609600"/>
            <a:ext cx="3657600" cy="4924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1" u="none" strike="noStrike" cap="none" normalizeH="0" baseline="0" dirty="0" smtClean="0">
                <a:ln>
                  <a:noFill/>
                </a:ln>
                <a:solidFill>
                  <a:schemeClr val="tx1"/>
                </a:solidFill>
                <a:effectLst/>
                <a:latin typeface="Cambria" pitchFamily="18" charset="0"/>
                <a:ea typeface="Times New Roman" pitchFamily="18" charset="0"/>
                <a:cs typeface="Times New Roman" pitchFamily="18" charset="0"/>
                <a:hlinkClick r:id="rId8" tooltip="Media in Washington, D.C."/>
              </a:rPr>
              <a:t>Media in Washington</a:t>
            </a: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62000" y="1295400"/>
            <a:ext cx="4572000" cy="4247317"/>
          </a:xfrm>
          <a:prstGeom prst="rect">
            <a:avLst/>
          </a:prstGeom>
        </p:spPr>
        <p:txBody>
          <a:bodyPr>
            <a:spAutoFit/>
          </a:bodyPr>
          <a:lstStyle/>
          <a:p>
            <a:r>
              <a:rPr lang="en-US" dirty="0" smtClean="0"/>
              <a:t>Washington is one of only 13 cities in the United States with a team from all four major </a:t>
            </a:r>
            <a:r>
              <a:rPr lang="en-US" dirty="0" err="1" smtClean="0"/>
              <a:t>mens</a:t>
            </a:r>
            <a:r>
              <a:rPr lang="en-US" dirty="0" smtClean="0"/>
              <a:t>' sports: </a:t>
            </a:r>
            <a:r>
              <a:rPr lang="en-US" u="sng" dirty="0" smtClean="0">
                <a:hlinkClick r:id="rId3" tooltip="American football"/>
              </a:rPr>
              <a:t>football</a:t>
            </a:r>
            <a:r>
              <a:rPr lang="en-US" dirty="0" smtClean="0"/>
              <a:t>, </a:t>
            </a:r>
            <a:r>
              <a:rPr lang="en-US" u="sng" dirty="0" smtClean="0">
                <a:hlinkClick r:id="rId4" tooltip="Basketball"/>
              </a:rPr>
              <a:t>basketball</a:t>
            </a:r>
            <a:r>
              <a:rPr lang="en-US" dirty="0" smtClean="0"/>
              <a:t>, </a:t>
            </a:r>
            <a:r>
              <a:rPr lang="en-US" u="sng" dirty="0" smtClean="0">
                <a:hlinkClick r:id="rId5" tooltip="Baseball"/>
              </a:rPr>
              <a:t>baseball</a:t>
            </a:r>
            <a:r>
              <a:rPr lang="en-US" dirty="0" smtClean="0"/>
              <a:t>, and </a:t>
            </a:r>
            <a:r>
              <a:rPr lang="en-US" u="sng" dirty="0" smtClean="0">
                <a:hlinkClick r:id="rId6" tooltip="Hockey"/>
              </a:rPr>
              <a:t>hockey</a:t>
            </a:r>
            <a:r>
              <a:rPr lang="en-US" dirty="0" smtClean="0"/>
              <a:t>. When </a:t>
            </a:r>
            <a:r>
              <a:rPr lang="en-US" u="sng" dirty="0" smtClean="0">
                <a:hlinkClick r:id="rId7" tooltip="Association football"/>
              </a:rPr>
              <a:t>soccer</a:t>
            </a:r>
            <a:r>
              <a:rPr lang="en-US" dirty="0" smtClean="0"/>
              <a:t> is included, Washington is one of only 8 cities to have all five professional </a:t>
            </a:r>
            <a:r>
              <a:rPr lang="en-US" dirty="0" err="1" smtClean="0"/>
              <a:t>mens</a:t>
            </a:r>
            <a:r>
              <a:rPr lang="en-US" dirty="0" smtClean="0"/>
              <a:t>' sports. D.C. teams have won a combined 11 professional league championships: the D.C. United has won four (the most in MLS history); the Washington Redskins have won three; the Washington </a:t>
            </a:r>
            <a:r>
              <a:rPr lang="en-US" dirty="0" err="1" smtClean="0"/>
              <a:t>Bayhawks</a:t>
            </a:r>
            <a:r>
              <a:rPr lang="en-US" dirty="0" smtClean="0"/>
              <a:t> have won two; and the Washington Wizards and the Washington Glory have each won a single championship.</a:t>
            </a:r>
            <a:endParaRPr lang="ru-RU" dirty="0"/>
          </a:p>
        </p:txBody>
      </p:sp>
      <p:pic>
        <p:nvPicPr>
          <p:cNvPr id="3" name="Рисунок 2" descr="Verizon Center is home to the Washington Capitals, Washington Mystics, and Washington Wizards.">
            <a:hlinkClick r:id="rId8" tooltip="&quot;Verizon Center is home to the Washington Capitals, Washington Mystics, and Washington Wizards.&quot;"/>
          </p:cNvPr>
          <p:cNvPicPr/>
          <p:nvPr/>
        </p:nvPicPr>
        <p:blipFill>
          <a:blip r:embed="rId9"/>
          <a:srcRect/>
          <a:stretch>
            <a:fillRect/>
          </a:stretch>
        </p:blipFill>
        <p:spPr bwMode="auto">
          <a:xfrm>
            <a:off x="5486400" y="1600200"/>
            <a:ext cx="3352800" cy="2971800"/>
          </a:xfrm>
          <a:prstGeom prst="rect">
            <a:avLst/>
          </a:prstGeom>
          <a:noFill/>
          <a:ln w="9525">
            <a:noFill/>
            <a:miter lim="800000"/>
            <a:headEnd/>
            <a:tailEnd/>
          </a:ln>
        </p:spPr>
      </p:pic>
      <p:sp>
        <p:nvSpPr>
          <p:cNvPr id="209921" name="Rectangle 1"/>
          <p:cNvSpPr>
            <a:spLocks noChangeArrowheads="1"/>
          </p:cNvSpPr>
          <p:nvPr/>
        </p:nvSpPr>
        <p:spPr bwMode="auto">
          <a:xfrm>
            <a:off x="3124200" y="609600"/>
            <a:ext cx="3581400" cy="4924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1" u="none" strike="noStrike" cap="none" normalizeH="0" baseline="0" dirty="0" smtClean="0">
                <a:ln>
                  <a:noFill/>
                </a:ln>
                <a:solidFill>
                  <a:schemeClr val="tx1"/>
                </a:solidFill>
                <a:effectLst/>
                <a:latin typeface="Cambria" pitchFamily="18" charset="0"/>
                <a:ea typeface="Times New Roman" pitchFamily="18" charset="0"/>
                <a:cs typeface="Times New Roman" pitchFamily="18" charset="0"/>
                <a:hlinkClick r:id="rId10" tooltip="Sports in Washington, D.C."/>
              </a:rPr>
              <a:t>Sports in Washington</a:t>
            </a: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38400" y="533400"/>
            <a:ext cx="4572000" cy="1477328"/>
          </a:xfrm>
          <a:prstGeom prst="rect">
            <a:avLst/>
          </a:prstGeom>
        </p:spPr>
        <p:txBody>
          <a:bodyPr>
            <a:spAutoFit/>
          </a:bodyPr>
          <a:lstStyle/>
          <a:p>
            <a:r>
              <a:rPr lang="en-US" dirty="0" smtClean="0"/>
              <a:t>The </a:t>
            </a:r>
            <a:r>
              <a:rPr lang="en-US" u="sng" dirty="0" smtClean="0">
                <a:hlinkClick r:id="rId2" tooltip="Washington Metropolitan Area Transit Authority"/>
              </a:rPr>
              <a:t>Washington Metropolitan Area Transit Authority</a:t>
            </a:r>
            <a:r>
              <a:rPr lang="en-US" dirty="0" smtClean="0"/>
              <a:t> (WMATA) operates the city's </a:t>
            </a:r>
            <a:r>
              <a:rPr lang="en-US" u="sng" dirty="0" smtClean="0">
                <a:hlinkClick r:id="rId3" tooltip="Rapid transit"/>
              </a:rPr>
              <a:t>rapid transit</a:t>
            </a:r>
            <a:r>
              <a:rPr lang="en-US" dirty="0" smtClean="0"/>
              <a:t> system, </a:t>
            </a:r>
            <a:r>
              <a:rPr lang="en-US" u="sng" dirty="0" smtClean="0">
                <a:hlinkClick r:id="rId4" tooltip="Metrorail (Washington, D.C.)"/>
              </a:rPr>
              <a:t>Metrorail</a:t>
            </a:r>
            <a:r>
              <a:rPr lang="en-US" dirty="0" smtClean="0"/>
              <a:t> (most often referred to as simply "the Metro"), as well as </a:t>
            </a:r>
            <a:r>
              <a:rPr lang="en-US" u="sng" dirty="0" err="1" smtClean="0">
                <a:hlinkClick r:id="rId5" tooltip="Metrobus (Washington, D.C.)"/>
              </a:rPr>
              <a:t>Metrobus</a:t>
            </a:r>
            <a:r>
              <a:rPr lang="en-US" dirty="0" smtClean="0"/>
              <a:t>. </a:t>
            </a:r>
            <a:endParaRPr lang="ru-RU" dirty="0"/>
          </a:p>
        </p:txBody>
      </p:sp>
      <p:sp>
        <p:nvSpPr>
          <p:cNvPr id="3" name="Прямоугольник 2"/>
          <p:cNvSpPr/>
          <p:nvPr/>
        </p:nvSpPr>
        <p:spPr>
          <a:xfrm>
            <a:off x="2286000" y="2133600"/>
            <a:ext cx="4572000" cy="1477328"/>
          </a:xfrm>
          <a:prstGeom prst="rect">
            <a:avLst/>
          </a:prstGeom>
        </p:spPr>
        <p:txBody>
          <a:bodyPr>
            <a:spAutoFit/>
          </a:bodyPr>
          <a:lstStyle/>
          <a:p>
            <a:r>
              <a:rPr lang="en-US" u="sng" dirty="0" smtClean="0">
                <a:hlinkClick r:id="rId6" tooltip="Union Station (Washington, D.C.)"/>
              </a:rPr>
              <a:t>Union Station</a:t>
            </a:r>
            <a:r>
              <a:rPr lang="en-US" dirty="0" smtClean="0"/>
              <a:t> is the second-busiest train station in the United States, after </a:t>
            </a:r>
            <a:r>
              <a:rPr lang="en-US" u="sng" dirty="0" smtClean="0">
                <a:hlinkClick r:id="rId7" tooltip="Pennsylvania Station (New York City)"/>
              </a:rPr>
              <a:t>Penn Station</a:t>
            </a:r>
            <a:r>
              <a:rPr lang="en-US" dirty="0" smtClean="0"/>
              <a:t> in New York, and serves as the southern terminus of </a:t>
            </a:r>
            <a:r>
              <a:rPr lang="en-US" u="sng" dirty="0" smtClean="0">
                <a:hlinkClick r:id="rId8" tooltip="Amtrak"/>
              </a:rPr>
              <a:t>Amtrak</a:t>
            </a:r>
            <a:r>
              <a:rPr lang="en-US" dirty="0" smtClean="0"/>
              <a:t>'s </a:t>
            </a:r>
            <a:r>
              <a:rPr lang="en-US" u="sng" dirty="0" smtClean="0">
                <a:hlinkClick r:id="rId9" tooltip="Northeast Corridor"/>
              </a:rPr>
              <a:t>Northeast Corridor</a:t>
            </a:r>
            <a:r>
              <a:rPr lang="en-US" dirty="0" smtClean="0"/>
              <a:t> and </a:t>
            </a:r>
            <a:r>
              <a:rPr lang="en-US" u="sng" dirty="0" err="1" smtClean="0">
                <a:hlinkClick r:id="rId10" tooltip="Acela Express"/>
              </a:rPr>
              <a:t>Acela</a:t>
            </a:r>
            <a:r>
              <a:rPr lang="en-US" u="sng" dirty="0" smtClean="0">
                <a:hlinkClick r:id="rId10" tooltip="Acela Express"/>
              </a:rPr>
              <a:t> Express</a:t>
            </a:r>
            <a:r>
              <a:rPr lang="en-US" dirty="0" smtClean="0"/>
              <a:t> service.</a:t>
            </a:r>
            <a:endParaRPr lang="ru-RU" dirty="0"/>
          </a:p>
        </p:txBody>
      </p:sp>
      <p:sp>
        <p:nvSpPr>
          <p:cNvPr id="4" name="Прямоугольник 3"/>
          <p:cNvSpPr/>
          <p:nvPr/>
        </p:nvSpPr>
        <p:spPr>
          <a:xfrm>
            <a:off x="2286000" y="3962400"/>
            <a:ext cx="4572000" cy="2585323"/>
          </a:xfrm>
          <a:prstGeom prst="rect">
            <a:avLst/>
          </a:prstGeom>
        </p:spPr>
        <p:txBody>
          <a:bodyPr>
            <a:spAutoFit/>
          </a:bodyPr>
          <a:lstStyle/>
          <a:p>
            <a:r>
              <a:rPr lang="en-US" dirty="0" smtClean="0"/>
              <a:t>Three major </a:t>
            </a:r>
            <a:r>
              <a:rPr lang="en-US" u="sng" dirty="0" smtClean="0">
                <a:hlinkClick r:id="rId11" tooltip="International airport"/>
              </a:rPr>
              <a:t>airports</a:t>
            </a:r>
            <a:r>
              <a:rPr lang="en-US" dirty="0" smtClean="0"/>
              <a:t>, one in Maryland and two in Virginia, serve Washington, D.C. </a:t>
            </a:r>
            <a:r>
              <a:rPr lang="en-US" u="sng" dirty="0" smtClean="0">
                <a:hlinkClick r:id="rId12" tooltip="Ronald Reagan Washington National Airport"/>
              </a:rPr>
              <a:t>Ronald Reagan Washington National Airport</a:t>
            </a:r>
            <a:r>
              <a:rPr lang="en-US" dirty="0" smtClean="0"/>
              <a:t> (</a:t>
            </a:r>
            <a:r>
              <a:rPr lang="en-US" u="sng" dirty="0" smtClean="0">
                <a:hlinkClick r:id="rId13" tooltip="International Air Transport Association airport code"/>
              </a:rPr>
              <a:t>IATA</a:t>
            </a:r>
            <a:r>
              <a:rPr lang="en-US" dirty="0" smtClean="0"/>
              <a:t>: </a:t>
            </a:r>
            <a:r>
              <a:rPr lang="en-US" b="1" dirty="0" smtClean="0"/>
              <a:t>DCA</a:t>
            </a:r>
            <a:r>
              <a:rPr lang="en-US" dirty="0" smtClean="0"/>
              <a:t>, </a:t>
            </a:r>
            <a:r>
              <a:rPr lang="en-US" u="sng" dirty="0" smtClean="0">
                <a:hlinkClick r:id="rId14" tooltip="International Civil Aviation Organization airport code"/>
              </a:rPr>
              <a:t>ICAO</a:t>
            </a:r>
            <a:r>
              <a:rPr lang="en-US" dirty="0" smtClean="0"/>
              <a:t>: </a:t>
            </a:r>
            <a:r>
              <a:rPr lang="en-US" b="1" dirty="0" smtClean="0"/>
              <a:t>KDCA</a:t>
            </a:r>
            <a:r>
              <a:rPr lang="en-US" dirty="0" smtClean="0"/>
              <a:t>), located just across the Potomac River from downtown D.C. in </a:t>
            </a:r>
            <a:r>
              <a:rPr lang="en-US" u="sng" dirty="0" smtClean="0">
                <a:hlinkClick r:id="rId15" tooltip="Arlington County, Virginia"/>
              </a:rPr>
              <a:t>Arlington County, Virginia</a:t>
            </a:r>
            <a:r>
              <a:rPr lang="en-US" dirty="0" smtClean="0"/>
              <a:t>, is the only Washington-area airport that has its own </a:t>
            </a:r>
            <a:r>
              <a:rPr lang="en-US" u="sng" dirty="0" smtClean="0">
                <a:hlinkClick r:id="rId4" tooltip="Metrorail (Washington, D.C.)"/>
              </a:rPr>
              <a:t>Metrorail</a:t>
            </a:r>
            <a:r>
              <a:rPr lang="en-US" dirty="0" smtClean="0"/>
              <a:t> station. </a:t>
            </a:r>
            <a:endParaRPr lang="ru-RU" dirty="0"/>
          </a:p>
        </p:txBody>
      </p:sp>
      <p:pic>
        <p:nvPicPr>
          <p:cNvPr id="5" name="Рисунок 4" descr="Interior of terminals B and C at Ronald Reagan National Airport">
            <a:hlinkClick r:id="rId16" tooltip="&quot;Interior of terminals B and C at Ronald Reagan National Airport&quot;"/>
          </p:cNvPr>
          <p:cNvPicPr/>
          <p:nvPr/>
        </p:nvPicPr>
        <p:blipFill>
          <a:blip r:embed="rId17"/>
          <a:srcRect/>
          <a:stretch>
            <a:fillRect/>
          </a:stretch>
        </p:blipFill>
        <p:spPr bwMode="auto">
          <a:xfrm>
            <a:off x="7010400" y="2286000"/>
            <a:ext cx="1905000" cy="1971675"/>
          </a:xfrm>
          <a:prstGeom prst="rect">
            <a:avLst/>
          </a:prstGeom>
          <a:noFill/>
          <a:ln w="9525">
            <a:noFill/>
            <a:miter lim="800000"/>
            <a:headEnd/>
            <a:tailEnd/>
          </a:ln>
        </p:spPr>
      </p:pic>
      <p:pic>
        <p:nvPicPr>
          <p:cNvPr id="6" name="Рисунок 5" descr=" Metro Center is the transfer station for the Red, Orange, and Blue Metrorail lines.">
            <a:hlinkClick r:id="rId18" tooltip="&quot; Metro Center is the transfer station for the Red, Orange, and Blue Metrorail lines.&quot;"/>
          </p:cNvPr>
          <p:cNvPicPr/>
          <p:nvPr/>
        </p:nvPicPr>
        <p:blipFill>
          <a:blip r:embed="rId19"/>
          <a:srcRect/>
          <a:stretch>
            <a:fillRect/>
          </a:stretch>
        </p:blipFill>
        <p:spPr bwMode="auto">
          <a:xfrm>
            <a:off x="304800" y="2286000"/>
            <a:ext cx="1752600" cy="1981199"/>
          </a:xfrm>
          <a:prstGeom prst="rect">
            <a:avLst/>
          </a:prstGeom>
          <a:noFill/>
          <a:ln w="9525">
            <a:noFill/>
            <a:miter lim="800000"/>
            <a:headEnd/>
            <a:tailEnd/>
          </a:ln>
        </p:spPr>
      </p:pic>
      <p:sp>
        <p:nvSpPr>
          <p:cNvPr id="210945" name="Rectangle 1"/>
          <p:cNvSpPr>
            <a:spLocks noChangeArrowheads="1"/>
          </p:cNvSpPr>
          <p:nvPr/>
        </p:nvSpPr>
        <p:spPr bwMode="auto">
          <a:xfrm>
            <a:off x="2438400" y="0"/>
            <a:ext cx="4495800" cy="4924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600" b="0" i="1" u="none" strike="noStrike" cap="none" normalizeH="0" baseline="0" dirty="0" err="1" smtClean="0">
                <a:ln>
                  <a:noFill/>
                </a:ln>
                <a:solidFill>
                  <a:schemeClr val="tx1"/>
                </a:solidFill>
                <a:effectLst/>
                <a:latin typeface="Cambria" pitchFamily="18" charset="0"/>
                <a:ea typeface="Times New Roman" pitchFamily="18" charset="0"/>
                <a:cs typeface="Times New Roman" pitchFamily="18" charset="0"/>
              </a:rPr>
              <a:t>Transportation</a:t>
            </a:r>
            <a:r>
              <a:rPr kumimoji="0" lang="ru-RU" sz="2600" b="0" i="1" u="none" strike="noStrike" cap="none" normalizeH="0" baseline="0" dirty="0" smtClean="0">
                <a:ln>
                  <a:noFill/>
                </a:ln>
                <a:solidFill>
                  <a:schemeClr val="tx1"/>
                </a:solidFill>
                <a:effectLst/>
                <a:latin typeface="Cambria" pitchFamily="18" charset="0"/>
                <a:ea typeface="Times New Roman" pitchFamily="18" charset="0"/>
                <a:cs typeface="Times New Roman" pitchFamily="18" charset="0"/>
              </a:rPr>
              <a:t> </a:t>
            </a:r>
            <a:r>
              <a:rPr kumimoji="0" lang="ru-RU" sz="2600" b="0" i="1" u="none" strike="noStrike" cap="none" normalizeH="0" baseline="0" dirty="0" err="1" smtClean="0">
                <a:ln>
                  <a:noFill/>
                </a:ln>
                <a:solidFill>
                  <a:schemeClr val="tx1"/>
                </a:solidFill>
                <a:effectLst/>
                <a:latin typeface="Cambria" pitchFamily="18" charset="0"/>
                <a:ea typeface="Times New Roman" pitchFamily="18" charset="0"/>
                <a:cs typeface="Times New Roman" pitchFamily="18" charset="0"/>
              </a:rPr>
              <a:t>in</a:t>
            </a:r>
            <a:r>
              <a:rPr kumimoji="0" lang="ru-RU" sz="2600" b="0" i="1" u="none" strike="noStrike" cap="none" normalizeH="0" baseline="0" dirty="0" smtClean="0">
                <a:ln>
                  <a:noFill/>
                </a:ln>
                <a:solidFill>
                  <a:schemeClr val="tx1"/>
                </a:solidFill>
                <a:effectLst/>
                <a:latin typeface="Cambria" pitchFamily="18" charset="0"/>
                <a:ea typeface="Times New Roman" pitchFamily="18" charset="0"/>
                <a:cs typeface="Times New Roman" pitchFamily="18" charset="0"/>
              </a:rPr>
              <a:t> </a:t>
            </a:r>
            <a:r>
              <a:rPr kumimoji="0" lang="ru-RU" sz="2600" b="0" i="1" u="none" strike="noStrike" cap="none" normalizeH="0" baseline="0" dirty="0" err="1" smtClean="0">
                <a:ln>
                  <a:noFill/>
                </a:ln>
                <a:solidFill>
                  <a:schemeClr val="tx1"/>
                </a:solidFill>
                <a:effectLst/>
                <a:latin typeface="Cambria" pitchFamily="18" charset="0"/>
                <a:ea typeface="Times New Roman" pitchFamily="18" charset="0"/>
                <a:cs typeface="Times New Roman" pitchFamily="18" charset="0"/>
              </a:rPr>
              <a:t>Washington</a:t>
            </a: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76990" y="609600"/>
            <a:ext cx="4933410" cy="923330"/>
          </a:xfrm>
          <a:prstGeom prst="rect">
            <a:avLst/>
          </a:prstGeom>
          <a:noFill/>
        </p:spPr>
        <p:txBody>
          <a:bodyPr wrap="square" lIns="91440" tIns="45720" rIns="91440" bIns="45720">
            <a:spAutoFit/>
          </a:bodyPr>
          <a:lstStyle/>
          <a:p>
            <a:pPr algn="ctr"/>
            <a:r>
              <a:rPr lang="ru-RU" sz="5400" i="1" dirty="0" smtClean="0">
                <a:ln w="10160">
                  <a:solidFill>
                    <a:schemeClr val="accent1"/>
                  </a:solidFill>
                  <a:prstDash val="solid"/>
                </a:ln>
                <a:solidFill>
                  <a:srgbClr val="FFFFFF"/>
                </a:solidFill>
                <a:effectLst>
                  <a:outerShdw blurRad="38100" dist="32000" dir="5400000" algn="tl">
                    <a:srgbClr val="000000">
                      <a:alpha val="30000"/>
                    </a:srgbClr>
                  </a:outerShdw>
                </a:effectLst>
              </a:rPr>
              <a:t>Цель работы:</a:t>
            </a:r>
            <a:endParaRPr lang="ru-RU" sz="5400" i="1"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3" name="TextBox 2"/>
          <p:cNvSpPr txBox="1"/>
          <p:nvPr/>
        </p:nvSpPr>
        <p:spPr>
          <a:xfrm>
            <a:off x="228600" y="2438400"/>
            <a:ext cx="8763000" cy="2308324"/>
          </a:xfrm>
          <a:prstGeom prst="rect">
            <a:avLst/>
          </a:prstGeom>
          <a:noFill/>
        </p:spPr>
        <p:txBody>
          <a:bodyPr wrap="square" rtlCol="0">
            <a:spAutoFit/>
          </a:bodyPr>
          <a:lstStyle/>
          <a:p>
            <a:r>
              <a:rPr lang="ru-RU" sz="2400" dirty="0" smtClean="0"/>
              <a:t>• Исследовать историю города «</a:t>
            </a:r>
            <a:r>
              <a:rPr lang="ru-RU" sz="2400" i="1" u="sng" dirty="0" smtClean="0"/>
              <a:t>Washington»;</a:t>
            </a:r>
          </a:p>
          <a:p>
            <a:endParaRPr lang="ru-RU" sz="2400" i="1" u="sng" dirty="0" smtClean="0"/>
          </a:p>
          <a:p>
            <a:r>
              <a:rPr lang="ru-RU" sz="2400" dirty="0" smtClean="0"/>
              <a:t>• Исследовать географическое расположение города;</a:t>
            </a:r>
          </a:p>
          <a:p>
            <a:endParaRPr lang="ru-RU" sz="2400" dirty="0" smtClean="0"/>
          </a:p>
          <a:p>
            <a:r>
              <a:rPr lang="ru-RU" sz="2400" dirty="0" smtClean="0"/>
              <a:t>• Исследовать достопримечательности </a:t>
            </a:r>
            <a:r>
              <a:rPr lang="ru-RU" sz="2400" dirty="0" smtClean="0"/>
              <a:t>и </a:t>
            </a:r>
            <a:r>
              <a:rPr lang="ru-RU" sz="2400" dirty="0" smtClean="0"/>
              <a:t>роль </a:t>
            </a:r>
            <a:r>
              <a:rPr lang="ru-RU" sz="2400" dirty="0" smtClean="0"/>
              <a:t>города «</a:t>
            </a:r>
            <a:r>
              <a:rPr lang="ru-RU" sz="2400" i="1" u="sng" dirty="0" err="1" smtClean="0"/>
              <a:t>Washington</a:t>
            </a:r>
            <a:r>
              <a:rPr lang="ru-RU" sz="2400" i="1" u="sng" dirty="0" smtClean="0"/>
              <a:t>»</a:t>
            </a:r>
            <a:r>
              <a:rPr lang="ru-RU" sz="2400" dirty="0" smtClean="0"/>
              <a:t> в современном мире.</a:t>
            </a:r>
            <a:endParaRPr lang="ru-RU"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48352" y="533400"/>
            <a:ext cx="8995647" cy="923330"/>
          </a:xfrm>
          <a:prstGeom prst="rect">
            <a:avLst/>
          </a:prstGeom>
        </p:spPr>
        <p:style>
          <a:lnRef idx="1">
            <a:schemeClr val="dk1"/>
          </a:lnRef>
          <a:fillRef idx="2">
            <a:schemeClr val="dk1"/>
          </a:fillRef>
          <a:effectRef idx="1">
            <a:schemeClr val="dk1"/>
          </a:effectRef>
          <a:fontRef idx="minor">
            <a:schemeClr val="dk1"/>
          </a:fontRef>
        </p:style>
        <p:txBody>
          <a:bodyPr wrap="square" lIns="91440" tIns="45720" rIns="91440" bIns="45720">
            <a:spAutoFit/>
          </a:bodyPr>
          <a:lstStyle/>
          <a:p>
            <a:pPr algn="ctr"/>
            <a:r>
              <a:rPr lang="ru-RU" sz="5400" i="1"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History of Washington City</a:t>
            </a:r>
            <a:endParaRPr lang="ru-RU" sz="5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7649" name="Rectangle 1"/>
          <p:cNvSpPr>
            <a:spLocks noChangeArrowheads="1"/>
          </p:cNvSpPr>
          <p:nvPr/>
        </p:nvSpPr>
        <p:spPr bwMode="auto">
          <a:xfrm>
            <a:off x="457200" y="1676400"/>
            <a:ext cx="82296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err="1" smtClean="0">
                <a:ln>
                  <a:noFill/>
                </a:ln>
                <a:solidFill>
                  <a:schemeClr val="tx1"/>
                </a:solidFill>
                <a:effectLst/>
                <a:latin typeface="Arial" pitchFamily="34" charset="0"/>
                <a:ea typeface="Times New Roman" pitchFamily="18" charset="0"/>
                <a:hlinkClick r:id="rId3" tooltip="James Madison"/>
              </a:rPr>
              <a:t>James</a:t>
            </a:r>
            <a:r>
              <a:rPr kumimoji="0" lang="ru-RU" sz="1600" b="0" i="0" u="none" strike="noStrike" cap="none" normalizeH="0" baseline="0" dirty="0" smtClean="0">
                <a:ln>
                  <a:noFill/>
                </a:ln>
                <a:solidFill>
                  <a:schemeClr val="tx1"/>
                </a:solidFill>
                <a:effectLst/>
                <a:latin typeface="Arial" pitchFamily="34" charset="0"/>
                <a:ea typeface="Times New Roman" pitchFamily="18" charset="0"/>
                <a:hlinkClick r:id="rId3" tooltip="James Madison"/>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hlinkClick r:id="rId3" tooltip="James Madison"/>
              </a:rPr>
              <a:t>Madison</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first</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suggested</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the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need</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for</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a</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federal</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district</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in</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hlinkClick r:id="rId4" tooltip="Federalist Papers"/>
              </a:rPr>
              <a:t>The</a:t>
            </a:r>
            <a:r>
              <a:rPr kumimoji="0" lang="ru-RU" sz="1600" b="0" i="0" u="none" strike="noStrike" cap="none" normalizeH="0" baseline="0" dirty="0" smtClean="0">
                <a:ln>
                  <a:noFill/>
                </a:ln>
                <a:solidFill>
                  <a:schemeClr val="tx1"/>
                </a:solidFill>
                <a:effectLst/>
                <a:latin typeface="Arial" pitchFamily="34" charset="0"/>
                <a:ea typeface="Times New Roman" pitchFamily="18" charset="0"/>
                <a:hlinkClick r:id="rId4" tooltip="Federalist Papers"/>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hlinkClick r:id="rId4" tooltip="Federalist Papers"/>
              </a:rPr>
              <a:t>Federalist</a:t>
            </a:r>
            <a:r>
              <a:rPr kumimoji="0" lang="ru-RU" sz="1600" b="0" i="0" u="none" strike="noStrike" cap="none" normalizeH="0" baseline="0" dirty="0" smtClean="0">
                <a:ln>
                  <a:noFill/>
                </a:ln>
                <a:solidFill>
                  <a:schemeClr val="tx1"/>
                </a:solidFill>
                <a:effectLst/>
                <a:latin typeface="Arial" pitchFamily="34" charset="0"/>
                <a:ea typeface="Times New Roman" pitchFamily="18" charset="0"/>
                <a:hlinkClick r:id="rId4" tooltip="Federalist Papers"/>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hlinkClick r:id="rId4" tooltip="Federalist Papers"/>
              </a:rPr>
              <a:t>No</a:t>
            </a:r>
            <a:r>
              <a:rPr kumimoji="0" lang="ru-RU" sz="1600" b="0" i="0" u="none" strike="noStrike" cap="none" normalizeH="0" baseline="0" dirty="0" smtClean="0">
                <a:ln>
                  <a:noFill/>
                </a:ln>
                <a:solidFill>
                  <a:schemeClr val="tx1"/>
                </a:solidFill>
                <a:effectLst/>
                <a:latin typeface="Arial" pitchFamily="34" charset="0"/>
                <a:ea typeface="Times New Roman" pitchFamily="18" charset="0"/>
                <a:hlinkClick r:id="rId4" tooltip="Federalist Papers"/>
              </a:rPr>
              <a:t>. 43</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He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argued</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that</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the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national</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capital</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needed</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to</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be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distinct</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from</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the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states</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in</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order</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to</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provide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for</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its</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own</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maintenance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and</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safety</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a:t>
            </a:r>
            <a:r>
              <a:rPr kumimoji="0" lang="en-US" sz="1600" b="0" i="0" u="none" strike="noStrike" cap="none" normalizeH="0" baseline="30000" dirty="0" smtClean="0">
                <a:ln>
                  <a:noFill/>
                </a:ln>
                <a:solidFill>
                  <a:schemeClr val="tx1"/>
                </a:solidFill>
                <a:effectLst/>
                <a:latin typeface="Arial" pitchFamily="34" charset="0"/>
                <a:ea typeface="Times New Roman" pitchFamily="18" charset="0"/>
              </a:rPr>
              <a:t> </a:t>
            </a:r>
            <a:r>
              <a:rPr kumimoji="0" lang="en-US"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An</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attack</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on</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the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Congress</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at</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hlinkClick r:id="rId5" tooltip="Philadelphia"/>
              </a:rPr>
              <a:t>Philadelphia</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in</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June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1783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by</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a</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mob</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of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angry</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soldiers</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emphasized</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the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need</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for</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the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government</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to</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see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to</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its</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own</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security</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Madison</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and</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hlinkClick r:id="rId6" tooltip="Alexander Hamilton"/>
              </a:rPr>
              <a:t>Alexander</a:t>
            </a:r>
            <a:r>
              <a:rPr kumimoji="0" lang="ru-RU" sz="1600" b="0" i="0" u="none" strike="noStrike" cap="none" normalizeH="0" baseline="0" dirty="0" smtClean="0">
                <a:ln>
                  <a:noFill/>
                </a:ln>
                <a:solidFill>
                  <a:schemeClr val="tx1"/>
                </a:solidFill>
                <a:effectLst/>
                <a:latin typeface="Arial" pitchFamily="34" charset="0"/>
                <a:ea typeface="Times New Roman" pitchFamily="18" charset="0"/>
                <a:hlinkClick r:id="rId6" tooltip="Alexander Hamilton"/>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hlinkClick r:id="rId6" tooltip="Alexander Hamilton"/>
              </a:rPr>
              <a:t>Hamilton</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agreed</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upon</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the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location</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of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the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new</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capital</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at</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a</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dinner</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hosted</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by</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hlinkClick r:id="rId7" tooltip="Thomas Jefferson"/>
              </a:rPr>
              <a:t>Thomas</a:t>
            </a:r>
            <a:r>
              <a:rPr kumimoji="0" lang="ru-RU" sz="1600" b="0" i="0" u="none" strike="noStrike" cap="none" normalizeH="0" baseline="0" dirty="0" smtClean="0">
                <a:ln>
                  <a:noFill/>
                </a:ln>
                <a:solidFill>
                  <a:schemeClr val="tx1"/>
                </a:solidFill>
                <a:effectLst/>
                <a:latin typeface="Arial" pitchFamily="34" charset="0"/>
                <a:ea typeface="Times New Roman" pitchFamily="18" charset="0"/>
                <a:hlinkClick r:id="rId7" tooltip="Thomas Jefferson"/>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hlinkClick r:id="rId7" tooltip="Thomas Jefferson"/>
              </a:rPr>
              <a:t>Jefferson</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This</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hlinkClick r:id="rId8" tooltip="Compromise of 1790"/>
              </a:rPr>
              <a:t>Compromise</a:t>
            </a:r>
            <a:r>
              <a:rPr kumimoji="0" lang="ru-RU" sz="1600" b="0" i="0" u="none" strike="noStrike" cap="none" normalizeH="0" baseline="0" dirty="0" smtClean="0">
                <a:ln>
                  <a:noFill/>
                </a:ln>
                <a:solidFill>
                  <a:schemeClr val="tx1"/>
                </a:solidFill>
                <a:effectLst/>
                <a:latin typeface="Arial" pitchFamily="34" charset="0"/>
                <a:ea typeface="Times New Roman" pitchFamily="18" charset="0"/>
                <a:hlinkClick r:id="rId8" tooltip="Compromise of 1790"/>
              </a:rPr>
              <a:t> of 1790</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approved</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Hamilton's</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plan</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to</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allow</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the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federal</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government</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to</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assume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war</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debt</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carried</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by</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states</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in</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return</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Madison</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and</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Jefferson</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were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able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to</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ensure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that</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the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new</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national</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capital</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would</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be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located</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in</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the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hlinkClick r:id="rId9" tooltip="Southern United States"/>
              </a:rPr>
              <a:t>South</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a:t>
            </a:r>
            <a:r>
              <a:rPr kumimoji="0" lang="en-US" sz="1600" b="0" i="0" u="none" strike="noStrike" cap="none" normalizeH="0" baseline="30000" dirty="0" smtClean="0">
                <a:ln>
                  <a:noFill/>
                </a:ln>
                <a:solidFill>
                  <a:schemeClr val="tx1"/>
                </a:solidFill>
                <a:effectLst/>
                <a:latin typeface="Arial" pitchFamily="34" charset="0"/>
                <a:ea typeface="Times New Roman" pitchFamily="18" charset="0"/>
              </a:rPr>
              <a:t> </a:t>
            </a:r>
            <a:endParaRPr kumimoji="0" lang="en-US" sz="1600" b="0" i="0" u="none" strike="noStrike" cap="none" normalizeH="0" baseline="0" dirty="0" smtClean="0">
              <a:ln>
                <a:noFill/>
              </a:ln>
              <a:solidFill>
                <a:schemeClr val="tx1"/>
              </a:solidFill>
              <a:effectLst/>
              <a:latin typeface="Arial" pitchFamily="34" charset="0"/>
            </a:endParaRPr>
          </a:p>
        </p:txBody>
      </p:sp>
      <p:sp>
        <p:nvSpPr>
          <p:cNvPr id="8" name="Прямоугольник 7"/>
          <p:cNvSpPr/>
          <p:nvPr/>
        </p:nvSpPr>
        <p:spPr>
          <a:xfrm>
            <a:off x="457200" y="3962400"/>
            <a:ext cx="8229600" cy="2092881"/>
          </a:xfrm>
          <a:prstGeom prst="rect">
            <a:avLst/>
          </a:prstGeom>
        </p:spPr>
        <p:txBody>
          <a:bodyPr wrap="square">
            <a:spAutoFit/>
          </a:bodyPr>
          <a:lstStyle/>
          <a:p>
            <a:r>
              <a:rPr lang="ru-RU" sz="1600" dirty="0" smtClean="0"/>
              <a:t> </a:t>
            </a:r>
            <a:r>
              <a:rPr lang="ru-RU" sz="1600" dirty="0" err="1" smtClean="0">
                <a:latin typeface="Arial" pitchFamily="34" charset="0"/>
                <a:cs typeface="Arial" pitchFamily="34" charset="0"/>
              </a:rPr>
              <a:t>The</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plans</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for</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the</a:t>
            </a:r>
            <a:r>
              <a:rPr lang="ru-RU" sz="1600" dirty="0" smtClean="0">
                <a:latin typeface="Arial" pitchFamily="34" charset="0"/>
                <a:cs typeface="Arial" pitchFamily="34" charset="0"/>
              </a:rPr>
              <a:t> City of Washington </a:t>
            </a:r>
            <a:r>
              <a:rPr lang="ru-RU" sz="1600" dirty="0" err="1" smtClean="0">
                <a:latin typeface="Arial" pitchFamily="34" charset="0"/>
                <a:cs typeface="Arial" pitchFamily="34" charset="0"/>
              </a:rPr>
              <a:t>were</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largely</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the</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work</a:t>
            </a:r>
            <a:r>
              <a:rPr lang="ru-RU" sz="1600" dirty="0" smtClean="0">
                <a:latin typeface="Arial" pitchFamily="34" charset="0"/>
                <a:cs typeface="Arial" pitchFamily="34" charset="0"/>
              </a:rPr>
              <a:t> of </a:t>
            </a:r>
            <a:r>
              <a:rPr lang="ru-RU" sz="1600" u="sng" dirty="0" err="1" smtClean="0">
                <a:latin typeface="Arial" pitchFamily="34" charset="0"/>
                <a:cs typeface="Arial" pitchFamily="34" charset="0"/>
                <a:hlinkClick r:id="rId10" tooltip="Pierre Charles L’Enfant"/>
              </a:rPr>
              <a:t>Pierre</a:t>
            </a:r>
            <a:r>
              <a:rPr lang="ru-RU" sz="1600" u="sng" dirty="0" smtClean="0">
                <a:latin typeface="Arial" pitchFamily="34" charset="0"/>
                <a:cs typeface="Arial" pitchFamily="34" charset="0"/>
                <a:hlinkClick r:id="rId10" tooltip="Pierre Charles L’Enfant"/>
              </a:rPr>
              <a:t> </a:t>
            </a:r>
            <a:r>
              <a:rPr lang="ru-RU" sz="1600" u="sng" dirty="0" err="1" smtClean="0">
                <a:latin typeface="Arial" pitchFamily="34" charset="0"/>
                <a:cs typeface="Arial" pitchFamily="34" charset="0"/>
                <a:hlinkClick r:id="rId10" tooltip="Pierre Charles L’Enfant"/>
              </a:rPr>
              <a:t>Charles</a:t>
            </a:r>
            <a:r>
              <a:rPr lang="ru-RU" sz="1600" u="sng" dirty="0" smtClean="0">
                <a:latin typeface="Arial" pitchFamily="34" charset="0"/>
                <a:cs typeface="Arial" pitchFamily="34" charset="0"/>
                <a:hlinkClick r:id="rId10" tooltip="Pierre Charles L’Enfant"/>
              </a:rPr>
              <a:t> </a:t>
            </a:r>
            <a:r>
              <a:rPr lang="ru-RU" sz="1600" u="sng" dirty="0" err="1" smtClean="0">
                <a:latin typeface="Arial" pitchFamily="34" charset="0"/>
                <a:cs typeface="Arial" pitchFamily="34" charset="0"/>
                <a:hlinkClick r:id="rId10" tooltip="Pierre Charles L’Enfant"/>
              </a:rPr>
              <a:t>L’Enfant</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a</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French-born</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architect</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engineer</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and</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city</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planner</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who</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first</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arrived</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in</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the</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American</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colonies</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as</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a</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military</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engineer</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with</a:t>
            </a:r>
            <a:r>
              <a:rPr lang="ru-RU" sz="1600" dirty="0" smtClean="0">
                <a:latin typeface="Arial" pitchFamily="34" charset="0"/>
                <a:cs typeface="Arial" pitchFamily="34" charset="0"/>
              </a:rPr>
              <a:t> </a:t>
            </a:r>
            <a:r>
              <a:rPr lang="ru-RU" sz="1600" u="sng" dirty="0" err="1" smtClean="0">
                <a:latin typeface="Arial" pitchFamily="34" charset="0"/>
                <a:cs typeface="Arial" pitchFamily="34" charset="0"/>
                <a:hlinkClick r:id="rId11" tooltip="Major General"/>
              </a:rPr>
              <a:t>Major</a:t>
            </a:r>
            <a:r>
              <a:rPr lang="ru-RU" sz="1600" u="sng" dirty="0" smtClean="0">
                <a:latin typeface="Arial" pitchFamily="34" charset="0"/>
                <a:cs typeface="Arial" pitchFamily="34" charset="0"/>
                <a:hlinkClick r:id="rId11" tooltip="Major General"/>
              </a:rPr>
              <a:t> </a:t>
            </a:r>
            <a:r>
              <a:rPr lang="ru-RU" sz="1600" u="sng" dirty="0" err="1" smtClean="0">
                <a:latin typeface="Arial" pitchFamily="34" charset="0"/>
                <a:cs typeface="Arial" pitchFamily="34" charset="0"/>
                <a:hlinkClick r:id="rId11" tooltip="Major General"/>
              </a:rPr>
              <a:t>General</a:t>
            </a:r>
            <a:r>
              <a:rPr lang="ru-RU" sz="1600" dirty="0" smtClean="0">
                <a:latin typeface="Arial" pitchFamily="34" charset="0"/>
                <a:cs typeface="Arial" pitchFamily="34" charset="0"/>
              </a:rPr>
              <a:t> </a:t>
            </a:r>
            <a:r>
              <a:rPr lang="ru-RU" sz="1600" u="sng" dirty="0" err="1" smtClean="0">
                <a:latin typeface="Arial" pitchFamily="34" charset="0"/>
                <a:cs typeface="Arial" pitchFamily="34" charset="0"/>
                <a:hlinkClick r:id="rId12" tooltip="Gilbert du Motier, marquis de La Fayette"/>
              </a:rPr>
              <a:t>Lafayette</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Although</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plans</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for</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the</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new</a:t>
            </a:r>
            <a:r>
              <a:rPr lang="ru-RU" sz="1600" dirty="0" smtClean="0">
                <a:latin typeface="Arial" pitchFamily="34" charset="0"/>
                <a:cs typeface="Arial" pitchFamily="34" charset="0"/>
              </a:rPr>
              <a:t> City of Washington </a:t>
            </a:r>
            <a:r>
              <a:rPr lang="ru-RU" sz="1600" dirty="0" err="1" smtClean="0">
                <a:latin typeface="Arial" pitchFamily="34" charset="0"/>
                <a:cs typeface="Arial" pitchFamily="34" charset="0"/>
              </a:rPr>
              <a:t>placed</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it</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in</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the</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geographic</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and</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geometric</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center</a:t>
            </a:r>
            <a:r>
              <a:rPr lang="ru-RU" sz="1600" dirty="0" smtClean="0">
                <a:latin typeface="Arial" pitchFamily="34" charset="0"/>
                <a:cs typeface="Arial" pitchFamily="34" charset="0"/>
              </a:rPr>
              <a:t> of </a:t>
            </a:r>
            <a:r>
              <a:rPr lang="ru-RU" sz="1600" dirty="0" err="1" smtClean="0">
                <a:latin typeface="Arial" pitchFamily="34" charset="0"/>
                <a:cs typeface="Arial" pitchFamily="34" charset="0"/>
              </a:rPr>
              <a:t>the</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federal</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territory</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there</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were</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other</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communities</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located</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in</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the</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District</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of</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Columbia</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including</a:t>
            </a:r>
            <a:r>
              <a:rPr lang="ru-RU" sz="1600" dirty="0" smtClean="0">
                <a:latin typeface="Arial" pitchFamily="34" charset="0"/>
                <a:cs typeface="Arial" pitchFamily="34" charset="0"/>
              </a:rPr>
              <a:t> </a:t>
            </a:r>
            <a:r>
              <a:rPr lang="ru-RU" sz="1600" u="sng" dirty="0" err="1" smtClean="0">
                <a:latin typeface="Arial" pitchFamily="34" charset="0"/>
                <a:cs typeface="Arial" pitchFamily="34" charset="0"/>
                <a:hlinkClick r:id="rId13" tooltip="Georgetown, Washington, D.C."/>
              </a:rPr>
              <a:t>Georgetown</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Tennally's</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Town</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i.e</a:t>
            </a:r>
            <a:r>
              <a:rPr lang="ru-RU" sz="1600" dirty="0" smtClean="0">
                <a:latin typeface="Arial" pitchFamily="34" charset="0"/>
                <a:cs typeface="Arial" pitchFamily="34" charset="0"/>
              </a:rPr>
              <a:t>., </a:t>
            </a:r>
            <a:r>
              <a:rPr lang="ru-RU" sz="1600" u="sng" dirty="0" err="1" smtClean="0">
                <a:latin typeface="Arial" pitchFamily="34" charset="0"/>
                <a:cs typeface="Arial" pitchFamily="34" charset="0"/>
                <a:hlinkClick r:id="rId14" tooltip="Tenleytown"/>
              </a:rPr>
              <a:t>Tenleytown</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and</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a</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village</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commonly</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known</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today</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as</a:t>
            </a:r>
            <a:r>
              <a:rPr lang="ru-RU" sz="1600" dirty="0" smtClean="0">
                <a:latin typeface="Arial" pitchFamily="34" charset="0"/>
                <a:cs typeface="Arial" pitchFamily="34" charset="0"/>
              </a:rPr>
              <a:t> </a:t>
            </a:r>
            <a:r>
              <a:rPr lang="ru-RU" sz="1600" u="sng" dirty="0" err="1" smtClean="0">
                <a:latin typeface="Arial" pitchFamily="34" charset="0"/>
                <a:cs typeface="Arial" pitchFamily="34" charset="0"/>
                <a:hlinkClick r:id="rId15" tooltip="Anacostia"/>
              </a:rPr>
              <a:t>Anacostia</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In</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time</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all</a:t>
            </a:r>
            <a:r>
              <a:rPr lang="ru-RU" sz="1600" dirty="0" smtClean="0">
                <a:latin typeface="Arial" pitchFamily="34" charset="0"/>
                <a:cs typeface="Arial" pitchFamily="34" charset="0"/>
              </a:rPr>
              <a:t> of </a:t>
            </a:r>
            <a:r>
              <a:rPr lang="ru-RU" sz="1600" dirty="0" err="1" smtClean="0">
                <a:latin typeface="Arial" pitchFamily="34" charset="0"/>
                <a:cs typeface="Arial" pitchFamily="34" charset="0"/>
              </a:rPr>
              <a:t>these</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communities</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would</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be</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annexed</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by</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the</a:t>
            </a:r>
            <a:r>
              <a:rPr lang="ru-RU" sz="1600" dirty="0" smtClean="0">
                <a:latin typeface="Arial" pitchFamily="34" charset="0"/>
                <a:cs typeface="Arial" pitchFamily="34" charset="0"/>
              </a:rPr>
              <a:t> City of Washington</a:t>
            </a:r>
            <a:r>
              <a:rPr lang="ru-RU" dirty="0" smtClean="0"/>
              <a:t>. </a:t>
            </a:r>
            <a:endParaRPr lang="ru-RU" dirty="0"/>
          </a:p>
        </p:txBody>
      </p:sp>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Ford's Theatre in the 19th century">
            <a:hlinkClick r:id="rId2" tooltip="&quot;Ford's Theatre in the 19th century&quot;"/>
          </p:cNvPr>
          <p:cNvPicPr/>
          <p:nvPr/>
        </p:nvPicPr>
        <p:blipFill>
          <a:blip r:embed="rId3"/>
          <a:srcRect/>
          <a:stretch>
            <a:fillRect/>
          </a:stretch>
        </p:blipFill>
        <p:spPr bwMode="auto">
          <a:xfrm>
            <a:off x="3200400" y="228600"/>
            <a:ext cx="2362200" cy="1752600"/>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p:spPr>
      </p:pic>
      <p:sp>
        <p:nvSpPr>
          <p:cNvPr id="53249" name="Rectangle 1"/>
          <p:cNvSpPr>
            <a:spLocks noChangeArrowheads="1"/>
          </p:cNvSpPr>
          <p:nvPr/>
        </p:nvSpPr>
        <p:spPr bwMode="auto">
          <a:xfrm rot="10800000" flipV="1">
            <a:off x="0" y="2000935"/>
            <a:ext cx="9144000"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On</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4" tooltip="August 24"/>
              </a:rPr>
              <a:t>August</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4" tooltip="August 24"/>
              </a:rPr>
              <a:t> 24</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5" tooltip="1814"/>
              </a:rPr>
              <a:t>1814</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British</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forces</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6" tooltip="Burning of Washington"/>
              </a:rPr>
              <a:t>burned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6" tooltip="Burning of Washington"/>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6" tooltip="Burning of Washington"/>
              </a:rPr>
              <a:t>the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6" tooltip="Burning of Washington"/>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6" tooltip="Burning of Washington"/>
              </a:rPr>
              <a:t>capital</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during</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the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most</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notable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raid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of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the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7" tooltip="War of 1812"/>
              </a:rPr>
              <a:t>War</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7" tooltip="War of 1812"/>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7" tooltip="War of 1812"/>
              </a:rPr>
              <a:t>of</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7" tooltip="War of 1812"/>
              </a:rPr>
              <a:t> 1812</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in</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retaliation</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for</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the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8" tooltip="Battle of York"/>
              </a:rPr>
              <a:t>sacking</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8" tooltip="Battle of York"/>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8" tooltip="Battle of York"/>
              </a:rPr>
              <a:t>and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8" tooltip="Battle of York"/>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8" tooltip="Battle of York"/>
              </a:rPr>
              <a:t>burning</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of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9" tooltip="York, Upper Canada"/>
              </a:rPr>
              <a:t>York</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modern-day</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10" tooltip="Toronto"/>
              </a:rPr>
              <a:t>Toronto</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Initially</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the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British</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had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approached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the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city</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hoping</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to</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secure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a</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truce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but</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were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fired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upon</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which</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ultimately</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led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to</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the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sacking</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of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government</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buildings</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The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11" tooltip="United States Capitol"/>
              </a:rPr>
              <a:t>Capitol</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12" tooltip="United States Department of the Treasury"/>
              </a:rPr>
              <a:t>Treasury</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and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13" tooltip="White House"/>
              </a:rPr>
              <a:t>White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13" tooltip="White House"/>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hlinkClick r:id="rId13" tooltip="White House"/>
              </a:rPr>
              <a:t>House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were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burned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and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gutted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Most</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government</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buildings</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were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quickly</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repaired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but</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the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Capitol</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which</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was</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at</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the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time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largely</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under</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construction</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would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not</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be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completed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until</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rPr>
              <a:t> 1868. </a:t>
            </a:r>
            <a:endPar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ndParaRPr>
          </a:p>
        </p:txBody>
      </p:sp>
      <p:sp>
        <p:nvSpPr>
          <p:cNvPr id="53250" name="Rectangle 2">
            <a:hlinkClick r:id="rId14" tooltip="Enlarge"/>
          </p:cNvPr>
          <p:cNvSpPr>
            <a:spLocks noChangeArrowheads="1"/>
          </p:cNvSpPr>
          <p:nvPr/>
        </p:nvSpPr>
        <p:spPr bwMode="auto">
          <a:xfrm>
            <a:off x="0" y="4038600"/>
            <a:ext cx="8991600"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The District's population remained relatively stable until the </a:t>
            </a:r>
            <a:r>
              <a:rPr kumimoji="0" lang="en-US"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15" tooltip="Great Depression"/>
              </a:rPr>
              <a:t>Great Depression</a:t>
            </a:r>
            <a:r>
              <a:rPr kumimoji="0" lang="en-US"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in the 1930s when President </a:t>
            </a:r>
            <a:r>
              <a:rPr kumimoji="0" lang="en-US"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16" tooltip="Franklin D. Roosevelt"/>
              </a:rPr>
              <a:t>Franklin D. Roosevelt</a:t>
            </a:r>
            <a:r>
              <a:rPr kumimoji="0" lang="en-US"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's </a:t>
            </a:r>
            <a:r>
              <a:rPr kumimoji="0" lang="en-US"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17" tooltip="New Deal"/>
              </a:rPr>
              <a:t>New Deal</a:t>
            </a:r>
            <a:r>
              <a:rPr kumimoji="0" lang="en-US"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legislation expanded the </a:t>
            </a:r>
            <a:r>
              <a:rPr kumimoji="0" lang="en-US"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18" tooltip="Bureaucracy"/>
              </a:rPr>
              <a:t>bureaucracy</a:t>
            </a:r>
            <a:r>
              <a:rPr kumimoji="0" lang="en-US"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in Washington.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19" tooltip="World War II"/>
              </a:rPr>
              <a:t>World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19" tooltip="World War II"/>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19" tooltip="World War II"/>
              </a:rPr>
              <a:t>War</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19" tooltip="World War II"/>
              </a:rPr>
              <a:t> II</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further</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increased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government</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activity</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adding</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to</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the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number</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of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federal</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employees</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in</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the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capital</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by</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1950,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the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District's</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population</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reached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a</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peak</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of 802,178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residents</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endPar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sp>
        <p:nvSpPr>
          <p:cNvPr id="53251" name="Rectangle 3"/>
          <p:cNvSpPr>
            <a:spLocks noChangeArrowheads="1"/>
          </p:cNvSpPr>
          <p:nvPr/>
        </p:nvSpPr>
        <p:spPr bwMode="auto">
          <a:xfrm>
            <a:off x="0" y="5334000"/>
            <a:ext cx="85344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On</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0" tooltip="September 11, 2001 attacks"/>
              </a:rPr>
              <a:t>September</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0" tooltip="September 11, 2001 attacks"/>
              </a:rPr>
              <a:t> 11, 2001</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terrorists</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hijacked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1" tooltip="American Airlines Flight 77"/>
              </a:rPr>
              <a:t>American</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1" tooltip="American Airlines Flight 77"/>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1" tooltip="American Airlines Flight 77"/>
              </a:rPr>
              <a:t>Airlines</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1" tooltip="American Airlines Flight 77"/>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1" tooltip="American Airlines Flight 77"/>
              </a:rPr>
              <a:t>Flight</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1" tooltip="American Airlines Flight 77"/>
              </a:rPr>
              <a:t> 77</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and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deliberately</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crashed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into</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2" tooltip="The Pentagon"/>
              </a:rPr>
              <a:t>The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2" tooltip="The Pentagon"/>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2" tooltip="The Pentagon"/>
              </a:rPr>
              <a:t>Pentagon</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outside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the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city</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in</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3" tooltip="Arlington, Virginia"/>
              </a:rPr>
              <a:t>Arlington</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3" tooltip="Arlington, Virginia"/>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3" tooltip="Arlington, Virginia"/>
              </a:rPr>
              <a:t>Virginia</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Either</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the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13" tooltip="White House"/>
              </a:rPr>
              <a:t>White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13" tooltip="White House"/>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13" tooltip="White House"/>
              </a:rPr>
              <a:t>House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or</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the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11" tooltip="United States Capitol"/>
              </a:rPr>
              <a:t>United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11" tooltip="United States Capitol"/>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11" tooltip="United States Capitol"/>
              </a:rPr>
              <a:t>States</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11" tooltip="United States Capitol"/>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11" tooltip="United States Capitol"/>
              </a:rPr>
              <a:t>Capitol</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was</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another</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intended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target</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for</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4" tooltip="United Airlines Flight 93"/>
              </a:rPr>
              <a:t>United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4" tooltip="United Airlines Flight 93"/>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4" tooltip="United Airlines Flight 93"/>
              </a:rPr>
              <a:t>Airlines</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4" tooltip="United Airlines Flight 93"/>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4" tooltip="United Airlines Flight 93"/>
              </a:rPr>
              <a:t>Flight</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4" tooltip="United Airlines Flight 93"/>
              </a:rPr>
              <a:t> 93</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which</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crashed</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near</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5" tooltip="Shanksville, Pennsylvania"/>
              </a:rPr>
              <a:t>Shanksville</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5" tooltip="Shanksville, Pennsylvania"/>
              </a:rPr>
              <a:t>, </a:t>
            </a:r>
            <a:r>
              <a:rPr kumimoji="0" lang="ru-RU" sz="1600" b="1" i="0" u="none" strike="noStrike" spc="50" normalizeH="0" baseline="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hlinkClick r:id="rId25" tooltip="Shanksville, Pennsylvania"/>
              </a:rPr>
              <a:t>Pennsylvania</a:t>
            </a:r>
            <a:r>
              <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ea typeface="Times New Roman" pitchFamily="18" charset="0"/>
                <a:cs typeface="Arial" pitchFamily="34" charset="0"/>
              </a:rPr>
              <a:t>. </a:t>
            </a:r>
            <a:endParaRPr kumimoji="0" lang="ru-RU" sz="1600" b="1" i="0" u="none" strike="noStrike" spc="50" normalizeH="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80465" y="3244334"/>
            <a:ext cx="239168" cy="369332"/>
          </a:xfrm>
          <a:prstGeom prst="rect">
            <a:avLst/>
          </a:prstGeom>
        </p:spPr>
        <p:txBody>
          <a:bodyPr wrap="none">
            <a:spAutoFit/>
          </a:bodyPr>
          <a:lstStyle/>
          <a:p>
            <a:r>
              <a:rPr lang="en-US" i="1" dirty="0" smtClean="0"/>
              <a:t> </a:t>
            </a:r>
            <a:endParaRPr lang="ru-RU" dirty="0"/>
          </a:p>
        </p:txBody>
      </p:sp>
      <p:sp>
        <p:nvSpPr>
          <p:cNvPr id="3" name="Прямоугольник 2"/>
          <p:cNvSpPr/>
          <p:nvPr/>
        </p:nvSpPr>
        <p:spPr>
          <a:xfrm>
            <a:off x="276721" y="1524000"/>
            <a:ext cx="8590557" cy="1754326"/>
          </a:xfrm>
          <a:prstGeom prst="rect">
            <a:avLst/>
          </a:prstGeom>
          <a:noFill/>
          <a:scene3d>
            <a:camera prst="perspectiveHeroicExtremeRightFacing"/>
            <a:lightRig rig="threePt" dir="t"/>
          </a:scene3d>
          <a:sp3d>
            <a:bevelT w="114300" prst="artDeco"/>
          </a:sp3d>
        </p:spPr>
        <p:txBody>
          <a:bodyPr wrap="square" lIns="91440" tIns="45720" rIns="91440" bIns="45720">
            <a:spAutoFit/>
          </a:bodyPr>
          <a:lstStyle/>
          <a:p>
            <a:pPr algn="ctr"/>
            <a:r>
              <a:rPr lang="ru-RU" sz="5400" b="1" i="1" u="sng"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hlinkClick r:id="rId2" tooltip="Geography of Washington, D.C."/>
              </a:rPr>
              <a:t>Geography </a:t>
            </a:r>
          </a:p>
          <a:p>
            <a:pPr algn="ctr"/>
            <a:r>
              <a:rPr lang="ru-RU" sz="5400" b="1" i="1" u="sng"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hlinkClick r:id="rId2" tooltip="Geography of Washington, D.C."/>
              </a:rPr>
              <a:t>of Washington</a:t>
            </a:r>
            <a:endParaRPr lang="ru-RU"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pic>
        <p:nvPicPr>
          <p:cNvPr id="5" name="Рисунок 4" descr="Panoramic view of Washington, D.C. from Arlington">
            <a:hlinkClick r:id="rId3" tooltip="&quot;Panoramic view of Washington, D.C. from Arlington&quot;"/>
          </p:cNvPr>
          <p:cNvPicPr/>
          <p:nvPr/>
        </p:nvPicPr>
        <p:blipFill>
          <a:blip r:embed="rId4"/>
          <a:srcRect/>
          <a:stretch>
            <a:fillRect/>
          </a:stretch>
        </p:blipFill>
        <p:spPr bwMode="auto">
          <a:xfrm>
            <a:off x="2514600" y="4343400"/>
            <a:ext cx="4267200" cy="2133600"/>
          </a:xfrm>
          <a:prstGeom prst="rect">
            <a:avLst/>
          </a:prstGeom>
          <a:noFill/>
          <a:ln w="9525">
            <a:noFill/>
            <a:miter lim="800000"/>
            <a:headEnd/>
            <a:tailEnd/>
          </a:ln>
          <a:scene3d>
            <a:camera prst="perspectiveRight"/>
            <a:lightRig rig="threePt" dir="t"/>
          </a:scene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1"/>
          <p:cNvSpPr>
            <a:spLocks noChangeArrowheads="1"/>
          </p:cNvSpPr>
          <p:nvPr/>
        </p:nvSpPr>
        <p:spPr bwMode="auto">
          <a:xfrm>
            <a:off x="304800" y="685800"/>
            <a:ext cx="838200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Washington is surrounded by the </a:t>
            </a:r>
            <a:r>
              <a:rPr kumimoji="0" lang="en-US"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2" tooltip="U.S. state"/>
              </a:rPr>
              <a:t>states</a:t>
            </a:r>
            <a:r>
              <a:rPr kumimoji="0" lang="en-US"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of Maryland (on its southeast, northeast and northwest sides) and Virginia (on its western side). The District interrupts those states' common border, the </a:t>
            </a:r>
            <a:r>
              <a:rPr kumimoji="0" lang="en-US"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3" tooltip="Potomac River"/>
              </a:rPr>
              <a:t>Potomac River</a:t>
            </a:r>
            <a:r>
              <a:rPr kumimoji="0" lang="en-US"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both upstream and downstream from the District. The Potomac River, as it passes Washington, is almost entirely within the District of Columbia. Washington has three major natural flowing streams: the Potomac River, the </a:t>
            </a:r>
            <a:r>
              <a:rPr kumimoji="0" lang="en-US"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4" tooltip="Anacostia River"/>
              </a:rPr>
              <a:t>Anacostia River</a:t>
            </a:r>
            <a:r>
              <a:rPr kumimoji="0" lang="en-US"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and </a:t>
            </a:r>
            <a:r>
              <a:rPr kumimoji="0" lang="en-US"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5" tooltip="Rock Creek (Potomac River)"/>
              </a:rPr>
              <a:t>Rock Creek</a:t>
            </a:r>
            <a:r>
              <a:rPr kumimoji="0" lang="en-US"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The Anacostia River and Rock Creek are tributaries of the Potomac River. There are three man-made </a:t>
            </a:r>
            <a:r>
              <a:rPr kumimoji="0" lang="en-US"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6" tooltip="Reservoir"/>
              </a:rPr>
              <a:t>reservoirs</a:t>
            </a:r>
            <a:r>
              <a:rPr kumimoji="0" lang="en-US"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located in the city: </a:t>
            </a:r>
            <a:r>
              <a:rPr kumimoji="0" lang="en-US"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7" tooltip="Dalecarlia Reservoir"/>
              </a:rPr>
              <a:t>Dalecarlia</a:t>
            </a:r>
            <a:r>
              <a:rPr kumimoji="0" lang="en-US"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7" tooltip="Dalecarlia Reservoir"/>
              </a:rPr>
              <a:t> Reservoir</a:t>
            </a:r>
            <a:r>
              <a:rPr kumimoji="0" lang="en-US"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which crosses over the northwest border of the District into Maryland; </a:t>
            </a:r>
            <a:r>
              <a:rPr kumimoji="0" lang="en-US"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8" tooltip="McMillan Reservoir"/>
              </a:rPr>
              <a:t>McMillan Reservoir</a:t>
            </a:r>
            <a:r>
              <a:rPr kumimoji="0" lang="en-US"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near </a:t>
            </a:r>
            <a:r>
              <a:rPr kumimoji="0" lang="en-US"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9" tooltip="Howard University"/>
              </a:rPr>
              <a:t>Howard University</a:t>
            </a:r>
            <a:r>
              <a:rPr kumimoji="0" lang="en-US"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and </a:t>
            </a:r>
            <a:r>
              <a:rPr kumimoji="0" lang="en-US"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10" tooltip="Georgetown Reservoir"/>
              </a:rPr>
              <a:t>Georgetown Reservoir</a:t>
            </a:r>
            <a:r>
              <a:rPr kumimoji="0" lang="en-US"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t>
            </a:r>
            <a:endParaRPr kumimoji="0" lang="en-US" sz="18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ndParaRPr>
          </a:p>
        </p:txBody>
      </p:sp>
      <p:sp>
        <p:nvSpPr>
          <p:cNvPr id="55298" name="Rectangle 2"/>
          <p:cNvSpPr>
            <a:spLocks noChangeArrowheads="1"/>
          </p:cNvSpPr>
          <p:nvPr/>
        </p:nvSpPr>
        <p:spPr bwMode="auto">
          <a:xfrm>
            <a:off x="152400" y="4800600"/>
            <a:ext cx="8686800" cy="11695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highest</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natural</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point</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in</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District</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of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Columbia</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is</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409 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feet</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(125 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m</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above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sea</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level</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in</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11" tooltip="Tenleytown"/>
              </a:rPr>
              <a:t>Tenleytown</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lowest</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point</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is</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sea</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level</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which</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occurs</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along</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all</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of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Anacostia</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shore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and</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all</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of</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Potomac</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shore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except</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uppermost</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portion</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Little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Falls</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area</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upstream</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of</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12" tooltip="Chain Bridge (Potomac River)"/>
              </a:rPr>
              <a:t>Chain</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12" tooltip="Chain Bridge (Potomac River)"/>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12" tooltip="Chain Bridge (Potomac River)"/>
              </a:rPr>
              <a:t>Bridge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geographic</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center</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of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District</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of</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Columbia</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is</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located</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near</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4th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Street</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NW, L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Street</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NW,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and</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New</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York</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Avenue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NW.</a:t>
            </a:r>
            <a:endParaRPr kumimoji="0" lang="ru-RU" sz="18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ndParaRPr>
          </a:p>
        </p:txBody>
      </p:sp>
      <p:sp>
        <p:nvSpPr>
          <p:cNvPr id="55299" name="Rectangle 3"/>
          <p:cNvSpPr>
            <a:spLocks noChangeArrowheads="1"/>
          </p:cNvSpPr>
          <p:nvPr/>
        </p:nvSpPr>
        <p:spPr bwMode="auto">
          <a:xfrm>
            <a:off x="228600" y="2667000"/>
            <a:ext cx="8610600"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Contrary</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to</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popular</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belief</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Washington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was</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not</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built</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on</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13" tooltip="Land reclamation"/>
              </a:rPr>
              <a:t>reclaimed</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14" tooltip="Swamp"/>
              </a:rPr>
              <a:t>swampland</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although</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city's</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hot</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and</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humid</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summer</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15" tooltip="Climate"/>
              </a:rPr>
              <a:t>climate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often</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perpetuates</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this</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16" tooltip="Urban legend"/>
              </a:rPr>
              <a:t>urban</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16" tooltip="Urban legend"/>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16" tooltip="Urban legend"/>
              </a:rPr>
              <a:t>legend</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While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17" tooltip="Wetland"/>
              </a:rPr>
              <a:t>wetlands</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did</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cover</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areas</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along</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Potomac</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River</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District's</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territory</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consisted</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mostly</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of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farmland</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and</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tree-covered</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hills</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In</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fact</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18" tooltip="Urban planning"/>
              </a:rPr>
              <a:t>urban</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18" tooltip="Urban planning"/>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18" tooltip="Urban planning"/>
              </a:rPr>
              <a:t>planners</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at</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time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of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city's</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founding</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had</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no</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objections</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to</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location</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of</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new</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capital</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Reports</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from</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mid-19th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century</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that</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describe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Washington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as</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muddy</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backwater</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have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also</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perpetuated</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belief</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that</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area</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was</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originally</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swamp</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However</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those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wet</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conditions</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were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due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to</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lack</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of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municipal</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sewer</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system</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and</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inadequate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drainage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for</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19" tooltip="Surface runoff"/>
              </a:rPr>
              <a:t>surface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19" tooltip="Surface runoff"/>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19" tooltip="Surface runoff"/>
              </a:rPr>
              <a:t>runoff</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not</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as</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a</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result</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of</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the</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land's</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natural</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kumimoji="0" lang="ru-RU" sz="1400" b="1" i="0" u="none" strike="noStrike" normalizeH="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hlinkClick r:id="rId20" tooltip="Topography"/>
              </a:rPr>
              <a:t>topography</a:t>
            </a:r>
            <a:r>
              <a:rPr kumimoji="0" lang="ru-RU" sz="1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endParaRPr kumimoji="0" lang="ru-RU" sz="18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ChangeArrowheads="1"/>
          </p:cNvSpPr>
          <p:nvPr/>
        </p:nvSpPr>
        <p:spPr bwMode="auto">
          <a:xfrm rot="10800000" flipV="1">
            <a:off x="304800" y="1068415"/>
            <a:ext cx="853440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Washington, D.C. is a </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2" tooltip="New town"/>
              </a:rPr>
              <a:t>planned city</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In 1791 </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3" tooltip="Pierre L'Enfant"/>
              </a:rPr>
              <a:t>Pierre L'Enfant</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drew up a basic plan modeled in the </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4" tooltip="Baroque"/>
              </a:rPr>
              <a:t>Baroque</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style, which incorporated broad avenues radiating out from </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5" tooltip="Traffic circle"/>
              </a:rPr>
              <a:t>traffic circles</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providing for maximum open space and landscaping. However, at the start of the 20th century, </a:t>
            </a:r>
            <a:r>
              <a:rPr kumimoji="0" lang="en-US" sz="1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L'Enfant's</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vision of a capital with open parks and grand national monuments had become marred by </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6" tooltip="Slum"/>
              </a:rPr>
              <a:t>slums</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and randomly-placed buildings, including a railroad station on the </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7" tooltip="National Mall"/>
              </a:rPr>
              <a:t>National Mall</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In 1900 Congress formed a </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8" tooltip="Joint committee"/>
              </a:rPr>
              <a:t>joint committee</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headed by Senator </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9" tooltip="James McMillan (Senator)"/>
              </a:rPr>
              <a:t>James McMillan</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charged with beautifying Washington's ceremonial core. What became known as the </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10" tooltip="McMillan Plan"/>
              </a:rPr>
              <a:t>McMillan Plan</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was finalized in 1901, and included the re-landscaping of the Capitol grounds and Mall, constructing new Federal buildings and monuments, clearing slums, and establishing a new citywide park system. Architects recruited by the committee kept the city's original layout, and their work is thought to be the grand completion of </a:t>
            </a:r>
            <a:r>
              <a:rPr kumimoji="0" lang="en-US" sz="1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L'Enfant's</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intended design. </a:t>
            </a:r>
            <a:endParaRPr kumimoji="0" lang="en-US" sz="1800" b="0" i="0" u="none" strike="noStrike" cap="none" normalizeH="0" baseline="0" dirty="0" smtClean="0">
              <a:ln>
                <a:noFill/>
              </a:ln>
              <a:solidFill>
                <a:schemeClr val="tx1"/>
              </a:solidFill>
              <a:effectLst/>
              <a:latin typeface="Arial" pitchFamily="34" charset="0"/>
            </a:endParaRPr>
          </a:p>
        </p:txBody>
      </p:sp>
      <p:pic>
        <p:nvPicPr>
          <p:cNvPr id="5" name="Рисунок 4" descr="Night view of The Lincoln Memorial, Washington Monument and US Capitol">
            <a:hlinkClick r:id="rId11" tooltip="&quot;Night view of The Lincoln Memorial, Washington Monument and US Capitol&quot;"/>
          </p:cNvPr>
          <p:cNvPicPr/>
          <p:nvPr/>
        </p:nvPicPr>
        <p:blipFill>
          <a:blip r:embed="rId12"/>
          <a:srcRect/>
          <a:stretch>
            <a:fillRect/>
          </a:stretch>
        </p:blipFill>
        <p:spPr bwMode="auto">
          <a:xfrm>
            <a:off x="3429000" y="3276600"/>
            <a:ext cx="1905000" cy="3000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1"/>
          <p:cNvSpPr>
            <a:spLocks noChangeArrowheads="1"/>
          </p:cNvSpPr>
          <p:nvPr/>
        </p:nvSpPr>
        <p:spPr bwMode="auto">
          <a:xfrm rot="10800000" flipV="1">
            <a:off x="457200" y="4267200"/>
            <a:ext cx="8153400"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architecture of Washington, D.C. varies greatly. Six of the top ten buildings in the </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hlinkClick r:id="rId3" tooltip="American Institute of Architects"/>
              </a:rPr>
              <a:t>American Institute of Architects</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2007 ranking of "</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hlinkClick r:id="rId4" tooltip="List of America's Favorite Architecture according to the AIA"/>
              </a:rPr>
              <a:t>America's Favorite Architecture</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are located in the District of Columbia, including: the </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hlinkClick r:id="rId5" tooltip="White House"/>
              </a:rPr>
              <a:t>White House</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the </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hlinkClick r:id="rId6" tooltip="Washington National Cathedral"/>
              </a:rPr>
              <a:t>Washington National Cathedral</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the </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hlinkClick r:id="rId7" tooltip="Thomas Jefferson Memorial"/>
              </a:rPr>
              <a:t>Thomas Jefferson Memorial</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the </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hlinkClick r:id="rId8" tooltip="United States Capitol"/>
              </a:rPr>
              <a:t>United States Capitol</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the </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hlinkClick r:id="rId9" tooltip="Lincoln Memorial"/>
              </a:rPr>
              <a:t>Lincoln Memorial</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and the </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hlinkClick r:id="rId10" tooltip="Vietnam Veterans Memorial"/>
              </a:rPr>
              <a:t>Vietnam Veterans Memorial</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The </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hlinkClick r:id="rId11" tooltip="Neoclassical architecture"/>
              </a:rPr>
              <a:t>neoclassical</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hlinkClick r:id="rId12" tooltip="Georgian architecture"/>
              </a:rPr>
              <a:t>Georgian</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hlinkClick r:id="rId13" tooltip="Gothic architecture"/>
              </a:rPr>
              <a:t>gothic</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and </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hlinkClick r:id="rId14" tooltip="Modern architecture"/>
              </a:rPr>
              <a:t>modern</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architectural styles are all reflected among those six buildings and many other prominent government buildings in Washington. Notable exceptions include buildings constructed in the French </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hlinkClick r:id="rId15" tooltip="Second Empire"/>
              </a:rPr>
              <a:t>Second Empire</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style such as the </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hlinkClick r:id="rId16" tooltip="Old Executive Office Building"/>
              </a:rPr>
              <a:t>Old Executive Office Building</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and </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hlinkClick r:id="rId17" tooltip="Library of Congress"/>
              </a:rPr>
              <a:t>Library of Congress</a:t>
            </a:r>
            <a:r>
              <a:rPr kumimoji="0" lang="en-US" sz="1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endParaRPr>
          </a:p>
        </p:txBody>
      </p:sp>
      <p:pic>
        <p:nvPicPr>
          <p:cNvPr id="3" name="Рисунок 2" descr="In 2007, the White House ranked second on the AIA's &quot;List of America's Favorite Architecture&quot;.">
            <a:hlinkClick r:id="rId18" tooltip="&quot;In 2007, the White House ranked second on the AIA's &quot;List of America's Favorite Architecture&quot;.&quot;"/>
          </p:cNvPr>
          <p:cNvPicPr/>
          <p:nvPr/>
        </p:nvPicPr>
        <p:blipFill>
          <a:blip r:embed="rId19"/>
          <a:srcRect/>
          <a:stretch>
            <a:fillRect/>
          </a:stretch>
        </p:blipFill>
        <p:spPr bwMode="auto">
          <a:xfrm>
            <a:off x="2743200" y="685800"/>
            <a:ext cx="3676650" cy="2933700"/>
          </a:xfrm>
          <a:prstGeom prst="rect">
            <a:avLst/>
          </a:prstGeom>
          <a:noFill/>
          <a:ln w="9525">
            <a:noFill/>
            <a:miter lim="800000"/>
            <a:headEnd/>
            <a:tailEnd/>
          </a:ln>
        </p:spPr>
      </p:pic>
      <p:sp>
        <p:nvSpPr>
          <p:cNvPr id="81922" name="Rectangle 2"/>
          <p:cNvSpPr>
            <a:spLocks noChangeArrowheads="1"/>
          </p:cNvSpPr>
          <p:nvPr/>
        </p:nvSpPr>
        <p:spPr bwMode="auto">
          <a:xfrm>
            <a:off x="3657600" y="152400"/>
            <a:ext cx="2133600" cy="4924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1" u="none" strike="noStrike" cap="none" normalizeH="0" baseline="0" dirty="0" smtClean="0">
                <a:ln>
                  <a:noFill/>
                </a:ln>
                <a:solidFill>
                  <a:schemeClr val="tx1"/>
                </a:solidFill>
                <a:effectLst/>
                <a:latin typeface="Cambria" pitchFamily="18" charset="0"/>
                <a:ea typeface="Times New Roman" pitchFamily="18" charset="0"/>
                <a:cs typeface="Times New Roman" pitchFamily="18" charset="0"/>
              </a:rPr>
              <a:t>Architecture</a:t>
            </a: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1"/>
          <p:cNvSpPr>
            <a:spLocks noChangeArrowheads="1"/>
          </p:cNvSpPr>
          <p:nvPr/>
        </p:nvSpPr>
        <p:spPr bwMode="auto">
          <a:xfrm rot="10800000" flipV="1">
            <a:off x="1524000" y="1066800"/>
            <a:ext cx="63246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rPr>
              <a:t>The Potomac River was once called a "national disgrace" by President Lyndon Johnson, who lobbied for the passage of the Clean Water Restoration Act in 1966. The river is now home to a vibrant warm-water fishery and naturally reproducing </a:t>
            </a:r>
            <a:r>
              <a:rPr kumimoji="0" lang="en-US" sz="1400" b="0" i="0" u="none" strike="noStrike" cap="none" normalizeH="0" baseline="0" dirty="0" smtClean="0">
                <a:ln>
                  <a:noFill/>
                </a:ln>
                <a:solidFill>
                  <a:schemeClr val="tx1"/>
                </a:solidFill>
                <a:effectLst/>
                <a:latin typeface="Arial" pitchFamily="34" charset="0"/>
                <a:ea typeface="Times New Roman" pitchFamily="18" charset="0"/>
                <a:hlinkClick r:id="rId3" tooltip="Bald Eagle"/>
              </a:rPr>
              <a:t>Bald Eagles</a:t>
            </a:r>
            <a:r>
              <a:rPr kumimoji="0" lang="en-US" sz="1400" b="0" i="0" u="none" strike="noStrike" cap="none" normalizeH="0" baseline="0" dirty="0" smtClean="0">
                <a:ln>
                  <a:noFill/>
                </a:ln>
                <a:solidFill>
                  <a:schemeClr val="tx1"/>
                </a:solidFill>
                <a:effectLst/>
                <a:latin typeface="Arial" pitchFamily="34" charset="0"/>
                <a:ea typeface="Times New Roman" pitchFamily="18" charset="0"/>
              </a:rPr>
              <a:t> have returned to its banks. Despite its intensely urbanized landscape, the District of Columbia is a center for research on urban wildlife management, invasive species management, urban stream restoration, and the aquatic ecology of urban streams. The National Park Service's Center For Urban Ecology is a regional source of expertise and applied science for the region. </a:t>
            </a:r>
            <a:endParaRPr kumimoji="0" lang="ru-RU" sz="1800" b="1"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3" name="Рисунок 2" descr="The C&amp;O Canal as it passes through Georgetown">
            <a:hlinkClick r:id="rId4" tooltip="&quot;The C&amp;O Canal as it passes through Georgetown&quot;"/>
          </p:cNvPr>
          <p:cNvPicPr/>
          <p:nvPr/>
        </p:nvPicPr>
        <p:blipFill>
          <a:blip r:embed="rId5"/>
          <a:srcRect/>
          <a:stretch>
            <a:fillRect/>
          </a:stretch>
        </p:blipFill>
        <p:spPr bwMode="auto">
          <a:xfrm>
            <a:off x="2971800" y="3429000"/>
            <a:ext cx="2781300" cy="2843213"/>
          </a:xfrm>
          <a:prstGeom prst="rect">
            <a:avLst/>
          </a:prstGeom>
          <a:noFill/>
          <a:ln w="9525">
            <a:noFill/>
            <a:miter lim="800000"/>
            <a:headEnd/>
            <a:tailEnd/>
          </a:ln>
        </p:spPr>
      </p:pic>
      <p:sp>
        <p:nvSpPr>
          <p:cNvPr id="82946" name="Rectangle 2"/>
          <p:cNvSpPr>
            <a:spLocks noChangeArrowheads="1"/>
          </p:cNvSpPr>
          <p:nvPr/>
        </p:nvSpPr>
        <p:spPr bwMode="auto">
          <a:xfrm>
            <a:off x="1905000" y="381000"/>
            <a:ext cx="5943600" cy="4924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dirty="0" smtClean="0">
                <a:ln>
                  <a:noFill/>
                </a:ln>
                <a:solidFill>
                  <a:schemeClr val="tx1"/>
                </a:solidFill>
                <a:effectLst/>
                <a:latin typeface="Cambria" pitchFamily="18" charset="0"/>
                <a:ea typeface="Times New Roman" pitchFamily="18" charset="0"/>
                <a:cs typeface="Times New Roman" pitchFamily="18" charset="0"/>
              </a:rPr>
              <a:t>                      </a:t>
            </a:r>
            <a:r>
              <a:rPr kumimoji="0" lang="en-US" sz="2600" b="0" i="1" u="none" strike="noStrike" cap="none" normalizeH="0" baseline="0" dirty="0" smtClean="0">
                <a:ln>
                  <a:noFill/>
                </a:ln>
                <a:solidFill>
                  <a:schemeClr val="tx1"/>
                </a:solidFill>
                <a:effectLst/>
                <a:latin typeface="Cambria" pitchFamily="18" charset="0"/>
                <a:ea typeface="Times New Roman" pitchFamily="18" charset="0"/>
                <a:cs typeface="Times New Roman" pitchFamily="18" charset="0"/>
              </a:rPr>
              <a:t>Natural features</a:t>
            </a: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_rels/theme4.xml.rels><?xml version="1.0" encoding="UTF-8" standalone="yes"?>
<Relationships xmlns="http://schemas.openxmlformats.org/package/2006/relationships"><Relationship Id="rId1" Type="http://schemas.openxmlformats.org/officeDocument/2006/relationships/image" Target="../media/image4.jpeg"/></Relationships>
</file>

<file path=ppt/theme/_rels/them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6.xml.rels><?xml version="1.0" encoding="UTF-8" standalone="yes"?>
<Relationships xmlns="http://schemas.openxmlformats.org/package/2006/relationships"><Relationship Id="rId1" Type="http://schemas.openxmlformats.org/officeDocument/2006/relationships/image" Target="../media/image7.jpeg"/></Relationships>
</file>

<file path=ppt/theme/_rels/theme7.xml.rels><?xml version="1.0" encoding="UTF-8" standalone="yes"?>
<Relationships xmlns="http://schemas.openxmlformats.org/package/2006/relationships"><Relationship Id="rId1" Type="http://schemas.openxmlformats.org/officeDocument/2006/relationships/image" Target="../media/image8.jpeg"/></Relationships>
</file>

<file path=ppt/theme/_rels/theme8.xml.rels><?xml version="1.0" encoding="UTF-8" standalone="yes"?>
<Relationships xmlns="http://schemas.openxmlformats.org/package/2006/relationships"><Relationship Id="rId1" Type="http://schemas.openxmlformats.org/officeDocument/2006/relationships/image" Target="../media/image9.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Литейная">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3.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4.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5.xml><?xml version="1.0" encoding="utf-8"?>
<a:theme xmlns:a="http://schemas.openxmlformats.org/drawingml/2006/main" name="Официаль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6.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7.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8.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9.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themeOverride>
</file>

<file path=ppt/theme/themeOverride3.xml><?xml version="1.0" encoding="utf-8"?>
<a:themeOverride xmlns:a="http://schemas.openxmlformats.org/drawingml/2006/main">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ppt/theme/themeOverride4.xml><?xml version="1.0" encoding="utf-8"?>
<a:themeOverride xmlns:a="http://schemas.openxmlformats.org/drawingml/2006/main">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ppt/theme/themeOverride5.xml><?xml version="1.0" encoding="utf-8"?>
<a:themeOverride xmlns:a="http://schemas.openxmlformats.org/drawingml/2006/main">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6.xml><?xml version="1.0" encoding="utf-8"?>
<a:themeOverride xmlns:a="http://schemas.openxmlformats.org/drawingml/2006/main">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ppt/theme/themeOverride7.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themeOverride>
</file>

<file path=docProps/app.xml><?xml version="1.0" encoding="utf-8"?>
<Properties xmlns="http://schemas.openxmlformats.org/officeDocument/2006/extended-properties" xmlns:vt="http://schemas.openxmlformats.org/officeDocument/2006/docPropsVTypes">
  <Template>Foundry</Template>
  <TotalTime>100</TotalTime>
  <Words>1807</Words>
  <PresentationFormat>Экран (4:3)</PresentationFormat>
  <Paragraphs>42</Paragraphs>
  <Slides>14</Slides>
  <Notes>0</Notes>
  <HiddenSlides>0</HiddenSlides>
  <MMClips>0</MMClips>
  <ScaleCrop>false</ScaleCrop>
  <HeadingPairs>
    <vt:vector size="4" baseType="variant">
      <vt:variant>
        <vt:lpstr>Тема</vt:lpstr>
      </vt:variant>
      <vt:variant>
        <vt:i4>9</vt:i4>
      </vt:variant>
      <vt:variant>
        <vt:lpstr>Заголовки слайдов</vt:lpstr>
      </vt:variant>
      <vt:variant>
        <vt:i4>14</vt:i4>
      </vt:variant>
    </vt:vector>
  </HeadingPairs>
  <TitlesOfParts>
    <vt:vector size="23" baseType="lpstr">
      <vt:lpstr>Апекс</vt:lpstr>
      <vt:lpstr>Литейная</vt:lpstr>
      <vt:lpstr>Яркая</vt:lpstr>
      <vt:lpstr>Городская</vt:lpstr>
      <vt:lpstr>Официальная</vt:lpstr>
      <vt:lpstr>Метро</vt:lpstr>
      <vt:lpstr>Открытая</vt:lpstr>
      <vt:lpstr>Аспект</vt:lpstr>
      <vt:lpstr>Техническая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Валяев Д.Б.</dc:title>
  <cp:lastModifiedBy>школа №5</cp:lastModifiedBy>
  <cp:revision>13</cp:revision>
  <dcterms:modified xsi:type="dcterms:W3CDTF">2009-04-29T08:56:34Z</dcterms:modified>
</cp:coreProperties>
</file>