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9" r:id="rId4"/>
    <p:sldId id="261" r:id="rId5"/>
    <p:sldId id="260"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7" autoAdjust="0"/>
  </p:normalViewPr>
  <p:slideViewPr>
    <p:cSldViewPr>
      <p:cViewPr varScale="1">
        <p:scale>
          <a:sx n="71" d="100"/>
          <a:sy n="71" d="100"/>
        </p:scale>
        <p:origin x="-1344"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B93D5E-952E-4B80-95F4-1233207E07E7}" type="datetimeFigureOut">
              <a:rPr lang="ru-RU" smtClean="0"/>
              <a:pPr/>
              <a:t>18.04.2013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6A361A-74CF-47E7-A5C2-D26A8DFB9A20}" type="slidenum">
              <a:rPr lang="ru-RU" smtClean="0"/>
              <a:pPr/>
              <a:t>‹#›</a:t>
            </a:fld>
            <a:endParaRPr lang="ru-RU"/>
          </a:p>
        </p:txBody>
      </p:sp>
    </p:spTree>
    <p:extLst>
      <p:ext uri="{BB962C8B-B14F-4D97-AF65-F5344CB8AC3E}">
        <p14:creationId xmlns:p14="http://schemas.microsoft.com/office/powerpoint/2010/main" val="3723384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6A361A-74CF-47E7-A5C2-D26A8DFB9A20}"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C8ECDFF-69DA-4170-9A2F-199FA3D8412A}" type="datetimeFigureOut">
              <a:rPr lang="ru-RU" smtClean="0"/>
              <a:pPr/>
              <a:t>18.04.2013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63B57CC-4F4F-415B-A2EA-5AE2CD90F9D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C8ECDFF-69DA-4170-9A2F-199FA3D8412A}" type="datetimeFigureOut">
              <a:rPr lang="ru-RU" smtClean="0"/>
              <a:pPr/>
              <a:t>18.04.2013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63B57CC-4F4F-415B-A2EA-5AE2CD90F9D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C8ECDFF-69DA-4170-9A2F-199FA3D8412A}" type="datetimeFigureOut">
              <a:rPr lang="ru-RU" smtClean="0"/>
              <a:pPr/>
              <a:t>18.04.2013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B63B57CC-4F4F-415B-A2EA-5AE2CD90F9D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C8ECDFF-69DA-4170-9A2F-199FA3D8412A}" type="datetimeFigureOut">
              <a:rPr lang="ru-RU" smtClean="0"/>
              <a:pPr/>
              <a:t>18.04.2013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63B57CC-4F4F-415B-A2EA-5AE2CD90F9D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C8ECDFF-69DA-4170-9A2F-199FA3D8412A}" type="datetimeFigureOut">
              <a:rPr lang="ru-RU" smtClean="0"/>
              <a:pPr/>
              <a:t>18.04.2013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63B57CC-4F4F-415B-A2EA-5AE2CD90F9D5}"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C8ECDFF-69DA-4170-9A2F-199FA3D8412A}" type="datetimeFigureOut">
              <a:rPr lang="ru-RU" smtClean="0"/>
              <a:pPr/>
              <a:t>18.04.2013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63B57CC-4F4F-415B-A2EA-5AE2CD90F9D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15816" y="533400"/>
            <a:ext cx="6228184" cy="4047728"/>
          </a:xfrm>
        </p:spPr>
        <p:txBody>
          <a:bodyPr/>
          <a:lstStyle/>
          <a:p>
            <a:pPr algn="just"/>
            <a:r>
              <a:rPr lang="en-US" sz="2800" dirty="0" smtClean="0"/>
              <a:t>Student</a:t>
            </a:r>
            <a:endParaRPr lang="ru-RU" sz="2800" dirty="0"/>
          </a:p>
        </p:txBody>
      </p:sp>
      <p:sp>
        <p:nvSpPr>
          <p:cNvPr id="3" name="Подзаголовок 2"/>
          <p:cNvSpPr>
            <a:spLocks noGrp="1"/>
          </p:cNvSpPr>
          <p:nvPr>
            <p:ph type="subTitle" idx="1"/>
          </p:nvPr>
        </p:nvSpPr>
        <p:spPr>
          <a:xfrm>
            <a:off x="2051542" y="1382409"/>
            <a:ext cx="6912946" cy="2508256"/>
          </a:xfrm>
        </p:spPr>
        <p:txBody>
          <a:bodyPr/>
          <a:lstStyle/>
          <a:p>
            <a:pPr algn="just"/>
            <a:r>
              <a:rPr lang="ru-RU" dirty="0" smtClean="0"/>
              <a:t>МБОУ «</a:t>
            </a:r>
            <a:r>
              <a:rPr lang="ru-RU" dirty="0" err="1" smtClean="0"/>
              <a:t>Училинская</a:t>
            </a:r>
            <a:r>
              <a:rPr lang="ru-RU" dirty="0" smtClean="0"/>
              <a:t> ООШ» Арского муниципального района Республики Татарстан</a:t>
            </a:r>
            <a:endParaRPr lang="ru-RU" dirty="0"/>
          </a:p>
        </p:txBody>
      </p:sp>
      <p:pic>
        <p:nvPicPr>
          <p:cNvPr id="11" name="Рисунок 10" descr="rosa_na_trave_leto_1024.jpg"/>
          <p:cNvPicPr>
            <a:picLocks noChangeAspect="1"/>
          </p:cNvPicPr>
          <p:nvPr/>
        </p:nvPicPr>
        <p:blipFill>
          <a:blip r:embed="rId2"/>
          <a:stretch>
            <a:fillRect/>
          </a:stretch>
        </p:blipFill>
        <p:spPr>
          <a:xfrm>
            <a:off x="179512" y="2422977"/>
            <a:ext cx="5832648" cy="4653136"/>
          </a:xfrm>
          <a:prstGeom prst="rect">
            <a:avLst/>
          </a:prstGeom>
        </p:spPr>
      </p:pic>
      <p:sp>
        <p:nvSpPr>
          <p:cNvPr id="12" name="TextBox 11"/>
          <p:cNvSpPr txBox="1"/>
          <p:nvPr/>
        </p:nvSpPr>
        <p:spPr>
          <a:xfrm>
            <a:off x="395536" y="2444115"/>
            <a:ext cx="8640960" cy="4708981"/>
          </a:xfrm>
          <a:prstGeom prst="rect">
            <a:avLst/>
          </a:prstGeom>
          <a:noFill/>
        </p:spPr>
        <p:txBody>
          <a:bodyPr wrap="square" rtlCol="0">
            <a:spAutoFit/>
          </a:bodyPr>
          <a:lstStyle/>
          <a:p>
            <a:r>
              <a:rPr lang="ru-RU" sz="6000" dirty="0" smtClean="0">
                <a:solidFill>
                  <a:schemeClr val="bg1"/>
                </a:solidFill>
                <a:latin typeface="Monotype Corsiva" pitchFamily="66" charset="0"/>
              </a:rPr>
              <a:t>Тема: </a:t>
            </a:r>
            <a:r>
              <a:rPr lang="en-US" sz="6000" dirty="0" smtClean="0">
                <a:solidFill>
                  <a:schemeClr val="bg1"/>
                </a:solidFill>
                <a:latin typeface="Monotype Corsiva" pitchFamily="66" charset="0"/>
              </a:rPr>
              <a:t>Save Our Planet!</a:t>
            </a:r>
          </a:p>
          <a:p>
            <a:r>
              <a:rPr lang="ru-RU" sz="4000" dirty="0" smtClean="0">
                <a:solidFill>
                  <a:schemeClr val="bg1"/>
                </a:solidFill>
                <a:latin typeface="Monotype Corsiva" pitchFamily="66" charset="0"/>
              </a:rPr>
              <a:t>Выполнила ученица 8 класса </a:t>
            </a:r>
          </a:p>
          <a:p>
            <a:r>
              <a:rPr lang="ru-RU" sz="4000" dirty="0" err="1" smtClean="0">
                <a:solidFill>
                  <a:schemeClr val="bg1"/>
                </a:solidFill>
                <a:latin typeface="Monotype Corsiva" pitchFamily="66" charset="0"/>
              </a:rPr>
              <a:t>Курбангалиева</a:t>
            </a:r>
            <a:r>
              <a:rPr lang="ru-RU" sz="4000" dirty="0" smtClean="0">
                <a:solidFill>
                  <a:schemeClr val="bg1"/>
                </a:solidFill>
                <a:latin typeface="Monotype Corsiva" pitchFamily="66" charset="0"/>
              </a:rPr>
              <a:t> </a:t>
            </a:r>
            <a:r>
              <a:rPr lang="ru-RU" sz="4000" dirty="0" err="1" smtClean="0">
                <a:solidFill>
                  <a:schemeClr val="bg1"/>
                </a:solidFill>
                <a:latin typeface="Monotype Corsiva" pitchFamily="66" charset="0"/>
              </a:rPr>
              <a:t>Илюса</a:t>
            </a:r>
            <a:endParaRPr lang="ru-RU" sz="4000" dirty="0" smtClean="0">
              <a:solidFill>
                <a:schemeClr val="bg1"/>
              </a:solidFill>
              <a:latin typeface="Monotype Corsiva" pitchFamily="66" charset="0"/>
            </a:endParaRPr>
          </a:p>
          <a:p>
            <a:endParaRPr lang="ru-RU" sz="4000" dirty="0">
              <a:solidFill>
                <a:schemeClr val="bg1"/>
              </a:solidFill>
              <a:latin typeface="Monotype Corsiva" pitchFamily="66" charset="0"/>
            </a:endParaRPr>
          </a:p>
          <a:p>
            <a:endParaRPr lang="ru-RU" sz="4000" dirty="0" smtClean="0">
              <a:solidFill>
                <a:schemeClr val="bg1"/>
              </a:solidFill>
              <a:latin typeface="Monotype Corsiva" pitchFamily="66" charset="0"/>
            </a:endParaRPr>
          </a:p>
          <a:p>
            <a:endParaRPr lang="ru-RU" sz="4000" dirty="0">
              <a:solidFill>
                <a:schemeClr val="bg1"/>
              </a:solidFill>
              <a:latin typeface="Monotype Corsiva" pitchFamily="66" charset="0"/>
            </a:endParaRPr>
          </a:p>
          <a:p>
            <a:pPr algn="ctr"/>
            <a:r>
              <a:rPr lang="ru-RU" sz="4000" dirty="0" smtClean="0">
                <a:solidFill>
                  <a:schemeClr val="bg1"/>
                </a:solidFill>
                <a:latin typeface="Monotype Corsiva" pitchFamily="66" charset="0"/>
              </a:rPr>
              <a:t>2013</a:t>
            </a:r>
            <a:endParaRPr lang="ru-RU" sz="4000" dirty="0">
              <a:solidFill>
                <a:schemeClr val="bg1"/>
              </a:solidFill>
              <a:latin typeface="Monotype Corsiva" pitchFamily="66" charset="0"/>
            </a:endParaRPr>
          </a:p>
        </p:txBody>
      </p:sp>
      <p:sp>
        <p:nvSpPr>
          <p:cNvPr id="13" name="Прямоугольник 12"/>
          <p:cNvSpPr/>
          <p:nvPr/>
        </p:nvSpPr>
        <p:spPr>
          <a:xfrm>
            <a:off x="2319877" y="2967335"/>
            <a:ext cx="184730"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zX7cXSTKIpU.jpg"/>
          <p:cNvPicPr>
            <a:picLocks noGrp="1" noChangeAspect="1"/>
          </p:cNvPicPr>
          <p:nvPr>
            <p:ph idx="1"/>
          </p:nvPr>
        </p:nvPicPr>
        <p:blipFill>
          <a:blip r:embed="rId2"/>
          <a:stretch>
            <a:fillRect/>
          </a:stretch>
        </p:blipFill>
        <p:spPr>
          <a:xfrm>
            <a:off x="0" y="0"/>
            <a:ext cx="9143999" cy="6857999"/>
          </a:xfrm>
        </p:spPr>
      </p:pic>
      <p:sp>
        <p:nvSpPr>
          <p:cNvPr id="5" name="TextBox 4"/>
          <p:cNvSpPr txBox="1"/>
          <p:nvPr/>
        </p:nvSpPr>
        <p:spPr>
          <a:xfrm>
            <a:off x="1214414" y="500042"/>
            <a:ext cx="6929486" cy="4832092"/>
          </a:xfrm>
          <a:prstGeom prst="rect">
            <a:avLst/>
          </a:prstGeom>
          <a:noFill/>
        </p:spPr>
        <p:txBody>
          <a:bodyPr wrap="square" rtlCol="0">
            <a:spAutoFit/>
          </a:bodyPr>
          <a:lstStyle/>
          <a:p>
            <a:r>
              <a:rPr lang="en-US" sz="2800" dirty="0" smtClean="0">
                <a:solidFill>
                  <a:schemeClr val="bg1"/>
                </a:solidFill>
              </a:rPr>
              <a:t>If you want the life be cool,</a:t>
            </a:r>
          </a:p>
          <a:p>
            <a:r>
              <a:rPr lang="en-US" sz="2800" dirty="0" smtClean="0">
                <a:solidFill>
                  <a:schemeClr val="bg1"/>
                </a:solidFill>
              </a:rPr>
              <a:t>Like a full of </a:t>
            </a:r>
            <a:r>
              <a:rPr lang="en-US" sz="2800" dirty="0" err="1" smtClean="0">
                <a:solidFill>
                  <a:schemeClr val="bg1"/>
                </a:solidFill>
              </a:rPr>
              <a:t>colour</a:t>
            </a:r>
            <a:r>
              <a:rPr lang="en-US" sz="2800" dirty="0" smtClean="0">
                <a:solidFill>
                  <a:schemeClr val="bg1"/>
                </a:solidFill>
              </a:rPr>
              <a:t> picture, Don’t forget one golden rule:</a:t>
            </a:r>
          </a:p>
          <a:p>
            <a:endParaRPr lang="ru-RU" sz="2800" dirty="0" smtClean="0">
              <a:solidFill>
                <a:schemeClr val="bg1"/>
              </a:solidFill>
            </a:endParaRPr>
          </a:p>
          <a:p>
            <a:r>
              <a:rPr lang="en-US" sz="2800" dirty="0" smtClean="0">
                <a:solidFill>
                  <a:schemeClr val="bg1"/>
                </a:solidFill>
              </a:rPr>
              <a:t>Care of nature</a:t>
            </a:r>
          </a:p>
          <a:p>
            <a:r>
              <a:rPr lang="en-US" sz="2800" dirty="0" smtClean="0">
                <a:solidFill>
                  <a:schemeClr val="bg1"/>
                </a:solidFill>
              </a:rPr>
              <a:t>Care of environment</a:t>
            </a:r>
          </a:p>
          <a:p>
            <a:r>
              <a:rPr lang="en-US" sz="2800" dirty="0" smtClean="0">
                <a:solidFill>
                  <a:schemeClr val="bg1"/>
                </a:solidFill>
              </a:rPr>
              <a:t>Save animals</a:t>
            </a:r>
          </a:p>
          <a:p>
            <a:r>
              <a:rPr lang="en-US" sz="2800" dirty="0" smtClean="0">
                <a:solidFill>
                  <a:schemeClr val="bg1"/>
                </a:solidFill>
              </a:rPr>
              <a:t>Don’t drop litter</a:t>
            </a:r>
          </a:p>
          <a:p>
            <a:r>
              <a:rPr lang="en-US" sz="2800" dirty="0" smtClean="0">
                <a:solidFill>
                  <a:schemeClr val="bg1"/>
                </a:solidFill>
              </a:rPr>
              <a:t>Save trees</a:t>
            </a:r>
          </a:p>
          <a:p>
            <a:r>
              <a:rPr lang="en-US" sz="2800" dirty="0" smtClean="0">
                <a:solidFill>
                  <a:schemeClr val="bg1"/>
                </a:solidFill>
              </a:rPr>
              <a:t>Save fish</a:t>
            </a:r>
          </a:p>
          <a:p>
            <a:r>
              <a:rPr lang="en-US" sz="2800" dirty="0" smtClean="0">
                <a:solidFill>
                  <a:schemeClr val="bg1"/>
                </a:solidFill>
              </a:rPr>
              <a:t>Don’t pollute water, air….</a:t>
            </a:r>
            <a:endParaRPr lang="en-US" sz="2800" dirty="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22872.jpg"/>
          <p:cNvPicPr>
            <a:picLocks noGrp="1" noChangeAspect="1"/>
          </p:cNvPicPr>
          <p:nvPr>
            <p:ph idx="1"/>
          </p:nvPr>
        </p:nvPicPr>
        <p:blipFill>
          <a:blip r:embed="rId2"/>
          <a:stretch>
            <a:fillRect/>
          </a:stretch>
        </p:blipFill>
        <p:spPr>
          <a:xfrm>
            <a:off x="5143504" y="3000372"/>
            <a:ext cx="4000496" cy="3857628"/>
          </a:xfrm>
        </p:spPr>
      </p:pic>
      <p:pic>
        <p:nvPicPr>
          <p:cNvPr id="5" name="Рисунок 4" descr="20110114031620wwf001.jpg"/>
          <p:cNvPicPr>
            <a:picLocks noChangeAspect="1"/>
          </p:cNvPicPr>
          <p:nvPr/>
        </p:nvPicPr>
        <p:blipFill>
          <a:blip r:embed="rId3"/>
          <a:stretch>
            <a:fillRect/>
          </a:stretch>
        </p:blipFill>
        <p:spPr>
          <a:xfrm>
            <a:off x="0" y="3000372"/>
            <a:ext cx="5143504" cy="3857628"/>
          </a:xfrm>
          <a:prstGeom prst="rect">
            <a:avLst/>
          </a:prstGeom>
        </p:spPr>
      </p:pic>
      <p:pic>
        <p:nvPicPr>
          <p:cNvPr id="6" name="Рисунок 5" descr="pis.jpg"/>
          <p:cNvPicPr>
            <a:picLocks noChangeAspect="1"/>
          </p:cNvPicPr>
          <p:nvPr/>
        </p:nvPicPr>
        <p:blipFill>
          <a:blip r:embed="rId4"/>
          <a:stretch>
            <a:fillRect/>
          </a:stretch>
        </p:blipFill>
        <p:spPr>
          <a:xfrm>
            <a:off x="0" y="0"/>
            <a:ext cx="9144000" cy="3000372"/>
          </a:xfrm>
          <a:prstGeom prst="rect">
            <a:avLst/>
          </a:prstGeom>
        </p:spPr>
      </p:pic>
      <p:sp>
        <p:nvSpPr>
          <p:cNvPr id="7" name="TextBox 6"/>
          <p:cNvSpPr txBox="1"/>
          <p:nvPr/>
        </p:nvSpPr>
        <p:spPr>
          <a:xfrm>
            <a:off x="3357554" y="2143116"/>
            <a:ext cx="5143536" cy="830997"/>
          </a:xfrm>
          <a:prstGeom prst="rect">
            <a:avLst/>
          </a:prstGeom>
          <a:noFill/>
        </p:spPr>
        <p:txBody>
          <a:bodyPr wrap="square" rtlCol="0">
            <a:spAutoFit/>
          </a:bodyPr>
          <a:lstStyle/>
          <a:p>
            <a:r>
              <a:rPr lang="en-US" sz="2400" b="1" dirty="0" smtClean="0">
                <a:solidFill>
                  <a:schemeClr val="bg2">
                    <a:lumMod val="25000"/>
                  </a:schemeClr>
                </a:solidFill>
                <a:latin typeface="Georgia" pitchFamily="18" charset="0"/>
              </a:rPr>
              <a:t>WWF and Greenpeace-are some of such organizations.</a:t>
            </a:r>
            <a:endParaRPr lang="ru-RU" sz="24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4" name="Рисунок 3" descr="0_2a4d6_a03ecdc8_XL.jpg"/>
          <p:cNvPicPr>
            <a:picLocks noChangeAspect="1"/>
          </p:cNvPicPr>
          <p:nvPr/>
        </p:nvPicPr>
        <p:blipFill>
          <a:blip r:embed="rId2"/>
          <a:stretch>
            <a:fillRect/>
          </a:stretch>
        </p:blipFill>
        <p:spPr>
          <a:xfrm>
            <a:off x="0" y="0"/>
            <a:ext cx="9144000" cy="6858000"/>
          </a:xfrm>
          <a:prstGeom prst="rect">
            <a:avLst/>
          </a:prstGeom>
        </p:spPr>
      </p:pic>
      <p:sp>
        <p:nvSpPr>
          <p:cNvPr id="5" name="TextBox 4"/>
          <p:cNvSpPr txBox="1"/>
          <p:nvPr/>
        </p:nvSpPr>
        <p:spPr>
          <a:xfrm>
            <a:off x="214282" y="357166"/>
            <a:ext cx="8501122" cy="738664"/>
          </a:xfrm>
          <a:prstGeom prst="rect">
            <a:avLst/>
          </a:prstGeom>
          <a:noFill/>
        </p:spPr>
        <p:txBody>
          <a:bodyPr wrap="square" rtlCol="0">
            <a:spAutoFit/>
            <a:scene3d>
              <a:camera prst="orthographicFront"/>
              <a:lightRig rig="flat" dir="tl"/>
            </a:scene3d>
            <a:sp3d contourW="19050" prstMaterial="clear">
              <a:bevelT w="50800" h="50800"/>
              <a:contourClr>
                <a:schemeClr val="accent5">
                  <a:tint val="70000"/>
                  <a:satMod val="180000"/>
                  <a:alpha val="70000"/>
                </a:schemeClr>
              </a:contourClr>
            </a:sp3d>
          </a:bodyPr>
          <a:lstStyle/>
          <a:p>
            <a:endParaRPr lang="en-US" b="1" dirty="0" smtClean="0">
              <a:ln/>
              <a:solidFill>
                <a:schemeClr val="accent5">
                  <a:tint val="50000"/>
                  <a:satMod val="180000"/>
                </a:schemeClr>
              </a:solidFill>
            </a:endParaRPr>
          </a:p>
          <a:p>
            <a:pPr algn="ctr"/>
            <a:r>
              <a:rPr lang="en-US" sz="2400" b="1" dirty="0" smtClean="0">
                <a:ln/>
                <a:solidFill>
                  <a:schemeClr val="accent5">
                    <a:tint val="50000"/>
                    <a:satMod val="180000"/>
                  </a:schemeClr>
                </a:solidFill>
              </a:rPr>
              <a:t>       Look how beautiful can be our planet!!!</a:t>
            </a:r>
            <a:endParaRPr lang="ru-RU" sz="2400" b="1" dirty="0">
              <a:ln/>
              <a:solidFill>
                <a:schemeClr val="accent5">
                  <a:tint val="50000"/>
                  <a:satMod val="180000"/>
                </a:schemeClr>
              </a:solidFill>
            </a:endParaRPr>
          </a:p>
        </p:txBody>
      </p:sp>
      <p:pic>
        <p:nvPicPr>
          <p:cNvPr id="7" name="Рисунок 6" descr="новый коллаж.jpg"/>
          <p:cNvPicPr>
            <a:picLocks noChangeAspect="1"/>
          </p:cNvPicPr>
          <p:nvPr/>
        </p:nvPicPr>
        <p:blipFill>
          <a:blip r:embed="rId3"/>
          <a:stretch>
            <a:fillRect/>
          </a:stretch>
        </p:blipFill>
        <p:spPr>
          <a:xfrm>
            <a:off x="1500166" y="1285860"/>
            <a:ext cx="6286544" cy="542928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blue-sky-nature-1440x900.jpg"/>
          <p:cNvPicPr>
            <a:picLocks noGrp="1" noChangeAspect="1"/>
          </p:cNvPicPr>
          <p:nvPr>
            <p:ph idx="1"/>
          </p:nvPr>
        </p:nvPicPr>
        <p:blipFill>
          <a:blip r:embed="rId2"/>
          <a:stretch>
            <a:fillRect/>
          </a:stretch>
        </p:blipFill>
        <p:spPr>
          <a:xfrm>
            <a:off x="0" y="0"/>
            <a:ext cx="9144000" cy="6858000"/>
          </a:xfrm>
        </p:spPr>
      </p:pic>
      <p:pic>
        <p:nvPicPr>
          <p:cNvPr id="5" name="Рисунок 4" descr="новый коллаж.jpg"/>
          <p:cNvPicPr>
            <a:picLocks noChangeAspect="1"/>
          </p:cNvPicPr>
          <p:nvPr/>
        </p:nvPicPr>
        <p:blipFill>
          <a:blip r:embed="rId3"/>
          <a:stretch>
            <a:fillRect/>
          </a:stretch>
        </p:blipFill>
        <p:spPr>
          <a:xfrm>
            <a:off x="1214414" y="285728"/>
            <a:ext cx="6786586" cy="635798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b1305878774eco.jpg"/>
          <p:cNvPicPr>
            <a:picLocks noGrp="1" noChangeAspect="1"/>
          </p:cNvPicPr>
          <p:nvPr>
            <p:ph idx="1"/>
          </p:nvPr>
        </p:nvPicPr>
        <p:blipFill>
          <a:blip r:embed="rId2"/>
          <a:stretch>
            <a:fillRect/>
          </a:stretch>
        </p:blipFill>
        <p:spPr>
          <a:xfrm>
            <a:off x="0" y="0"/>
            <a:ext cx="9144000" cy="6858000"/>
          </a:xfrm>
        </p:spPr>
      </p:pic>
      <p:sp>
        <p:nvSpPr>
          <p:cNvPr id="5" name="TextBox 4"/>
          <p:cNvSpPr txBox="1"/>
          <p:nvPr/>
        </p:nvSpPr>
        <p:spPr>
          <a:xfrm>
            <a:off x="214282" y="285728"/>
            <a:ext cx="3571900" cy="646331"/>
          </a:xfrm>
          <a:prstGeom prst="rect">
            <a:avLst/>
          </a:prstGeom>
          <a:noFill/>
        </p:spPr>
        <p:txBody>
          <a:bodyPr wrap="square" rtlCol="0">
            <a:spAutoFit/>
          </a:bodyPr>
          <a:lstStyle/>
          <a:p>
            <a:r>
              <a:rPr lang="en-US" sz="3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Save our planet</a:t>
            </a:r>
            <a:endParaRPr lang="en-US"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endParaRPr lang="ru-RU" sz="7200" dirty="0">
              <a:solidFill>
                <a:srgbClr val="7030A0"/>
              </a:solidFill>
            </a:endParaRPr>
          </a:p>
        </p:txBody>
      </p:sp>
      <p:pic>
        <p:nvPicPr>
          <p:cNvPr id="4" name="Содержимое 3" descr="mota_ru_1100513-1366x768.jpg"/>
          <p:cNvPicPr>
            <a:picLocks noGrp="1" noChangeAspect="1"/>
          </p:cNvPicPr>
          <p:nvPr>
            <p:ph idx="1"/>
          </p:nvPr>
        </p:nvPicPr>
        <p:blipFill>
          <a:blip r:embed="rId2"/>
          <a:stretch>
            <a:fillRect/>
          </a:stretch>
        </p:blipFill>
        <p:spPr>
          <a:xfrm>
            <a:off x="0" y="0"/>
            <a:ext cx="9286908" cy="6858000"/>
          </a:xfrm>
        </p:spPr>
      </p:pic>
      <p:sp>
        <p:nvSpPr>
          <p:cNvPr id="8" name="TextBox 7"/>
          <p:cNvSpPr txBox="1"/>
          <p:nvPr/>
        </p:nvSpPr>
        <p:spPr>
          <a:xfrm>
            <a:off x="2285984" y="571480"/>
            <a:ext cx="4286280" cy="1015663"/>
          </a:xfrm>
          <a:prstGeom prst="rect">
            <a:avLst/>
          </a:prstGeom>
          <a:noFill/>
        </p:spPr>
        <p:txBody>
          <a:bodyPr wrap="square" rtlCol="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endParaRPr lang="ru-RU"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6" name="TextBox 5"/>
          <p:cNvSpPr txBox="1"/>
          <p:nvPr/>
        </p:nvSpPr>
        <p:spPr>
          <a:xfrm>
            <a:off x="571472" y="500042"/>
            <a:ext cx="8143932" cy="477053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en-US"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Ecological Problems</a:t>
            </a: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Ecology is a science about nature surrounding us.</a:t>
            </a:r>
            <a:r>
              <a:rPr lang="ru-RU"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main ecological problem are:</a:t>
            </a:r>
          </a:p>
          <a:p>
            <a:pPr>
              <a:buFont typeface="Wingdings" pitchFamily="2" charset="2"/>
              <a:buChar char="v"/>
            </a:pP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Water pollution</a:t>
            </a:r>
          </a:p>
          <a:p>
            <a:pPr>
              <a:buFont typeface="Wingdings" pitchFamily="2" charset="2"/>
              <a:buChar char="v"/>
            </a:pP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Air pollution</a:t>
            </a:r>
          </a:p>
          <a:p>
            <a:pPr>
              <a:buFont typeface="Wingdings" pitchFamily="2" charset="2"/>
              <a:buChar char="v"/>
            </a:pP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Soil pollution</a:t>
            </a:r>
          </a:p>
          <a:p>
            <a:endPar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7" name="Содержимое 6" descr="0019b91ec8260dbb159e01.jpg"/>
          <p:cNvPicPr>
            <a:picLocks noGrp="1" noChangeAspect="1"/>
          </p:cNvPicPr>
          <p:nvPr>
            <p:ph idx="1"/>
          </p:nvPr>
        </p:nvPicPr>
        <p:blipFill>
          <a:blip r:embed="rId2"/>
          <a:stretch>
            <a:fillRect/>
          </a:stretch>
        </p:blipFill>
        <p:spPr>
          <a:xfrm>
            <a:off x="0" y="0"/>
            <a:ext cx="9144000" cy="6858000"/>
          </a:xfrm>
        </p:spPr>
      </p:pic>
      <p:sp>
        <p:nvSpPr>
          <p:cNvPr id="8" name="TextBox 7"/>
          <p:cNvSpPr txBox="1"/>
          <p:nvPr/>
        </p:nvSpPr>
        <p:spPr>
          <a:xfrm>
            <a:off x="357158" y="357166"/>
            <a:ext cx="5572164" cy="769441"/>
          </a:xfrm>
          <a:prstGeom prst="rect">
            <a:avLst/>
          </a:prstGeom>
          <a:noFill/>
        </p:spPr>
        <p:txBody>
          <a:bodyPr wrap="square" rtlCol="0">
            <a:spAutoFit/>
          </a:bodyPr>
          <a:lstStyle/>
          <a:p>
            <a:r>
              <a:rPr lang="en-US" sz="44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itchFamily="18" charset="0"/>
                <a:cs typeface="Times New Roman" pitchFamily="18" charset="0"/>
              </a:rPr>
              <a:t>Water pollution</a:t>
            </a:r>
            <a:endParaRPr lang="ru-RU" sz="44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TextBox 8"/>
          <p:cNvSpPr txBox="1"/>
          <p:nvPr/>
        </p:nvSpPr>
        <p:spPr>
          <a:xfrm>
            <a:off x="428596" y="1357298"/>
            <a:ext cx="7858180" cy="3046988"/>
          </a:xfrm>
          <a:prstGeom prst="rect">
            <a:avLst/>
          </a:prstGeom>
          <a:noFill/>
        </p:spPr>
        <p:txBody>
          <a:bodyPr wrap="square" rtlCol="0">
            <a:spAutoFit/>
          </a:bodyPr>
          <a:lstStyle/>
          <a:p>
            <a:r>
              <a:rPr lang="en-US" sz="2400" dirty="0" smtClean="0">
                <a:solidFill>
                  <a:schemeClr val="tx1">
                    <a:lumMod val="95000"/>
                    <a:lumOff val="5000"/>
                  </a:schemeClr>
                </a:solidFill>
                <a:latin typeface="Times New Roman" pitchFamily="18" charset="0"/>
                <a:cs typeface="Times New Roman" pitchFamily="18" charset="0"/>
              </a:rPr>
              <a:t> We dump domestic and industrial waste in the country and pour toxic waste into our rivers, seas and oceans. The water in the oceans, seas, and rivers has become polluted in many places. If people drink this water, they can get ill or even die. People use oceans and seas as big dumps and pour industrial and domestic waste into them. And so fish become toxic. It is very dangerous for people to eat such fish. Water birds leave places with toxic water. A lot of trees on the coast die.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_67633_bb1e66ef_XL.jpg"/>
          <p:cNvPicPr>
            <a:picLocks noGrp="1" noChangeAspect="1"/>
          </p:cNvPicPr>
          <p:nvPr>
            <p:ph idx="1"/>
          </p:nvPr>
        </p:nvPicPr>
        <p:blipFill>
          <a:blip r:embed="rId2"/>
          <a:stretch>
            <a:fillRect/>
          </a:stretch>
        </p:blipFill>
        <p:spPr>
          <a:xfrm>
            <a:off x="0" y="0"/>
            <a:ext cx="9144000" cy="6858000"/>
          </a:xfrm>
        </p:spPr>
      </p:pic>
      <p:sp>
        <p:nvSpPr>
          <p:cNvPr id="6" name="TextBox 5"/>
          <p:cNvSpPr txBox="1"/>
          <p:nvPr/>
        </p:nvSpPr>
        <p:spPr>
          <a:xfrm>
            <a:off x="2643174" y="357166"/>
            <a:ext cx="2214578" cy="707886"/>
          </a:xfrm>
          <a:prstGeom prst="rect">
            <a:avLst/>
          </a:prstGeom>
          <a:noFill/>
        </p:spPr>
        <p:txBody>
          <a:bodyPr wrap="square" rtlCol="0">
            <a:spAutoFit/>
          </a:bodyPr>
          <a:lstStyle/>
          <a:p>
            <a:r>
              <a:rPr lang="en-US" sz="4000" dirty="0" smtClean="0">
                <a:solidFill>
                  <a:schemeClr val="accent2">
                    <a:lumMod val="75000"/>
                  </a:schemeClr>
                </a:solidFill>
              </a:rPr>
              <a:t>  </a:t>
            </a:r>
            <a:endParaRPr lang="ru-RU" sz="4000" dirty="0"/>
          </a:p>
        </p:txBody>
      </p:sp>
      <p:cxnSp>
        <p:nvCxnSpPr>
          <p:cNvPr id="8" name="Прямая со стрелкой 7"/>
          <p:cNvCxnSpPr/>
          <p:nvPr/>
        </p:nvCxnSpPr>
        <p:spPr>
          <a:xfrm rot="10800000" flipV="1">
            <a:off x="1857356" y="1000108"/>
            <a:ext cx="1714512" cy="71438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 name="TextBox 8"/>
          <p:cNvSpPr txBox="1"/>
          <p:nvPr/>
        </p:nvSpPr>
        <p:spPr>
          <a:xfrm>
            <a:off x="785786" y="1785926"/>
            <a:ext cx="2428892" cy="461665"/>
          </a:xfrm>
          <a:prstGeom prst="rect">
            <a:avLst/>
          </a:prstGeom>
          <a:noFill/>
        </p:spPr>
        <p:txBody>
          <a:bodyPr wrap="square" rtlCol="0">
            <a:spAutoFit/>
          </a:bodyPr>
          <a:lstStyle/>
          <a:p>
            <a:r>
              <a:rPr lang="en-US" dirty="0" smtClean="0"/>
              <a:t>     </a:t>
            </a:r>
            <a:r>
              <a:rPr lang="en-US" sz="2400" dirty="0" smtClean="0">
                <a:solidFill>
                  <a:srgbClr val="FFFF00"/>
                </a:solidFill>
              </a:rPr>
              <a:t>Petroleum</a:t>
            </a:r>
            <a:endParaRPr lang="ru-RU" sz="2400" dirty="0">
              <a:solidFill>
                <a:srgbClr val="FFFF00"/>
              </a:solidFill>
            </a:endParaRPr>
          </a:p>
        </p:txBody>
      </p:sp>
      <p:cxnSp>
        <p:nvCxnSpPr>
          <p:cNvPr id="11" name="Прямая со стрелкой 10"/>
          <p:cNvCxnSpPr/>
          <p:nvPr/>
        </p:nvCxnSpPr>
        <p:spPr>
          <a:xfrm rot="5400000">
            <a:off x="2285984" y="2071678"/>
            <a:ext cx="2428892" cy="28575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2" name="TextBox 11"/>
          <p:cNvSpPr txBox="1"/>
          <p:nvPr/>
        </p:nvSpPr>
        <p:spPr>
          <a:xfrm>
            <a:off x="1142976" y="3429000"/>
            <a:ext cx="3429024" cy="461665"/>
          </a:xfrm>
          <a:prstGeom prst="rect">
            <a:avLst/>
          </a:prstGeom>
          <a:noFill/>
        </p:spPr>
        <p:txBody>
          <a:bodyPr wrap="square" rtlCol="0">
            <a:spAutoFit/>
          </a:bodyPr>
          <a:lstStyle/>
          <a:p>
            <a:r>
              <a:rPr lang="en-US" sz="2400" dirty="0" smtClean="0">
                <a:solidFill>
                  <a:srgbClr val="FFFF00"/>
                </a:solidFill>
              </a:rPr>
              <a:t>      Chemical</a:t>
            </a:r>
            <a:r>
              <a:rPr lang="ru-RU" sz="2400" dirty="0" smtClean="0">
                <a:solidFill>
                  <a:srgbClr val="FFFF00"/>
                </a:solidFill>
              </a:rPr>
              <a:t> </a:t>
            </a:r>
            <a:r>
              <a:rPr lang="en-US" sz="2400" dirty="0" smtClean="0">
                <a:solidFill>
                  <a:srgbClr val="FFFF00"/>
                </a:solidFill>
              </a:rPr>
              <a:t>waste</a:t>
            </a:r>
            <a:endParaRPr lang="ru-RU" sz="2400" dirty="0">
              <a:solidFill>
                <a:srgbClr val="FFFF00"/>
              </a:solidFill>
            </a:endParaRPr>
          </a:p>
        </p:txBody>
      </p:sp>
      <p:cxnSp>
        <p:nvCxnSpPr>
          <p:cNvPr id="15" name="Прямая со стрелкой 14"/>
          <p:cNvCxnSpPr/>
          <p:nvPr/>
        </p:nvCxnSpPr>
        <p:spPr>
          <a:xfrm rot="16200000" flipH="1">
            <a:off x="2500298" y="2285992"/>
            <a:ext cx="3571900" cy="100013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16" name="TextBox 15"/>
          <p:cNvSpPr txBox="1"/>
          <p:nvPr/>
        </p:nvSpPr>
        <p:spPr>
          <a:xfrm>
            <a:off x="3714744" y="4572008"/>
            <a:ext cx="2143140" cy="461665"/>
          </a:xfrm>
          <a:prstGeom prst="rect">
            <a:avLst/>
          </a:prstGeom>
          <a:noFill/>
        </p:spPr>
        <p:txBody>
          <a:bodyPr wrap="square" rtlCol="0">
            <a:spAutoFit/>
          </a:bodyPr>
          <a:lstStyle/>
          <a:p>
            <a:r>
              <a:rPr lang="en-US" dirty="0" smtClean="0"/>
              <a:t>          </a:t>
            </a:r>
            <a:r>
              <a:rPr lang="en-US" sz="2400" dirty="0" smtClean="0">
                <a:solidFill>
                  <a:srgbClr val="FFFF00"/>
                </a:solidFill>
              </a:rPr>
              <a:t>Industry</a:t>
            </a:r>
            <a:endParaRPr lang="ru-RU" sz="2400" dirty="0">
              <a:solidFill>
                <a:srgbClr val="FFFF00"/>
              </a:solidFill>
            </a:endParaRPr>
          </a:p>
        </p:txBody>
      </p:sp>
      <p:cxnSp>
        <p:nvCxnSpPr>
          <p:cNvPr id="18" name="Прямая со стрелкой 17"/>
          <p:cNvCxnSpPr/>
          <p:nvPr/>
        </p:nvCxnSpPr>
        <p:spPr>
          <a:xfrm>
            <a:off x="3929058" y="1000108"/>
            <a:ext cx="2000264" cy="178595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0" name="TextBox 19"/>
          <p:cNvSpPr txBox="1"/>
          <p:nvPr/>
        </p:nvSpPr>
        <p:spPr>
          <a:xfrm>
            <a:off x="5214942" y="2357430"/>
            <a:ext cx="1785950" cy="830997"/>
          </a:xfrm>
          <a:prstGeom prst="rect">
            <a:avLst/>
          </a:prstGeom>
          <a:noFill/>
        </p:spPr>
        <p:txBody>
          <a:bodyPr wrap="square" rtlCol="0">
            <a:spAutoFit/>
          </a:bodyPr>
          <a:lstStyle/>
          <a:p>
            <a:r>
              <a:rPr lang="en-US" sz="2400" dirty="0" smtClean="0">
                <a:solidFill>
                  <a:srgbClr val="FFFF00"/>
                </a:solidFill>
              </a:rPr>
              <a:t>    Pesticides</a:t>
            </a:r>
            <a:endParaRPr lang="ru-RU" sz="2400" dirty="0">
              <a:solidFill>
                <a:srgbClr val="FFFF00"/>
              </a:solidFill>
            </a:endParaRPr>
          </a:p>
        </p:txBody>
      </p:sp>
      <p:cxnSp>
        <p:nvCxnSpPr>
          <p:cNvPr id="22" name="Прямая со стрелкой 21"/>
          <p:cNvCxnSpPr/>
          <p:nvPr/>
        </p:nvCxnSpPr>
        <p:spPr>
          <a:xfrm>
            <a:off x="4071934" y="1000108"/>
            <a:ext cx="2500330" cy="64294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6" name="TextBox 25"/>
          <p:cNvSpPr txBox="1"/>
          <p:nvPr/>
        </p:nvSpPr>
        <p:spPr>
          <a:xfrm>
            <a:off x="5357818" y="1714488"/>
            <a:ext cx="3357586" cy="461665"/>
          </a:xfrm>
          <a:prstGeom prst="rect">
            <a:avLst/>
          </a:prstGeom>
          <a:noFill/>
        </p:spPr>
        <p:txBody>
          <a:bodyPr wrap="square" rtlCol="0">
            <a:spAutoFit/>
          </a:bodyPr>
          <a:lstStyle/>
          <a:p>
            <a:r>
              <a:rPr lang="en-US" dirty="0" smtClean="0"/>
              <a:t>     </a:t>
            </a:r>
            <a:r>
              <a:rPr lang="en-US" sz="2400" dirty="0" smtClean="0">
                <a:solidFill>
                  <a:srgbClr val="FFFF00"/>
                </a:solidFill>
              </a:rPr>
              <a:t>Infectious organisms</a:t>
            </a:r>
            <a:endParaRPr lang="ru-RU" sz="2400" dirty="0">
              <a:solidFill>
                <a:srgbClr val="FFFF00"/>
              </a:solidFill>
            </a:endParaRPr>
          </a:p>
        </p:txBody>
      </p:sp>
      <p:sp>
        <p:nvSpPr>
          <p:cNvPr id="17" name="TextBox 16"/>
          <p:cNvSpPr txBox="1"/>
          <p:nvPr/>
        </p:nvSpPr>
        <p:spPr>
          <a:xfrm>
            <a:off x="2643174" y="357166"/>
            <a:ext cx="2714644" cy="707886"/>
          </a:xfrm>
          <a:prstGeom prst="rect">
            <a:avLst/>
          </a:prstGeom>
          <a:noFill/>
        </p:spPr>
        <p:txBody>
          <a:bodyPr wrap="square" rtlCol="0">
            <a:spAutoFit/>
          </a:bodyPr>
          <a:lstStyle/>
          <a:p>
            <a:r>
              <a:rPr lang="ru-RU" sz="4000" dirty="0" smtClean="0">
                <a:solidFill>
                  <a:schemeClr val="accent2">
                    <a:lumMod val="75000"/>
                  </a:schemeClr>
                </a:solidFill>
              </a:rPr>
              <a:t>  </a:t>
            </a:r>
            <a:r>
              <a:rPr lang="en-US" sz="4000" dirty="0" smtClean="0">
                <a:solidFill>
                  <a:schemeClr val="accent2">
                    <a:lumMod val="75000"/>
                  </a:schemeClr>
                </a:solidFill>
              </a:rPr>
              <a:t>Sources</a:t>
            </a:r>
            <a:endParaRPr lang="ru-RU" sz="40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 name="Содержимое 7" descr="7237.jpg"/>
          <p:cNvPicPr>
            <a:picLocks noGrp="1" noChangeAspect="1"/>
          </p:cNvPicPr>
          <p:nvPr>
            <p:ph idx="1"/>
          </p:nvPr>
        </p:nvPicPr>
        <p:blipFill>
          <a:blip r:embed="rId2"/>
          <a:stretch>
            <a:fillRect/>
          </a:stretch>
        </p:blipFill>
        <p:spPr>
          <a:xfrm>
            <a:off x="0" y="0"/>
            <a:ext cx="9144000" cy="6858000"/>
          </a:xfrm>
        </p:spPr>
      </p:pic>
      <p:sp>
        <p:nvSpPr>
          <p:cNvPr id="9" name="TextBox 8"/>
          <p:cNvSpPr txBox="1"/>
          <p:nvPr/>
        </p:nvSpPr>
        <p:spPr>
          <a:xfrm>
            <a:off x="500034" y="571480"/>
            <a:ext cx="5357850" cy="769441"/>
          </a:xfrm>
          <a:prstGeom prst="rect">
            <a:avLst/>
          </a:prstGeom>
          <a:noFill/>
        </p:spPr>
        <p:txBody>
          <a:bodyPr wrap="square" rtlCol="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sz="4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Air pollution</a:t>
            </a:r>
            <a:endPar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0" name="TextBox 9"/>
          <p:cNvSpPr txBox="1"/>
          <p:nvPr/>
        </p:nvSpPr>
        <p:spPr>
          <a:xfrm>
            <a:off x="428596" y="1571612"/>
            <a:ext cx="7858180" cy="2954655"/>
          </a:xfrm>
          <a:prstGeom prst="rect">
            <a:avLst/>
          </a:prstGeom>
          <a:noFill/>
        </p:spPr>
        <p:txBody>
          <a:bodyPr wrap="square" rtlCol="0">
            <a:spAutoFit/>
          </a:bodyPr>
          <a:lstStyle/>
          <a:p>
            <a:endParaRPr lang="en-US" dirty="0" smtClean="0"/>
          </a:p>
          <a:p>
            <a:r>
              <a:rPr lang="en-US" sz="2800" dirty="0" smtClean="0">
                <a:solidFill>
                  <a:srgbClr val="FFFF00"/>
                </a:solidFill>
              </a:rPr>
              <a:t>Nowadays people feel that it is more difficult to breathe: in big cities the air has become badly polluted. Cars and factories, plants and power stations pollute the air and make it dangerous to breathe. Old people and little children feel bad and get ill because of the polluted air.</a:t>
            </a:r>
            <a:endParaRPr lang="ru-RU" sz="2800"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 name="Содержимое 7" descr="1281338468,510139_8.jpg"/>
          <p:cNvPicPr>
            <a:picLocks noGrp="1" noChangeAspect="1"/>
          </p:cNvPicPr>
          <p:nvPr>
            <p:ph idx="1"/>
          </p:nvPr>
        </p:nvPicPr>
        <p:blipFill>
          <a:blip r:embed="rId2"/>
          <a:stretch>
            <a:fillRect/>
          </a:stretch>
        </p:blipFill>
        <p:spPr>
          <a:xfrm>
            <a:off x="0" y="0"/>
            <a:ext cx="9144000" cy="6858000"/>
          </a:xfrm>
        </p:spPr>
      </p:pic>
      <p:sp>
        <p:nvSpPr>
          <p:cNvPr id="9" name="TextBox 8"/>
          <p:cNvSpPr txBox="1"/>
          <p:nvPr/>
        </p:nvSpPr>
        <p:spPr>
          <a:xfrm>
            <a:off x="2857488" y="500042"/>
            <a:ext cx="2857520" cy="707886"/>
          </a:xfrm>
          <a:prstGeom prst="rect">
            <a:avLst/>
          </a:prstGeom>
          <a:noFill/>
        </p:spPr>
        <p:txBody>
          <a:bodyPr wrap="square" rtlCol="0">
            <a:spAutoFit/>
          </a:bodyPr>
          <a:lstStyle/>
          <a:p>
            <a:r>
              <a:rPr lang="en-US" dirty="0" smtClean="0">
                <a:solidFill>
                  <a:schemeClr val="accent2">
                    <a:lumMod val="75000"/>
                  </a:schemeClr>
                </a:solidFill>
              </a:rPr>
              <a:t>   </a:t>
            </a:r>
            <a:r>
              <a:rPr lang="en-US" sz="4000" dirty="0" smtClean="0">
                <a:solidFill>
                  <a:schemeClr val="accent6">
                    <a:lumMod val="75000"/>
                  </a:schemeClr>
                </a:solidFill>
              </a:rPr>
              <a:t>Sources</a:t>
            </a:r>
            <a:endParaRPr lang="ru-RU" sz="4000" dirty="0">
              <a:solidFill>
                <a:schemeClr val="accent6">
                  <a:lumMod val="75000"/>
                </a:schemeClr>
              </a:solidFill>
            </a:endParaRPr>
          </a:p>
        </p:txBody>
      </p:sp>
      <p:cxnSp>
        <p:nvCxnSpPr>
          <p:cNvPr id="11" name="Прямая со стрелкой 10"/>
          <p:cNvCxnSpPr/>
          <p:nvPr/>
        </p:nvCxnSpPr>
        <p:spPr>
          <a:xfrm rot="10800000" flipV="1">
            <a:off x="1357290" y="1142984"/>
            <a:ext cx="2214578" cy="57150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4" name="TextBox 13"/>
          <p:cNvSpPr txBox="1"/>
          <p:nvPr/>
        </p:nvSpPr>
        <p:spPr>
          <a:xfrm>
            <a:off x="285720" y="1714488"/>
            <a:ext cx="1928826" cy="461665"/>
          </a:xfrm>
          <a:prstGeom prst="rect">
            <a:avLst/>
          </a:prstGeom>
          <a:noFill/>
        </p:spPr>
        <p:txBody>
          <a:bodyPr wrap="square" rtlCol="0">
            <a:spAutoFit/>
          </a:bodyPr>
          <a:lstStyle/>
          <a:p>
            <a:r>
              <a:rPr lang="en-US" dirty="0" smtClean="0"/>
              <a:t>         </a:t>
            </a:r>
            <a:r>
              <a:rPr lang="en-US" sz="2400" dirty="0" smtClean="0">
                <a:solidFill>
                  <a:schemeClr val="tx2">
                    <a:lumMod val="50000"/>
                  </a:schemeClr>
                </a:solidFill>
              </a:rPr>
              <a:t> Fires</a:t>
            </a:r>
            <a:endParaRPr lang="ru-RU" sz="2400" dirty="0">
              <a:solidFill>
                <a:schemeClr val="tx2">
                  <a:lumMod val="50000"/>
                </a:schemeClr>
              </a:solidFill>
            </a:endParaRPr>
          </a:p>
        </p:txBody>
      </p:sp>
      <p:cxnSp>
        <p:nvCxnSpPr>
          <p:cNvPr id="16" name="Прямая со стрелкой 15"/>
          <p:cNvCxnSpPr/>
          <p:nvPr/>
        </p:nvCxnSpPr>
        <p:spPr>
          <a:xfrm rot="5400000">
            <a:off x="1785918" y="1785926"/>
            <a:ext cx="2500330" cy="135732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17" name="TextBox 16"/>
          <p:cNvSpPr txBox="1"/>
          <p:nvPr/>
        </p:nvSpPr>
        <p:spPr>
          <a:xfrm>
            <a:off x="1571604" y="3571876"/>
            <a:ext cx="2000264" cy="461665"/>
          </a:xfrm>
          <a:prstGeom prst="rect">
            <a:avLst/>
          </a:prstGeom>
          <a:noFill/>
        </p:spPr>
        <p:txBody>
          <a:bodyPr wrap="square" rtlCol="0">
            <a:spAutoFit/>
          </a:bodyPr>
          <a:lstStyle/>
          <a:p>
            <a:r>
              <a:rPr lang="en-US" dirty="0" smtClean="0"/>
              <a:t>     </a:t>
            </a:r>
            <a:r>
              <a:rPr lang="en-US" sz="2400" dirty="0" smtClean="0">
                <a:solidFill>
                  <a:schemeClr val="tx2">
                    <a:lumMod val="50000"/>
                  </a:schemeClr>
                </a:solidFill>
              </a:rPr>
              <a:t>Transport</a:t>
            </a:r>
            <a:endParaRPr lang="ru-RU" sz="2400" dirty="0">
              <a:solidFill>
                <a:schemeClr val="tx2">
                  <a:lumMod val="50000"/>
                </a:schemeClr>
              </a:solidFill>
            </a:endParaRPr>
          </a:p>
        </p:txBody>
      </p:sp>
      <p:cxnSp>
        <p:nvCxnSpPr>
          <p:cNvPr id="19" name="Прямая со стрелкой 18"/>
          <p:cNvCxnSpPr/>
          <p:nvPr/>
        </p:nvCxnSpPr>
        <p:spPr>
          <a:xfrm rot="16200000" flipH="1">
            <a:off x="2464579" y="2678901"/>
            <a:ext cx="3143272" cy="214314"/>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2" name="TextBox 21"/>
          <p:cNvSpPr txBox="1"/>
          <p:nvPr/>
        </p:nvSpPr>
        <p:spPr>
          <a:xfrm>
            <a:off x="1571604" y="4357694"/>
            <a:ext cx="4500594" cy="461665"/>
          </a:xfrm>
          <a:prstGeom prst="rect">
            <a:avLst/>
          </a:prstGeom>
          <a:noFill/>
        </p:spPr>
        <p:txBody>
          <a:bodyPr wrap="square" rtlCol="0">
            <a:spAutoFit/>
          </a:bodyPr>
          <a:lstStyle/>
          <a:p>
            <a:r>
              <a:rPr lang="en-US" dirty="0" smtClean="0"/>
              <a:t>            </a:t>
            </a:r>
            <a:r>
              <a:rPr lang="en-US" sz="2400" dirty="0" smtClean="0">
                <a:solidFill>
                  <a:schemeClr val="tx2">
                    <a:lumMod val="50000"/>
                  </a:schemeClr>
                </a:solidFill>
              </a:rPr>
              <a:t>Industrial enterprises</a:t>
            </a:r>
            <a:endParaRPr lang="ru-RU" sz="2400" dirty="0">
              <a:solidFill>
                <a:schemeClr val="tx2">
                  <a:lumMod val="50000"/>
                </a:schemeClr>
              </a:solidFill>
            </a:endParaRPr>
          </a:p>
        </p:txBody>
      </p:sp>
      <p:cxnSp>
        <p:nvCxnSpPr>
          <p:cNvPr id="24" name="Прямая со стрелкой 23"/>
          <p:cNvCxnSpPr/>
          <p:nvPr/>
        </p:nvCxnSpPr>
        <p:spPr>
          <a:xfrm rot="16200000" flipH="1">
            <a:off x="3821901" y="1464455"/>
            <a:ext cx="2571768" cy="2071702"/>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5" name="TextBox 24"/>
          <p:cNvSpPr txBox="1"/>
          <p:nvPr/>
        </p:nvSpPr>
        <p:spPr>
          <a:xfrm>
            <a:off x="5214942" y="3714752"/>
            <a:ext cx="2214578" cy="461665"/>
          </a:xfrm>
          <a:prstGeom prst="rect">
            <a:avLst/>
          </a:prstGeom>
          <a:noFill/>
        </p:spPr>
        <p:txBody>
          <a:bodyPr wrap="square" rtlCol="0">
            <a:spAutoFit/>
          </a:bodyPr>
          <a:lstStyle/>
          <a:p>
            <a:r>
              <a:rPr lang="en-US" dirty="0" smtClean="0"/>
              <a:t>   </a:t>
            </a:r>
            <a:r>
              <a:rPr lang="en-US" sz="2400" dirty="0" smtClean="0">
                <a:solidFill>
                  <a:schemeClr val="tx2">
                    <a:lumMod val="50000"/>
                  </a:schemeClr>
                </a:solidFill>
              </a:rPr>
              <a:t>Dusty storms</a:t>
            </a:r>
            <a:endParaRPr lang="ru-RU" sz="2400" dirty="0">
              <a:solidFill>
                <a:schemeClr val="tx2">
                  <a:lumMod val="50000"/>
                </a:schemeClr>
              </a:solidFill>
            </a:endParaRPr>
          </a:p>
        </p:txBody>
      </p:sp>
      <p:cxnSp>
        <p:nvCxnSpPr>
          <p:cNvPr id="27" name="Прямая со стрелкой 26"/>
          <p:cNvCxnSpPr>
            <a:stCxn id="9" idx="2"/>
          </p:cNvCxnSpPr>
          <p:nvPr/>
        </p:nvCxnSpPr>
        <p:spPr>
          <a:xfrm rot="16200000" flipH="1">
            <a:off x="5175976" y="318200"/>
            <a:ext cx="1506692" cy="3286148"/>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29" name="TextBox 28"/>
          <p:cNvSpPr txBox="1"/>
          <p:nvPr/>
        </p:nvSpPr>
        <p:spPr>
          <a:xfrm>
            <a:off x="5572132" y="2714620"/>
            <a:ext cx="3571868" cy="461665"/>
          </a:xfrm>
          <a:prstGeom prst="rect">
            <a:avLst/>
          </a:prstGeom>
          <a:noFill/>
        </p:spPr>
        <p:txBody>
          <a:bodyPr wrap="square" rtlCol="0">
            <a:spAutoFit/>
          </a:bodyPr>
          <a:lstStyle/>
          <a:p>
            <a:r>
              <a:rPr lang="en-US" sz="2400" dirty="0" smtClean="0">
                <a:solidFill>
                  <a:schemeClr val="tx2">
                    <a:lumMod val="50000"/>
                  </a:schemeClr>
                </a:solidFill>
              </a:rPr>
              <a:t>     Smoke from plants</a:t>
            </a:r>
            <a:endParaRPr lang="ru-RU" sz="2400"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0_7f5ca_3fe13fab_XL.jpg"/>
          <p:cNvPicPr>
            <a:picLocks noGrp="1" noChangeAspect="1"/>
          </p:cNvPicPr>
          <p:nvPr>
            <p:ph idx="1"/>
          </p:nvPr>
        </p:nvPicPr>
        <p:blipFill>
          <a:blip r:embed="rId2"/>
          <a:stretch>
            <a:fillRect/>
          </a:stretch>
        </p:blipFill>
        <p:spPr>
          <a:xfrm>
            <a:off x="0" y="0"/>
            <a:ext cx="9144000" cy="6858000"/>
          </a:xfrm>
        </p:spPr>
      </p:pic>
      <p:sp>
        <p:nvSpPr>
          <p:cNvPr id="6" name="TextBox 5"/>
          <p:cNvSpPr txBox="1"/>
          <p:nvPr/>
        </p:nvSpPr>
        <p:spPr>
          <a:xfrm>
            <a:off x="285720" y="285728"/>
            <a:ext cx="4643470" cy="769441"/>
          </a:xfrm>
          <a:prstGeom prst="rect">
            <a:avLst/>
          </a:prstGeom>
          <a:noFill/>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marL="342900" indent="-342900"/>
            <a:r>
              <a:rPr lang="en-US" sz="4400" b="1" dirty="0" smtClean="0">
                <a:ln w="50800"/>
                <a:solidFill>
                  <a:schemeClr val="bg1">
                    <a:shade val="50000"/>
                  </a:schemeClr>
                </a:solidFill>
                <a:latin typeface="Times New Roman" pitchFamily="18" charset="0"/>
                <a:cs typeface="Times New Roman" pitchFamily="18" charset="0"/>
              </a:rPr>
              <a:t>Soil pollution</a:t>
            </a:r>
          </a:p>
        </p:txBody>
      </p:sp>
      <p:sp>
        <p:nvSpPr>
          <p:cNvPr id="7" name="TextBox 6"/>
          <p:cNvSpPr txBox="1"/>
          <p:nvPr/>
        </p:nvSpPr>
        <p:spPr>
          <a:xfrm>
            <a:off x="214282" y="1071546"/>
            <a:ext cx="8215370" cy="3046988"/>
          </a:xfrm>
          <a:prstGeom prst="rect">
            <a:avLst/>
          </a:prstGeom>
          <a:noFill/>
        </p:spPr>
        <p:txBody>
          <a:bodyPr wrap="square" rtlCol="0">
            <a:spAutoFit/>
          </a:bodyPr>
          <a:lstStyle/>
          <a:p>
            <a:r>
              <a:rPr lang="en-US" sz="2400" dirty="0" smtClean="0">
                <a:solidFill>
                  <a:srgbClr val="002060"/>
                </a:solidFill>
              </a:rPr>
              <a:t>The soil – the special natural education, possessing a number of properties.</a:t>
            </a:r>
            <a:endParaRPr lang="ru-RU" sz="2400" dirty="0" smtClean="0">
              <a:solidFill>
                <a:srgbClr val="002060"/>
              </a:solidFill>
            </a:endParaRPr>
          </a:p>
          <a:p>
            <a:r>
              <a:rPr lang="en-US" sz="2400" dirty="0" smtClean="0">
                <a:solidFill>
                  <a:srgbClr val="002060"/>
                </a:solidFill>
              </a:rPr>
              <a:t>Very wide scales were accepted by earth pollution. As the sites covered with the remains of construction details often meet: panels, blocks, the bricks, filled up with ashes, </a:t>
            </a:r>
            <a:r>
              <a:rPr lang="en-US" sz="2400" dirty="0" err="1" smtClean="0">
                <a:solidFill>
                  <a:srgbClr val="002060"/>
                </a:solidFill>
              </a:rPr>
              <a:t>slags</a:t>
            </a:r>
            <a:r>
              <a:rPr lang="en-US" sz="2400" dirty="0" smtClean="0">
                <a:solidFill>
                  <a:srgbClr val="002060"/>
                </a:solidFill>
              </a:rPr>
              <a:t>. In areas of oil depots of the earth it is covered with a layer of fuel oil, oil, lubricants. Occupies garbage not only in the city, but also in rural areas more and more.</a:t>
            </a:r>
            <a:endParaRPr lang="ru-RU" sz="2400" dirty="0">
              <a:solidFill>
                <a:srgbClr val="00206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51338231257.jpg"/>
          <p:cNvPicPr>
            <a:picLocks noGrp="1" noChangeAspect="1"/>
          </p:cNvPicPr>
          <p:nvPr>
            <p:ph idx="1"/>
          </p:nvPr>
        </p:nvPicPr>
        <p:blipFill>
          <a:blip r:embed="rId2"/>
          <a:stretch>
            <a:fillRect/>
          </a:stretch>
        </p:blipFill>
        <p:spPr>
          <a:xfrm>
            <a:off x="0" y="0"/>
            <a:ext cx="9144000" cy="6858000"/>
          </a:xfrm>
        </p:spPr>
      </p:pic>
      <p:sp>
        <p:nvSpPr>
          <p:cNvPr id="6" name="TextBox 5"/>
          <p:cNvSpPr txBox="1"/>
          <p:nvPr/>
        </p:nvSpPr>
        <p:spPr>
          <a:xfrm>
            <a:off x="2143108" y="571480"/>
            <a:ext cx="3071834" cy="707886"/>
          </a:xfrm>
          <a:prstGeom prst="rect">
            <a:avLst/>
          </a:prstGeom>
          <a:noFill/>
        </p:spPr>
        <p:txBody>
          <a:bodyPr wrap="square" rtlCol="0">
            <a:spAutoFit/>
          </a:bodyPr>
          <a:lstStyle/>
          <a:p>
            <a:r>
              <a:rPr lang="ru-RU" sz="4000" dirty="0" smtClean="0">
                <a:solidFill>
                  <a:srgbClr val="00B0F0"/>
                </a:solidFill>
              </a:rPr>
              <a:t> </a:t>
            </a:r>
            <a:r>
              <a:rPr lang="en-US" sz="4000" dirty="0" smtClean="0">
                <a:solidFill>
                  <a:srgbClr val="00B0F0"/>
                </a:solidFill>
              </a:rPr>
              <a:t>  Sources</a:t>
            </a:r>
            <a:endParaRPr lang="ru-RU" sz="4000" dirty="0">
              <a:solidFill>
                <a:srgbClr val="00B0F0"/>
              </a:solidFill>
            </a:endParaRPr>
          </a:p>
        </p:txBody>
      </p:sp>
      <p:cxnSp>
        <p:nvCxnSpPr>
          <p:cNvPr id="8" name="Прямая со стрелкой 7"/>
          <p:cNvCxnSpPr/>
          <p:nvPr/>
        </p:nvCxnSpPr>
        <p:spPr>
          <a:xfrm rot="10800000" flipV="1">
            <a:off x="1857356" y="1214422"/>
            <a:ext cx="1428760" cy="42862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0" name="TextBox 9"/>
          <p:cNvSpPr txBox="1"/>
          <p:nvPr/>
        </p:nvSpPr>
        <p:spPr>
          <a:xfrm>
            <a:off x="142844" y="1571612"/>
            <a:ext cx="3000396" cy="461665"/>
          </a:xfrm>
          <a:prstGeom prst="rect">
            <a:avLst/>
          </a:prstGeom>
          <a:noFill/>
        </p:spPr>
        <p:txBody>
          <a:bodyPr wrap="square" rtlCol="0">
            <a:spAutoFit/>
          </a:bodyPr>
          <a:lstStyle/>
          <a:p>
            <a:r>
              <a:rPr lang="en-US" sz="2400" dirty="0" smtClean="0">
                <a:solidFill>
                  <a:srgbClr val="00B0F0"/>
                </a:solidFill>
              </a:rPr>
              <a:t>Household garbage</a:t>
            </a:r>
            <a:endParaRPr lang="ru-RU" sz="2400" dirty="0">
              <a:solidFill>
                <a:srgbClr val="00B0F0"/>
              </a:solidFill>
            </a:endParaRPr>
          </a:p>
        </p:txBody>
      </p:sp>
      <p:cxnSp>
        <p:nvCxnSpPr>
          <p:cNvPr id="12" name="Прямая со стрелкой 11"/>
          <p:cNvCxnSpPr/>
          <p:nvPr/>
        </p:nvCxnSpPr>
        <p:spPr>
          <a:xfrm rot="5400000">
            <a:off x="1893075" y="2178835"/>
            <a:ext cx="2500330" cy="57150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3" name="TextBox 12"/>
          <p:cNvSpPr txBox="1"/>
          <p:nvPr/>
        </p:nvSpPr>
        <p:spPr>
          <a:xfrm>
            <a:off x="1285852" y="3714752"/>
            <a:ext cx="3500462" cy="461665"/>
          </a:xfrm>
          <a:prstGeom prst="rect">
            <a:avLst/>
          </a:prstGeom>
          <a:noFill/>
        </p:spPr>
        <p:txBody>
          <a:bodyPr wrap="square" rtlCol="0">
            <a:spAutoFit/>
          </a:bodyPr>
          <a:lstStyle/>
          <a:p>
            <a:r>
              <a:rPr lang="en-US" sz="2400" dirty="0" smtClean="0">
                <a:solidFill>
                  <a:srgbClr val="00B0F0"/>
                </a:solidFill>
              </a:rPr>
              <a:t> Industrial enterprises</a:t>
            </a:r>
            <a:endParaRPr lang="ru-RU" sz="2400" dirty="0">
              <a:solidFill>
                <a:srgbClr val="00B0F0"/>
              </a:solidFill>
            </a:endParaRPr>
          </a:p>
        </p:txBody>
      </p:sp>
      <p:cxnSp>
        <p:nvCxnSpPr>
          <p:cNvPr id="15" name="Прямая со стрелкой 14"/>
          <p:cNvCxnSpPr/>
          <p:nvPr/>
        </p:nvCxnSpPr>
        <p:spPr>
          <a:xfrm rot="16200000" flipH="1">
            <a:off x="2178827" y="2464587"/>
            <a:ext cx="4000528" cy="1500198"/>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16" name="TextBox 15"/>
          <p:cNvSpPr txBox="1"/>
          <p:nvPr/>
        </p:nvSpPr>
        <p:spPr>
          <a:xfrm>
            <a:off x="3428992" y="5143512"/>
            <a:ext cx="2500330" cy="461665"/>
          </a:xfrm>
          <a:prstGeom prst="rect">
            <a:avLst/>
          </a:prstGeom>
          <a:noFill/>
        </p:spPr>
        <p:txBody>
          <a:bodyPr wrap="square" rtlCol="0">
            <a:spAutoFit/>
          </a:bodyPr>
          <a:lstStyle/>
          <a:p>
            <a:r>
              <a:rPr lang="en-US" dirty="0" smtClean="0"/>
              <a:t>       </a:t>
            </a:r>
            <a:r>
              <a:rPr lang="en-US" sz="2400" dirty="0" smtClean="0">
                <a:solidFill>
                  <a:srgbClr val="00B0F0"/>
                </a:solidFill>
              </a:rPr>
              <a:t>Agriculture</a:t>
            </a:r>
            <a:endParaRPr lang="ru-RU" sz="2400" dirty="0">
              <a:solidFill>
                <a:srgbClr val="00B0F0"/>
              </a:solidFill>
            </a:endParaRPr>
          </a:p>
        </p:txBody>
      </p:sp>
      <p:cxnSp>
        <p:nvCxnSpPr>
          <p:cNvPr id="21" name="Прямая со стрелкой 20"/>
          <p:cNvCxnSpPr/>
          <p:nvPr/>
        </p:nvCxnSpPr>
        <p:spPr>
          <a:xfrm>
            <a:off x="3500430" y="1214422"/>
            <a:ext cx="2500330" cy="2357454"/>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
        <p:nvSpPr>
          <p:cNvPr id="22" name="TextBox 21"/>
          <p:cNvSpPr txBox="1"/>
          <p:nvPr/>
        </p:nvSpPr>
        <p:spPr>
          <a:xfrm>
            <a:off x="5143504" y="3500438"/>
            <a:ext cx="2643206" cy="461665"/>
          </a:xfrm>
          <a:prstGeom prst="rect">
            <a:avLst/>
          </a:prstGeom>
          <a:noFill/>
        </p:spPr>
        <p:txBody>
          <a:bodyPr wrap="square" rtlCol="0">
            <a:spAutoFit/>
          </a:bodyPr>
          <a:lstStyle/>
          <a:p>
            <a:r>
              <a:rPr lang="en-US" sz="2400" dirty="0" smtClean="0">
                <a:solidFill>
                  <a:srgbClr val="00B0F0"/>
                </a:solidFill>
              </a:rPr>
              <a:t>     Transport</a:t>
            </a:r>
            <a:endParaRPr lang="ru-RU" sz="2400" dirty="0">
              <a:solidFill>
                <a:srgbClr val="00B0F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8" name="Содержимое 7" descr="ммм.jpg"/>
          <p:cNvPicPr>
            <a:picLocks noGrp="1" noChangeAspect="1"/>
          </p:cNvPicPr>
          <p:nvPr>
            <p:ph idx="1"/>
          </p:nvPr>
        </p:nvPicPr>
        <p:blipFill>
          <a:blip r:embed="rId3"/>
          <a:stretch>
            <a:fillRect/>
          </a:stretch>
        </p:blipFill>
        <p:spPr>
          <a:xfrm>
            <a:off x="1" y="0"/>
            <a:ext cx="4857752" cy="6858000"/>
          </a:xfrm>
        </p:spPr>
      </p:pic>
      <p:pic>
        <p:nvPicPr>
          <p:cNvPr id="9" name="Рисунок 8" descr="lu-guang-china-pollution10.jpg"/>
          <p:cNvPicPr>
            <a:picLocks noChangeAspect="1"/>
          </p:cNvPicPr>
          <p:nvPr/>
        </p:nvPicPr>
        <p:blipFill>
          <a:blip r:embed="rId4"/>
          <a:stretch>
            <a:fillRect/>
          </a:stretch>
        </p:blipFill>
        <p:spPr>
          <a:xfrm>
            <a:off x="4857752" y="0"/>
            <a:ext cx="4286248" cy="6858000"/>
          </a:xfrm>
          <a:prstGeom prst="rect">
            <a:avLst/>
          </a:prstGeom>
        </p:spPr>
      </p:pic>
      <p:sp>
        <p:nvSpPr>
          <p:cNvPr id="11" name="TextBox 10"/>
          <p:cNvSpPr txBox="1"/>
          <p:nvPr/>
        </p:nvSpPr>
        <p:spPr>
          <a:xfrm>
            <a:off x="1643042" y="428604"/>
            <a:ext cx="6143668" cy="5509200"/>
          </a:xfrm>
          <a:prstGeom prst="rect">
            <a:avLst/>
          </a:prstGeom>
          <a:noFill/>
        </p:spPr>
        <p:txBody>
          <a:bodyPr wrap="square" rtlCol="0">
            <a:spAutoFit/>
          </a:bodyPr>
          <a:lstStyle/>
          <a:p>
            <a:pPr algn="ctr"/>
            <a:r>
              <a:rPr lang="en-US" sz="3200" dirty="0" smtClean="0">
                <a:solidFill>
                  <a:schemeClr val="accent5">
                    <a:lumMod val="60000"/>
                    <a:lumOff val="40000"/>
                  </a:schemeClr>
                </a:solidFill>
                <a:latin typeface="Monotype Corsiva" pitchFamily="66" charset="0"/>
                <a:cs typeface="Times New Roman" pitchFamily="18" charset="0"/>
              </a:rPr>
              <a:t>Only when all the rivers have run dry</a:t>
            </a:r>
            <a:endParaRPr lang="ru-RU" sz="3200" dirty="0" smtClean="0">
              <a:solidFill>
                <a:schemeClr val="accent5">
                  <a:lumMod val="60000"/>
                  <a:lumOff val="40000"/>
                </a:schemeClr>
              </a:solidFill>
              <a:cs typeface="Times New Roman" pitchFamily="18" charset="0"/>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And all the fish in the sea have died</a:t>
            </a:r>
            <a:endParaRPr lang="ru-RU" sz="3200" dirty="0" smtClean="0">
              <a:solidFill>
                <a:schemeClr val="accent5">
                  <a:lumMod val="60000"/>
                  <a:lumOff val="40000"/>
                </a:schemeClr>
              </a:solidFill>
              <a:cs typeface="Times New Roman" pitchFamily="18" charset="0"/>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Only when all the rainforests have been burnt down</a:t>
            </a:r>
            <a:endParaRPr lang="ru-RU" sz="3200" dirty="0" smtClean="0">
              <a:solidFill>
                <a:schemeClr val="accent5">
                  <a:lumMod val="60000"/>
                  <a:lumOff val="40000"/>
                </a:schemeClr>
              </a:solidFill>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And there is no food for the animals</a:t>
            </a:r>
            <a:endParaRPr lang="ru-RU" sz="3200" dirty="0" smtClean="0">
              <a:solidFill>
                <a:schemeClr val="accent5">
                  <a:lumMod val="60000"/>
                  <a:lumOff val="40000"/>
                </a:schemeClr>
              </a:solidFill>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Only when all the blue skies have been filled with smoke</a:t>
            </a:r>
            <a:endParaRPr lang="ru-RU" sz="3200" dirty="0" smtClean="0">
              <a:solidFill>
                <a:schemeClr val="accent5">
                  <a:lumMod val="60000"/>
                  <a:lumOff val="40000"/>
                </a:schemeClr>
              </a:solidFill>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And the cities of the world have choked</a:t>
            </a:r>
            <a:endParaRPr lang="ru-RU" sz="3200" dirty="0" smtClean="0">
              <a:solidFill>
                <a:schemeClr val="accent5">
                  <a:lumMod val="60000"/>
                  <a:lumOff val="40000"/>
                </a:schemeClr>
              </a:solidFill>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Will the white man understand</a:t>
            </a:r>
            <a:endParaRPr lang="ru-RU" sz="3200" dirty="0" smtClean="0">
              <a:solidFill>
                <a:schemeClr val="accent5">
                  <a:lumMod val="60000"/>
                  <a:lumOff val="40000"/>
                </a:schemeClr>
              </a:solidFill>
            </a:endParaRPr>
          </a:p>
          <a:p>
            <a:pPr algn="ctr" eaLnBrk="0" hangingPunct="0"/>
            <a:r>
              <a:rPr lang="en-US" sz="3200" dirty="0" smtClean="0">
                <a:solidFill>
                  <a:schemeClr val="accent5">
                    <a:lumMod val="60000"/>
                    <a:lumOff val="40000"/>
                  </a:schemeClr>
                </a:solidFill>
                <a:latin typeface="Monotype Corsiva" pitchFamily="66" charset="0"/>
                <a:cs typeface="Times New Roman" pitchFamily="18" charset="0"/>
              </a:rPr>
              <a:t>That it’s too late to save the Earth. </a:t>
            </a:r>
            <a:endParaRPr lang="ru-RU" sz="3200" dirty="0" smtClean="0">
              <a:solidFill>
                <a:schemeClr val="accent5">
                  <a:lumMod val="60000"/>
                  <a:lumOff val="40000"/>
                </a:schemeClr>
              </a:solidFill>
            </a:endParaRPr>
          </a:p>
          <a:p>
            <a:pPr algn="ctr" eaLnBrk="0" hangingPunct="0"/>
            <a:r>
              <a:rPr lang="ru-RU" sz="3200" dirty="0" smtClean="0">
                <a:solidFill>
                  <a:schemeClr val="accent5">
                    <a:lumMod val="60000"/>
                    <a:lumOff val="40000"/>
                  </a:schemeClr>
                </a:solidFill>
                <a:cs typeface="Times New Roman" pitchFamily="18" charset="0"/>
              </a:rPr>
              <a:t>(</a:t>
            </a:r>
            <a:r>
              <a:rPr lang="en-US" sz="3200" dirty="0" smtClean="0">
                <a:solidFill>
                  <a:schemeClr val="accent5">
                    <a:lumMod val="60000"/>
                    <a:lumOff val="40000"/>
                  </a:schemeClr>
                </a:solidFill>
                <a:cs typeface="Times New Roman" pitchFamily="18" charset="0"/>
              </a:rPr>
              <a:t>Native American poem</a:t>
            </a:r>
            <a:r>
              <a:rPr lang="ru-RU" sz="3200" dirty="0" smtClean="0">
                <a:solidFill>
                  <a:schemeClr val="accent5">
                    <a:lumMod val="60000"/>
                    <a:lumOff val="40000"/>
                  </a:schemeClr>
                </a:solidFill>
                <a:cs typeface="Times New Roman" pitchFamily="18" charset="0"/>
              </a:rPr>
              <a:t> )</a:t>
            </a:r>
            <a:endParaRPr lang="ru-RU" sz="3200" dirty="0">
              <a:solidFill>
                <a:schemeClr val="accent5">
                  <a:lumMod val="60000"/>
                  <a:lumOff val="4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487</TotalTime>
  <Words>479</Words>
  <Application>Microsoft Office PowerPoint</Application>
  <PresentationFormat>Экран (4:3)</PresentationFormat>
  <Paragraphs>67</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Изящная</vt:lpstr>
      <vt:lpstr>Student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Дом</dc:creator>
  <cp:lastModifiedBy>Гульназ</cp:lastModifiedBy>
  <cp:revision>52</cp:revision>
  <dcterms:created xsi:type="dcterms:W3CDTF">2013-01-11T16:49:16Z</dcterms:created>
  <dcterms:modified xsi:type="dcterms:W3CDTF">2013-04-18T11:39:41Z</dcterms:modified>
</cp:coreProperties>
</file>