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6" r:id="rId10"/>
    <p:sldId id="267" r:id="rId11"/>
    <p:sldId id="272" r:id="rId12"/>
    <p:sldId id="268" r:id="rId13"/>
    <p:sldId id="269" r:id="rId14"/>
    <p:sldId id="271" r:id="rId15"/>
    <p:sldId id="270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29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82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9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9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89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42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92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98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55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49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5D5D4-0DC5-4B81-9CE9-BD8F5E7CE712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E5933-0BBE-4186-9FB6-00BF881E9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1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664296"/>
          </a:xfrm>
        </p:spPr>
        <p:txBody>
          <a:bodyPr>
            <a:normAutofit/>
          </a:bodyPr>
          <a:lstStyle/>
          <a:p>
            <a:r>
              <a:rPr lang="ru-RU" b="1" dirty="0" smtClean="0"/>
              <a:t>Виды работы с текстом учебника на разных ступенях обучения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40968"/>
            <a:ext cx="33843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6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Выделение логических частей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26511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Жители туманного Альбиона свято хранят его имя – Джон </a:t>
            </a:r>
            <a:r>
              <a:rPr lang="ru-RU" b="1" dirty="0" err="1"/>
              <a:t>Спилберн</a:t>
            </a:r>
            <a:r>
              <a:rPr lang="ru-RU" b="1" dirty="0"/>
              <a:t>. Случилось это в середине XVIII века. Серьезный великобританец изобрел пособие для учеников, разрезав на кусочки обычную географическую карту. Прошло время, и сейчас весь мир пользуется с удовольствием его изобретением. А как оно называется?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157192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20"/>
            <a:ext cx="4104456" cy="2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1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09774"/>
            <a:ext cx="8229600" cy="4299545"/>
          </a:xfrm>
        </p:spPr>
        <p:txBody>
          <a:bodyPr/>
          <a:lstStyle/>
          <a:p>
            <a:r>
              <a:rPr lang="ru-RU" dirty="0" smtClean="0"/>
              <a:t>Проанализируйте текст учебника о движении Земли вокруг Солнца и определите названия тех государств , жители которых могут видеть Солнце в северной части небосвода 22 июня</a:t>
            </a:r>
          </a:p>
          <a:p>
            <a:r>
              <a:rPr lang="ru-RU" dirty="0" smtClean="0"/>
              <a:t>Канада, Уругвай, Китай, Тунис, Россия, Нигер, Куба, </a:t>
            </a:r>
            <a:r>
              <a:rPr lang="ru-RU" dirty="0"/>
              <a:t>Узбекистан, Франция, Белоруссия,  </a:t>
            </a:r>
            <a:r>
              <a:rPr lang="ru-RU" dirty="0" smtClean="0"/>
              <a:t>Япония.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50482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23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Анализ текста с нахождением ответов на вопросы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904656"/>
          </a:xfrm>
        </p:spPr>
        <p:txBody>
          <a:bodyPr>
            <a:noAutofit/>
          </a:bodyPr>
          <a:lstStyle/>
          <a:p>
            <a:r>
              <a:rPr lang="ru-RU" sz="1600" b="1" i="1" dirty="0"/>
              <a:t>Задание: Прочитайте параграф учебника и выпишите фамилии известных путешественников. 8 класс. Тема: “История исследования и освоения территории </a:t>
            </a:r>
            <a:r>
              <a:rPr lang="ru-RU" sz="1600" b="1" i="1" dirty="0" smtClean="0"/>
              <a:t>России”</a:t>
            </a:r>
          </a:p>
          <a:p>
            <a:r>
              <a:rPr lang="ru-RU" sz="1800" b="1" dirty="0" smtClean="0"/>
              <a:t>1.Он </a:t>
            </a:r>
            <a:r>
              <a:rPr lang="ru-RU" sz="1800" b="1" dirty="0"/>
              <a:t>с группой служивых людей достиг берега Охотского моря. Его люди осмотрели берега моря от устья р. Уды на юге и почти до современного Магадана на севере и основали Охотское зимовье, на месте которого возник позднее г. Охотск. Он стал окном России в Тихий океан и Северную </a:t>
            </a:r>
            <a:r>
              <a:rPr lang="ru-RU" sz="1800" b="1" dirty="0" smtClean="0"/>
              <a:t>Америку.</a:t>
            </a:r>
          </a:p>
          <a:p>
            <a:endParaRPr lang="ru-RU" sz="1800" b="1" dirty="0" smtClean="0"/>
          </a:p>
          <a:p>
            <a:r>
              <a:rPr lang="ru-RU" sz="1800" b="1" dirty="0"/>
              <a:t>2</a:t>
            </a:r>
            <a:r>
              <a:rPr lang="ru-RU" sz="1800" b="1" dirty="0" smtClean="0"/>
              <a:t>.Казак</a:t>
            </a:r>
            <a:r>
              <a:rPr lang="ru-RU" sz="1800" b="1" dirty="0"/>
              <a:t>, землепроходец, первым совершивший плавание из Ледовитого океана в Тихий, открывший пролив между Азией и Америкой, названый не его именем</a:t>
            </a:r>
            <a:r>
              <a:rPr lang="ru-RU" sz="1800" b="1" dirty="0" smtClean="0"/>
              <a:t>.</a:t>
            </a:r>
            <a:endParaRPr lang="ru-RU" sz="1800" b="1" dirty="0"/>
          </a:p>
          <a:p>
            <a:r>
              <a:rPr lang="ru-RU" sz="1800" b="1" dirty="0"/>
              <a:t>3</a:t>
            </a:r>
            <a:r>
              <a:rPr lang="ru-RU" sz="1800" b="1" dirty="0" smtClean="0"/>
              <a:t>.Тобольский </a:t>
            </a:r>
            <a:r>
              <a:rPr lang="ru-RU" sz="1800" b="1" dirty="0"/>
              <a:t>воевода в 1667 г. составивший первую сводную карту всей Сибири - “Чертеж Сибирской земли”.</a:t>
            </a:r>
          </a:p>
          <a:p>
            <a:r>
              <a:rPr lang="ru-RU" sz="1800" b="1" dirty="0"/>
              <a:t>4</a:t>
            </a:r>
            <a:r>
              <a:rPr lang="ru-RU" sz="1800" b="1" dirty="0" smtClean="0"/>
              <a:t>.Русский </a:t>
            </a:r>
            <a:r>
              <a:rPr lang="ru-RU" sz="1800" b="1" dirty="0"/>
              <a:t>полярный мореплаватель, участник Великой Северной экспедиции, достигший самой северной точки Азии.</a:t>
            </a:r>
          </a:p>
          <a:p>
            <a:r>
              <a:rPr lang="ru-RU" sz="1800" b="1" dirty="0"/>
              <a:t>5</a:t>
            </a:r>
            <a:r>
              <a:rPr lang="ru-RU" sz="1800" b="1" dirty="0" smtClean="0"/>
              <a:t>.Моряк</a:t>
            </a:r>
            <a:r>
              <a:rPr lang="ru-RU" sz="1800" b="1" dirty="0"/>
              <a:t>, родом из Дании, ставший известным мореплавателем в России, возглавивший Камчатские экспедиции и погибший в одном из них. Его имя трижды запечатлено на карте нашей страны</a:t>
            </a:r>
            <a:r>
              <a:rPr lang="ru-RU" sz="1800" b="1" dirty="0" smtClean="0"/>
              <a:t>.</a:t>
            </a:r>
            <a:endParaRPr lang="ru-RU" sz="1600" b="1" dirty="0"/>
          </a:p>
          <a:p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(</a:t>
            </a:r>
            <a:r>
              <a:rPr lang="ru-RU" sz="1100" b="1" dirty="0" smtClean="0"/>
              <a:t>Иван </a:t>
            </a:r>
            <a:r>
              <a:rPr lang="ru-RU" sz="1100" b="1" dirty="0"/>
              <a:t>Москвитин, Семен Дежнев, Петр Годунов, Челюскин, </a:t>
            </a:r>
            <a:r>
              <a:rPr lang="ru-RU" sz="1100" b="1" dirty="0" err="1"/>
              <a:t>Витус</a:t>
            </a:r>
            <a:r>
              <a:rPr lang="ru-RU" sz="1100" b="1" dirty="0"/>
              <a:t> </a:t>
            </a:r>
            <a:r>
              <a:rPr lang="ru-RU" sz="1100" b="1" dirty="0" smtClean="0"/>
              <a:t>Беринг</a:t>
            </a:r>
            <a:r>
              <a:rPr lang="ru-RU" sz="11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90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0838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3.Поиск объяснений</a:t>
            </a:r>
            <a:br>
              <a:rPr lang="ru-RU" dirty="0" smtClean="0"/>
            </a:br>
            <a:r>
              <a:rPr lang="ru-RU" sz="3100" dirty="0" smtClean="0"/>
              <a:t>а)</a:t>
            </a:r>
            <a:r>
              <a:rPr lang="ru-RU" sz="2700" b="1" dirty="0" smtClean="0"/>
              <a:t>Определение черт сходства и различий, объяснение причин</a:t>
            </a:r>
            <a:br>
              <a:rPr lang="ru-RU" sz="2700" b="1" dirty="0" smtClean="0"/>
            </a:br>
            <a:endParaRPr lang="ru-RU" sz="27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524176"/>
              </p:ext>
            </p:extLst>
          </p:nvPr>
        </p:nvGraphicFramePr>
        <p:xfrm>
          <a:off x="755576" y="2204864"/>
          <a:ext cx="7920880" cy="4104457"/>
        </p:xfrm>
        <a:graphic>
          <a:graphicData uri="http://schemas.openxmlformats.org/drawingml/2006/table">
            <a:tbl>
              <a:tblPr/>
              <a:tblGrid>
                <a:gridCol w="2140028"/>
                <a:gridCol w="2964541"/>
                <a:gridCol w="2816311"/>
              </a:tblGrid>
              <a:tr h="845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9165" algn="l"/>
                          <a:tab pos="1153160" algn="ctr"/>
                        </a:tabLs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9165" algn="l"/>
                          <a:tab pos="1153160" algn="ctr"/>
                        </a:tabLs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Циклон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Линия сравнения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Антициклон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869">
                <a:tc>
                  <a:txBody>
                    <a:bodyPr/>
                    <a:lstStyle/>
                    <a:p>
                      <a:pPr marL="36195" indent="123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Вертикальное движение воздуха в центре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Общее направление ветра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Круговое движение воздуха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 погод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5576" y="1096900"/>
            <a:ext cx="770485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9800" algn="l"/>
                <a:tab pos="1152525" algn="ctr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для учащихся: прочитайте текст в учебнике на странице 60  параграфа 9.  Заполните таблицу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признаки циклонов и антициклонов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9800" algn="l"/>
                <a:tab pos="1152525" algn="ctr"/>
              </a:tabLst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5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3.Творческая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 структурный анализ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Например, выдержки из “Записок охотника” И.С. Тургенева: “Глянешь – с горы такой вид: круглые, низкие холмы, распаханные и засеянные доверху, разбегаются широкими волнами; заросшие кустами овраги вьются между ними; продолговатыми островами разбросаны небольшие рощи; от деревни до деревни бегут узкие дорожки … Но далее, далее едете вы. Холмы все мельче и милые, дерева не видно…” Учащиеся по описанию распознают природную зону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274" y="0"/>
            <a:ext cx="1198544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974" y="5301208"/>
            <a:ext cx="1840375" cy="153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60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640960" cy="18002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Составление схем, рисунков, таблиц на основе анализа текста</a:t>
            </a:r>
            <a:br>
              <a:rPr lang="ru-RU" sz="2400" b="1" dirty="0" smtClean="0"/>
            </a:br>
            <a:r>
              <a:rPr lang="ru-RU" sz="2400" b="1" dirty="0" smtClean="0"/>
              <a:t>Определение причинно- следственных связей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>
                <a:solidFill>
                  <a:srgbClr val="000000"/>
                </a:solidFill>
                <a:latin typeface="arial"/>
              </a:rPr>
              <a:t>I. Суша быстро прогрелась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нагрела воздух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воздух стал легкий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давление низкое.</a:t>
            </a:r>
            <a:br>
              <a:rPr lang="ru-RU" sz="1600" b="1" dirty="0">
                <a:solidFill>
                  <a:srgbClr val="000000"/>
                </a:solidFill>
                <a:latin typeface="arial"/>
              </a:rPr>
            </a:br>
            <a:r>
              <a:rPr lang="ru-RU" sz="1600" b="1" dirty="0">
                <a:solidFill>
                  <a:srgbClr val="000000"/>
                </a:solidFill>
                <a:latin typeface="arial"/>
              </a:rPr>
              <a:t>II. Вода нагревается медленно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воздух над ней прогрет плохо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давление </a:t>
            </a:r>
            <a:r>
              <a:rPr lang="ru-RU" sz="1600" b="1" dirty="0" smtClean="0">
                <a:solidFill>
                  <a:srgbClr val="000000"/>
                </a:solidFill>
                <a:latin typeface="arial"/>
              </a:rPr>
              <a:t>высокое. </a:t>
            </a:r>
            <a:br>
              <a:rPr lang="ru-RU" sz="16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1600" b="1" dirty="0" smtClean="0">
                <a:solidFill>
                  <a:srgbClr val="000000"/>
                </a:solidFill>
                <a:latin typeface="arial"/>
              </a:rPr>
              <a:t>III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. Суша быстро остыла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остыл воздух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давление высокое.</a:t>
            </a:r>
            <a:br>
              <a:rPr lang="ru-RU" sz="1600" b="1" dirty="0">
                <a:solidFill>
                  <a:srgbClr val="000000"/>
                </a:solidFill>
                <a:latin typeface="arial"/>
              </a:rPr>
            </a:br>
            <a:r>
              <a:rPr lang="ru-RU" sz="1600" b="1" dirty="0">
                <a:solidFill>
                  <a:srgbClr val="000000"/>
                </a:solidFill>
                <a:latin typeface="arial"/>
              </a:rPr>
              <a:t>IV. Вода медленно остывает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воздух теплый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легкий </a:t>
            </a:r>
            <a:r>
              <a:rPr lang="ru-RU" sz="1600" b="1" dirty="0">
                <a:solidFill>
                  <a:srgbClr val="000000"/>
                </a:solidFill>
                <a:latin typeface="Symbol"/>
              </a:rPr>
              <a:t>®</a:t>
            </a:r>
            <a:r>
              <a:rPr lang="ru-RU" sz="1600" b="1" dirty="0">
                <a:solidFill>
                  <a:srgbClr val="000000"/>
                </a:solidFill>
                <a:latin typeface="arial"/>
              </a:rPr>
              <a:t> давление низкое.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64904"/>
            <a:ext cx="791445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630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13690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6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sz="3600" b="1" dirty="0" smtClean="0"/>
              <a:t>Научить учеников пользоваться учебником и вообще книгой-великая, благодарная и самая необходимая задача</a:t>
            </a:r>
          </a:p>
          <a:p>
            <a:pPr marL="0" indent="0" algn="r">
              <a:buNone/>
            </a:pPr>
            <a:r>
              <a:rPr lang="ru-RU" sz="2800" b="1" dirty="0" smtClean="0"/>
              <a:t>Константин Дмитриевич Ушинский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64376"/>
            <a:ext cx="3613665" cy="259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9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Учебник- </a:t>
            </a:r>
            <a:r>
              <a:rPr lang="ru-RU" sz="3600" b="1" i="1" dirty="0" smtClean="0"/>
              <a:t>книга, в которой изложены основы научных знаний по предмету в соответствии с программой , предназначенная для реализации целей обучения.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172" y="3321490"/>
            <a:ext cx="3820992" cy="305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40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2400" b="1" i="1" dirty="0"/>
              <a:t>Функции учебника</a:t>
            </a:r>
            <a:r>
              <a:rPr lang="ru-RU" sz="2400" b="1" i="1" dirty="0" smtClean="0"/>
              <a:t>:</a:t>
            </a:r>
            <a:endParaRPr lang="ru-RU" sz="2400" b="1" i="1" dirty="0"/>
          </a:p>
          <a:p>
            <a:r>
              <a:rPr lang="ru-RU" sz="2000" b="1" i="1" dirty="0"/>
              <a:t>1)трансформационная(преобразование научных сведений в учебный материал;</a:t>
            </a:r>
          </a:p>
          <a:p>
            <a:r>
              <a:rPr lang="ru-RU" sz="2000" b="1" i="1" dirty="0"/>
              <a:t>2)Информационная (отражение </a:t>
            </a:r>
            <a:r>
              <a:rPr lang="ru-RU" sz="2000" b="1" i="1" dirty="0" smtClean="0"/>
              <a:t>содержания </a:t>
            </a:r>
            <a:r>
              <a:rPr lang="ru-RU" sz="2000" b="1" i="1" dirty="0"/>
              <a:t>учебной дисциплины и видов </a:t>
            </a:r>
            <a:r>
              <a:rPr lang="ru-RU" sz="2000" b="1" i="1" dirty="0" smtClean="0"/>
              <a:t>деятельности</a:t>
            </a:r>
            <a:r>
              <a:rPr lang="ru-RU" sz="2000" b="1" i="1" dirty="0"/>
              <a:t>).</a:t>
            </a:r>
          </a:p>
          <a:p>
            <a:r>
              <a:rPr lang="ru-RU" sz="2000" b="1" i="1" dirty="0"/>
              <a:t>3)Обучающая (формирование приёмов самостоятельной работы).</a:t>
            </a:r>
          </a:p>
          <a:p>
            <a:r>
              <a:rPr lang="ru-RU" sz="2000" b="1" i="1" dirty="0"/>
              <a:t>4)Систематизирующая (Обеспечение строгой последовательности в изучении материала)</a:t>
            </a:r>
          </a:p>
          <a:p>
            <a:r>
              <a:rPr lang="ru-RU" sz="2000" b="1" i="1" dirty="0" smtClean="0"/>
              <a:t>5)Закрепление и самоконтроль (помощь в усвоении учебного материала)</a:t>
            </a:r>
          </a:p>
          <a:p>
            <a:r>
              <a:rPr lang="ru-RU" sz="2000" b="1" i="1" dirty="0" smtClean="0"/>
              <a:t>6)Координирующая (регулирование средств </a:t>
            </a:r>
            <a:r>
              <a:rPr lang="ru-RU" sz="2000" b="1" i="1" dirty="0"/>
              <a:t>о</a:t>
            </a:r>
            <a:r>
              <a:rPr lang="ru-RU" sz="2000" b="1" i="1" dirty="0" smtClean="0"/>
              <a:t>бучения).</a:t>
            </a:r>
          </a:p>
          <a:p>
            <a:r>
              <a:rPr lang="ru-RU" sz="2000" b="1" i="1" dirty="0" smtClean="0"/>
              <a:t>7)Развивающая и воспитывающая (освобождение школьников от полной зависимости от учителя)</a:t>
            </a:r>
            <a:endParaRPr lang="ru-RU" sz="2000" b="1" i="1" dirty="0"/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160917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372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53416"/>
            <a:ext cx="8229600" cy="154759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Существуют разные точки зрения на «разделения труда» между учебником и учителем.</a:t>
            </a:r>
            <a:endParaRPr lang="ru-RU" sz="2400" b="1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323528" y="116632"/>
            <a:ext cx="3744416" cy="2143108"/>
          </a:xfrm>
          <a:prstGeom prst="wedgeEllipseCallout">
            <a:avLst>
              <a:gd name="adj1" fmla="val 49749"/>
              <a:gd name="adj2" fmla="val 446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Учебник необходим , чтобы помогать закреплять в памяти учащихся знания и перерабатывать информацию, данную учителем.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5076056" y="116632"/>
            <a:ext cx="3744416" cy="2143108"/>
          </a:xfrm>
          <a:prstGeom prst="wedgeEllipseCallout">
            <a:avLst>
              <a:gd name="adj1" fmla="val -46748"/>
              <a:gd name="adj2" fmla="val 482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Учебник должен учить детей сам без помощи учителя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4572000" y="3717032"/>
            <a:ext cx="3888432" cy="2808312"/>
          </a:xfrm>
          <a:prstGeom prst="wedgeEllipseCallout">
            <a:avLst>
              <a:gd name="adj1" fmla="val -39507"/>
              <a:gd name="adj2" fmla="val -621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Учитель и учебник взаимно дополняют друг друга и оба они необходимы ученику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3429000"/>
            <a:ext cx="36203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7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Виды работы с учебником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124744"/>
            <a:ext cx="7787208" cy="51845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Работа с текстом;</a:t>
            </a:r>
          </a:p>
          <a:p>
            <a:r>
              <a:rPr lang="ru-RU" dirty="0" smtClean="0"/>
              <a:t>Работа с системой вопросов и ответов;</a:t>
            </a:r>
          </a:p>
          <a:p>
            <a:r>
              <a:rPr lang="ru-RU" dirty="0" smtClean="0"/>
              <a:t>Работа с текстовыми картами;</a:t>
            </a:r>
          </a:p>
          <a:p>
            <a:r>
              <a:rPr lang="ru-RU" dirty="0" smtClean="0"/>
              <a:t>Работа с справочными материалами;</a:t>
            </a:r>
          </a:p>
          <a:p>
            <a:r>
              <a:rPr lang="ru-RU" dirty="0" smtClean="0"/>
              <a:t>Работа с приложением;</a:t>
            </a:r>
          </a:p>
          <a:p>
            <a:r>
              <a:rPr lang="ru-RU" dirty="0" smtClean="0"/>
              <a:t>Работа с диаграммами , графиками, таблицами;</a:t>
            </a:r>
          </a:p>
          <a:p>
            <a:r>
              <a:rPr lang="ru-RU" dirty="0" smtClean="0"/>
              <a:t>Работа с иллюстрациями;</a:t>
            </a:r>
          </a:p>
          <a:p>
            <a:r>
              <a:rPr lang="ru-RU" dirty="0" smtClean="0"/>
              <a:t>Работа с планом характеристики в конце учебника .</a:t>
            </a:r>
          </a:p>
          <a:p>
            <a:pPr marL="0" indent="0">
              <a:buNone/>
            </a:pPr>
            <a:r>
              <a:rPr lang="ru-RU" b="1" i="1" dirty="0" smtClean="0"/>
              <a:t>                   Ни один учебник ,любого другого предмета , преподаваемого в школе не имеет столько возможностей применения различных видов деятельности учащихся , как учебник географии</a:t>
            </a:r>
          </a:p>
          <a:p>
            <a:pPr marL="0" indent="0" algn="r">
              <a:buNone/>
            </a:pPr>
            <a:r>
              <a:rPr lang="ru-RU" b="1" i="1" dirty="0" err="1" smtClean="0"/>
              <a:t>Душина</a:t>
            </a:r>
            <a:r>
              <a:rPr lang="ru-RU" b="1" i="1" dirty="0" smtClean="0"/>
              <a:t> И.В.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24744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Виды работы с </a:t>
            </a:r>
            <a:r>
              <a:rPr lang="ru-RU" sz="2400" b="1" u="sng" dirty="0" smtClean="0"/>
              <a:t>текстом</a:t>
            </a:r>
            <a:r>
              <a:rPr lang="ru-RU" sz="2400" b="1" dirty="0" smtClean="0"/>
              <a:t> на разных ступенях обучения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8075240" cy="4785395"/>
          </a:xfrm>
        </p:spPr>
        <p:txBody>
          <a:bodyPr/>
          <a:lstStyle/>
          <a:p>
            <a:r>
              <a:rPr lang="ru-RU" sz="3200" b="1" u="sng" dirty="0" smtClean="0"/>
              <a:t>1).Простое воспроизведение:</a:t>
            </a:r>
          </a:p>
          <a:p>
            <a:r>
              <a:rPr lang="ru-RU" u="sng" dirty="0"/>
              <a:t>а</a:t>
            </a:r>
            <a:r>
              <a:rPr lang="ru-RU" u="sng" dirty="0" smtClean="0"/>
              <a:t>) комментирование чтение;</a:t>
            </a:r>
          </a:p>
          <a:p>
            <a:r>
              <a:rPr lang="ru-RU" dirty="0" smtClean="0"/>
              <a:t>Например , при знакомстве с основными видами земной коры, учитель предлагает учащимся самостоятельно прочитать параграф 3 учебника, рассмотреть рисунок 3 и определить различия в строении  земной коры.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2517775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0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692696"/>
            <a:ext cx="8507288" cy="72494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б) </a:t>
            </a:r>
            <a:r>
              <a:rPr lang="ru-RU" sz="3100" b="1" u="sng" dirty="0"/>
              <a:t>Нахождение необходимых сведений , составление перечня объектов;</a:t>
            </a:r>
            <a:r>
              <a:rPr lang="ru-RU" b="1" u="sng" dirty="0"/>
              <a:t/>
            </a:r>
            <a:br>
              <a:rPr lang="ru-RU" b="1" u="sng" dirty="0"/>
            </a:br>
            <a:endParaRPr lang="ru-RU" b="1" u="sng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Например:  </a:t>
            </a:r>
            <a:r>
              <a:rPr lang="ru-RU" sz="2000" b="1" dirty="0" smtClean="0"/>
              <a:t>На плато Большой Бассейн на высоте 1282м лежит Большое Соленое озеро. Его площадь изменяется от 2,5 в маловодные до 6 </a:t>
            </a:r>
            <a:r>
              <a:rPr lang="ru-RU" sz="2000" b="1" dirty="0" err="1" smtClean="0"/>
              <a:t>тыс.км</a:t>
            </a:r>
            <a:r>
              <a:rPr lang="ru-RU" sz="2000" b="1" dirty="0" smtClean="0"/>
              <a:t> в многоводные годы. Соленость озера-137-300%о.Средняя глубина составляет 4м, а наибольшая- 10,5м. Значительная территория вокруг озера сложена песками и глинами последнего оледенения. В толщах горных пород на берегах найдены отпечатки следов мастодонтов, лошадей , оленей и различных птиц.</a:t>
            </a:r>
          </a:p>
          <a:p>
            <a:pPr marL="0" indent="0">
              <a:buNone/>
            </a:pPr>
            <a:endParaRPr lang="ru-RU" sz="2000" b="1" dirty="0" smtClean="0"/>
          </a:p>
          <a:p>
            <a:r>
              <a:rPr lang="ru-RU" sz="2000" dirty="0" smtClean="0"/>
              <a:t>1. Что мы можем узнать прочитав этот текст?</a:t>
            </a:r>
          </a:p>
          <a:p>
            <a:r>
              <a:rPr lang="ru-RU" sz="2000" dirty="0" smtClean="0"/>
              <a:t>2.Что являлось источником вод озера?</a:t>
            </a:r>
          </a:p>
          <a:p>
            <a:r>
              <a:rPr lang="ru-RU" sz="2000" dirty="0" smtClean="0"/>
              <a:t>3.Изменился ли состав воды озера? Почему.</a:t>
            </a:r>
          </a:p>
          <a:p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) </a:t>
            </a:r>
            <a:r>
              <a:rPr lang="ru-RU" sz="2800" b="1" u="sng" dirty="0" smtClean="0"/>
              <a:t>Ответы на вопросы , приведение доказательств</a:t>
            </a:r>
            <a:endParaRPr lang="ru-RU" sz="2800" b="1" u="sng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262" y="3717031"/>
            <a:ext cx="1791113" cy="151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61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2.Логический анализ текста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1. Выделение существенного( главной мысли, выводов)</a:t>
            </a:r>
          </a:p>
          <a:p>
            <a:pPr algn="ctr"/>
            <a:r>
              <a:rPr lang="ru-RU" sz="2400" dirty="0" smtClean="0"/>
              <a:t>Рельеф суши</a:t>
            </a:r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marL="0" indent="0" algn="ctr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Учитель просит учащихся прочитать  фрагмент параграфа и заполнить схему.  Вот на этом этапе целесообразно обратиться к картам атласа. Приводим примеры гор , различных по высоте . Находим причины различий 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Вывод : рельеф результат взаимодействия  внутренних и внешних сил Земли.</a:t>
            </a:r>
            <a:endParaRPr lang="ru-RU" sz="24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716016" y="2060848"/>
            <a:ext cx="289756" cy="231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815370" y="1944959"/>
            <a:ext cx="239452" cy="248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300064" y="2076148"/>
            <a:ext cx="1300223" cy="639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0172" y="2090033"/>
            <a:ext cx="1296144" cy="639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02460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0-200м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3" y="302460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71800" y="302654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500-1000м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5772" y="301090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1000-2000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31024" y="301090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2000-5000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236296" y="301090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Выше 5000м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00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883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Виды работы с текстом учебника на разных ступенях обучения</vt:lpstr>
      <vt:lpstr>Презентация PowerPoint</vt:lpstr>
      <vt:lpstr>Презентация PowerPoint</vt:lpstr>
      <vt:lpstr>Презентация PowerPoint</vt:lpstr>
      <vt:lpstr>Существуют разные точки зрения на «разделения труда» между учебником и учителем.</vt:lpstr>
      <vt:lpstr>Виды работы с учебником</vt:lpstr>
      <vt:lpstr>Виды работы с текстом на разных ступенях обучения</vt:lpstr>
      <vt:lpstr>б) Нахождение необходимых сведений , составление перечня объектов; </vt:lpstr>
      <vt:lpstr>2.Логический анализ текста</vt:lpstr>
      <vt:lpstr>Выделение логических частей</vt:lpstr>
      <vt:lpstr>Презентация PowerPoint</vt:lpstr>
      <vt:lpstr>Анализ текста с нахождением ответов на вопросы</vt:lpstr>
      <vt:lpstr>3.Поиск объяснений а)Определение черт сходства и различий, объяснение причин </vt:lpstr>
      <vt:lpstr>3.Творческая деятельность а) структурный анализ текста</vt:lpstr>
      <vt:lpstr>Составление схем, рисунков, таблиц на основе анализа текста Определение причинно- следственных связей  I. Суша быстро прогрелась ® нагрела воздух ® воздух стал легкий ® давление низкое. II. Вода нагревается медленно ® воздух над ней прогрет плохо ® давление высокое.  III. Суша быстро остыла ® остыл воздух ® давление высокое. IV. Вода медленно остывает ® воздух теплый ® легкий ® давление низкое..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dcterms:created xsi:type="dcterms:W3CDTF">2011-10-19T18:56:45Z</dcterms:created>
  <dcterms:modified xsi:type="dcterms:W3CDTF">2011-10-19T23:19:30Z</dcterms:modified>
</cp:coreProperties>
</file>