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A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543" autoAdjust="0"/>
    <p:restoredTop sz="94652" autoAdjust="0"/>
  </p:normalViewPr>
  <p:slideViewPr>
    <p:cSldViewPr>
      <p:cViewPr varScale="1">
        <p:scale>
          <a:sx n="69" d="100"/>
          <a:sy n="69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FD0F6-347A-496B-8CB5-FB79ABBDFF8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3587F-7E4A-44DA-8179-75D9A313D4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A9C84-F2FC-47B6-8429-D6887C9E388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9BDB-92BA-498D-A5A1-06809CC226A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34D7D-7A5C-4605-B9B2-3587763E31D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E3F21-9953-4D80-BEE7-4B83A8C22E4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A214B-5B70-4E02-B623-A1DAB4F505A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344A4-543C-4D24-9C9A-1C0B53022DA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999B0-5B59-4CAB-9A79-46A3C73885E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6E590-4923-45FE-9A6D-0121190BDA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3AF52-D492-4F0A-8016-A99C2A361E3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74F941-A5D0-4664-BFF1-E8CC57328D6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827088" y="1844675"/>
            <a:ext cx="7772400" cy="1470025"/>
          </a:xfrm>
        </p:spPr>
        <p:txBody>
          <a:bodyPr/>
          <a:lstStyle/>
          <a:p>
            <a:pPr eaLnBrk="1" hangingPunct="1"/>
            <a:r>
              <a:rPr lang="ru-RU" sz="7200" b="1" dirty="0" smtClean="0">
                <a:solidFill>
                  <a:srgbClr val="0D0D0D"/>
                </a:solidFill>
              </a:rPr>
              <a:t>Закон Ома для участка цепи</a:t>
            </a:r>
            <a:endParaRPr lang="es-ES" sz="7200" b="1" dirty="0" smtClean="0">
              <a:solidFill>
                <a:srgbClr val="0D0D0D"/>
              </a:solidFill>
            </a:endParaRPr>
          </a:p>
        </p:txBody>
      </p:sp>
      <p:sp>
        <p:nvSpPr>
          <p:cNvPr id="13314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508500"/>
            <a:ext cx="6400800" cy="1752600"/>
          </a:xfrm>
        </p:spPr>
        <p:txBody>
          <a:bodyPr/>
          <a:lstStyle/>
          <a:p>
            <a:pPr eaLnBrk="1" hangingPunct="1"/>
            <a:r>
              <a:rPr lang="ru-RU" dirty="0" smtClean="0"/>
              <a:t>Работу выполнил учащийся 8а класса МКОУ СОШ школы №9</a:t>
            </a:r>
          </a:p>
          <a:p>
            <a:pPr eaLnBrk="1" hangingPunct="1"/>
            <a:r>
              <a:rPr lang="ru-RU" dirty="0" smtClean="0"/>
              <a:t>Манкявичюс Виталий</a:t>
            </a:r>
            <a:endParaRPr lang="ru-RU" dirty="0" smtClean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13" y="6643688"/>
            <a:ext cx="1500187" cy="21431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Давайте проведем  опыт.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4508500"/>
            <a:ext cx="6491287" cy="16176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 dirty="0" smtClean="0">
                <a:solidFill>
                  <a:schemeClr val="tx2"/>
                </a:solidFill>
              </a:rPr>
              <a:t>1</a:t>
            </a:r>
            <a:r>
              <a:rPr lang="ru-RU" sz="1800" b="1" dirty="0" smtClean="0">
                <a:solidFill>
                  <a:schemeClr val="tx2"/>
                </a:solidFill>
              </a:rPr>
              <a:t>. Собрать схему, представленную на рисунке.</a:t>
            </a:r>
          </a:p>
          <a:p>
            <a:pPr>
              <a:lnSpc>
                <a:spcPct val="80000"/>
              </a:lnSpc>
            </a:pPr>
            <a:endParaRPr lang="ru-RU" sz="18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dirty="0" smtClean="0">
                <a:solidFill>
                  <a:schemeClr val="tx2"/>
                </a:solidFill>
              </a:rPr>
              <a:t>2. </a:t>
            </a:r>
            <a:r>
              <a:rPr lang="ru-RU" sz="1800" b="1" smtClean="0">
                <a:solidFill>
                  <a:schemeClr val="tx2"/>
                </a:solidFill>
              </a:rPr>
              <a:t>Изменяя реостатом силу тока в цепи, найти соответствующее значение напряжения   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smtClean="0">
                <a:solidFill>
                  <a:schemeClr val="tx2"/>
                </a:solidFill>
              </a:rPr>
              <a:t>  </a:t>
            </a:r>
            <a:endParaRPr lang="ru-RU" sz="1800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1628775"/>
            <a:ext cx="3600450" cy="2522538"/>
          </a:xfrm>
          <a:prstGeom prst="rect">
            <a:avLst/>
          </a:prstGeom>
          <a:noFill/>
        </p:spPr>
      </p:pic>
      <p:sp>
        <p:nvSpPr>
          <p:cNvPr id="6226" name="Прямоуг. 82"/>
          <p:cNvSpPr>
            <a:spLocks noChangeArrowheads="1"/>
          </p:cNvSpPr>
          <p:nvPr/>
        </p:nvSpPr>
        <p:spPr bwMode="auto">
          <a:xfrm>
            <a:off x="1476375" y="3573463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b="1">
                <a:solidFill>
                  <a:srgbClr val="A6B701"/>
                </a:solidFill>
                <a:latin typeface="Verdana" pitchFamily="34" charset="0"/>
              </a:rPr>
              <a:t> </a:t>
            </a:r>
            <a:r>
              <a:rPr lang="ru-RU" b="1">
                <a:latin typeface="Verdana" pitchFamily="34" charset="0"/>
              </a:rPr>
              <a:t>Нужно…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7316788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276600" y="476250"/>
            <a:ext cx="5867400" cy="55451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2000" smtClean="0"/>
              <a:t>Родился 16 марта 1787 года в семье слесаря. Отец придавал большое значение образованию детей. Хотя семья постоянно нуждалась, Георг учился сначала в гимназии, а потом в университете. Сначала он преподавал математику в одной из частных школ Швейцарии. Физикой Георг Ом стал интересоваться позже. Свою научную деятельность начал с ремонта приборов и изучения научной литературы. Создание первого гальванического элемента открыло перед физиками новую область исследований, и Ом сделал важнейший шаг на пути создания теории электрических цепей. В 1825 году он представил научному миру плоды своего труда в виде статьи, которую озаглавил “Предварительное сообщение о законе, по которому металлы проводят электричество”. Сейчас это сообщение мы называем законом его имени. В честь этого ученого также названа единица сопротивления.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14339" name="Содержимое 3" descr="http://festival.1september.ru/articles/212529/img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2376487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25"/>
          <p:cNvSpPr>
            <a:spLocks noChangeArrowheads="1"/>
          </p:cNvSpPr>
          <p:nvPr/>
        </p:nvSpPr>
        <p:spPr bwMode="auto">
          <a:xfrm>
            <a:off x="0" y="3789363"/>
            <a:ext cx="9467850" cy="306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4000" smtClean="0"/>
              <a:t>Для начала давайте посмотрим какие величины характеризуют электрическую цепь</a:t>
            </a:r>
          </a:p>
        </p:txBody>
      </p:sp>
      <p:graphicFrame>
        <p:nvGraphicFramePr>
          <p:cNvPr id="15396" name="Group 36"/>
          <p:cNvGraphicFramePr>
            <a:graphicFrameLocks noGrp="1"/>
          </p:cNvGraphicFramePr>
          <p:nvPr/>
        </p:nvGraphicFramePr>
        <p:xfrm>
          <a:off x="323850" y="2997200"/>
          <a:ext cx="8353425" cy="2481072"/>
        </p:xfrm>
        <a:graphic>
          <a:graphicData uri="http://schemas.openxmlformats.org/drawingml/2006/table">
            <a:tbl>
              <a:tblPr/>
              <a:tblGrid>
                <a:gridCol w="2768600"/>
                <a:gridCol w="2776538"/>
                <a:gridCol w="2808287"/>
              </a:tblGrid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Сила тока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ампер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[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А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]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Напряжение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U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вольт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[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]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Сопротивление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ом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[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Ом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]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A3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Зависимость силы тока от напряжения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5076825" cy="28368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Сила тока пропорциональна напряжению </a:t>
            </a:r>
            <a:r>
              <a:rPr lang="en-US" sz="2800" smtClean="0"/>
              <a:t>I~U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График – линейная зависимость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9182" y="2143116"/>
            <a:ext cx="4940773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Зависимость силы тока от сопротивления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5113338" cy="2765425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Сила тока  обратно пропорциональна сопротивлению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+mj-lt"/>
              </a:rPr>
              <a:t>I~1/R</a:t>
            </a:r>
            <a:endParaRPr lang="ru-RU" sz="2800" dirty="0" smtClean="0">
              <a:latin typeface="+mj-lt"/>
            </a:endParaRPr>
          </a:p>
          <a:p>
            <a:pPr eaLnBrk="1" hangingPunct="1"/>
            <a:r>
              <a:rPr lang="ru-RU" sz="2800" dirty="0" smtClean="0"/>
              <a:t>График –</a:t>
            </a:r>
          </a:p>
          <a:p>
            <a:pPr eaLnBrk="1" hangingPunct="1"/>
            <a:r>
              <a:rPr lang="ru-RU" sz="2800" dirty="0" smtClean="0"/>
              <a:t>ветвь гиперболы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714488"/>
            <a:ext cx="500380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2060575"/>
            <a:ext cx="8229600" cy="4525963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dirty="0" smtClean="0"/>
              <a:t>I~U</a:t>
            </a:r>
          </a:p>
          <a:p>
            <a:pPr eaLnBrk="1" hangingPunct="1"/>
            <a:r>
              <a:rPr lang="en-US" dirty="0" smtClean="0"/>
              <a:t>I~1/R</a:t>
            </a:r>
            <a:r>
              <a:rPr lang="en-US" sz="2800" dirty="0" smtClean="0"/>
              <a:t>                               </a:t>
            </a:r>
            <a:r>
              <a:rPr lang="en-US" sz="5400" dirty="0" smtClean="0"/>
              <a:t> </a:t>
            </a:r>
            <a:endParaRPr lang="ru-RU" sz="5400" dirty="0" smtClean="0"/>
          </a:p>
          <a:p>
            <a:endParaRPr lang="ru-RU" sz="5400" dirty="0" smtClean="0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924300" y="2997200"/>
            <a:ext cx="720725" cy="358775"/>
          </a:xfrm>
          <a:prstGeom prst="rightArrow">
            <a:avLst>
              <a:gd name="adj1" fmla="val 50000"/>
              <a:gd name="adj2" fmla="val 5022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2781300"/>
            <a:ext cx="2744787" cy="9747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Закон Ома для участка цепи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Сила тока на участке цепи прямо пропорциональна электрическому напряжению   и обратно пропорциональна   сопротивлению данного участка.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4581525"/>
            <a:ext cx="2744788" cy="9747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81075"/>
            <a:ext cx="8604250" cy="3311525"/>
          </a:xfrm>
        </p:spPr>
        <p:txBody>
          <a:bodyPr/>
          <a:lstStyle/>
          <a:p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Закон Ома это главный закон, объединяющий силу тока, напряжение и сопротивление</a:t>
            </a: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6858000"/>
            <a:ext cx="8229601" cy="4525963"/>
          </a:xfrm>
        </p:spPr>
        <p:txBody>
          <a:bodyPr/>
          <a:lstStyle/>
          <a:p>
            <a:endParaRPr lang="ru-RU" sz="60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Магический треугольник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55875" y="2205038"/>
            <a:ext cx="4032250" cy="3240087"/>
            <a:chOff x="2744" y="1480"/>
            <a:chExt cx="2540" cy="2041"/>
          </a:xfrm>
        </p:grpSpPr>
        <p:grpSp>
          <p:nvGrpSpPr>
            <p:cNvPr id="21518" name="Group 5"/>
            <p:cNvGrpSpPr>
              <a:grpSpLocks/>
            </p:cNvGrpSpPr>
            <p:nvPr/>
          </p:nvGrpSpPr>
          <p:grpSpPr bwMode="auto">
            <a:xfrm>
              <a:off x="2744" y="1480"/>
              <a:ext cx="2540" cy="2041"/>
              <a:chOff x="2517" y="1661"/>
              <a:chExt cx="2540" cy="2041"/>
            </a:xfrm>
          </p:grpSpPr>
          <p:sp>
            <p:nvSpPr>
              <p:cNvPr id="21519" name="AutoShape 6"/>
              <p:cNvSpPr>
                <a:spLocks noChangeArrowheads="1"/>
              </p:cNvSpPr>
              <p:nvPr/>
            </p:nvSpPr>
            <p:spPr bwMode="auto">
              <a:xfrm>
                <a:off x="2517" y="1661"/>
                <a:ext cx="2540" cy="2041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>
                  <a:latin typeface="Verdana" pitchFamily="34" charset="0"/>
                </a:endParaRPr>
              </a:p>
            </p:txBody>
          </p:sp>
          <p:sp>
            <p:nvSpPr>
              <p:cNvPr id="21520" name="Line 7"/>
              <p:cNvSpPr>
                <a:spLocks noChangeShapeType="1"/>
              </p:cNvSpPr>
              <p:nvPr/>
            </p:nvSpPr>
            <p:spPr bwMode="auto">
              <a:xfrm>
                <a:off x="3787" y="2931"/>
                <a:ext cx="0" cy="77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1" name="Line 8"/>
              <p:cNvSpPr>
                <a:spLocks noChangeShapeType="1"/>
              </p:cNvSpPr>
              <p:nvPr/>
            </p:nvSpPr>
            <p:spPr bwMode="auto">
              <a:xfrm flipV="1">
                <a:off x="3787" y="2614"/>
                <a:ext cx="590" cy="317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2" name="Line 9"/>
              <p:cNvSpPr>
                <a:spLocks noChangeShapeType="1"/>
              </p:cNvSpPr>
              <p:nvPr/>
            </p:nvSpPr>
            <p:spPr bwMode="auto">
              <a:xfrm flipH="1" flipV="1">
                <a:off x="3198" y="2614"/>
                <a:ext cx="589" cy="317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23" name="Rectangle 10"/>
            <p:cNvSpPr>
              <a:spLocks noChangeArrowheads="1"/>
            </p:cNvSpPr>
            <p:nvPr/>
          </p:nvSpPr>
          <p:spPr bwMode="auto">
            <a:xfrm>
              <a:off x="3288" y="2840"/>
              <a:ext cx="377" cy="51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Verdana" pitchFamily="34" charset="0"/>
                </a:rPr>
                <a:t> </a:t>
              </a:r>
              <a:r>
                <a:rPr lang="en-US" sz="4800" b="1">
                  <a:solidFill>
                    <a:srgbClr val="FF3300"/>
                  </a:solidFill>
                  <a:latin typeface="Verdana" pitchFamily="34" charset="0"/>
                </a:rPr>
                <a:t>I</a:t>
              </a:r>
              <a:endParaRPr lang="ru-RU" sz="4800" b="1">
                <a:solidFill>
                  <a:srgbClr val="FF3300"/>
                </a:solidFill>
                <a:latin typeface="Verdana" pitchFamily="34" charset="0"/>
              </a:endParaRPr>
            </a:p>
          </p:txBody>
        </p:sp>
        <p:sp>
          <p:nvSpPr>
            <p:cNvPr id="21524" name="Rectangle 11"/>
            <p:cNvSpPr>
              <a:spLocks noChangeArrowheads="1"/>
            </p:cNvSpPr>
            <p:nvPr/>
          </p:nvSpPr>
          <p:spPr bwMode="auto">
            <a:xfrm>
              <a:off x="3787" y="1979"/>
              <a:ext cx="428" cy="51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1">
                  <a:solidFill>
                    <a:srgbClr val="FF3300"/>
                  </a:solidFill>
                  <a:latin typeface="Verdana" pitchFamily="34" charset="0"/>
                </a:rPr>
                <a:t>U</a:t>
              </a:r>
              <a:endParaRPr lang="ru-RU" sz="4800" b="1">
                <a:solidFill>
                  <a:srgbClr val="FF3300"/>
                </a:solidFill>
                <a:latin typeface="Verdana" pitchFamily="34" charset="0"/>
              </a:endParaRPr>
            </a:p>
          </p:txBody>
        </p:sp>
        <p:sp>
          <p:nvSpPr>
            <p:cNvPr id="21525" name="Rectangle 12"/>
            <p:cNvSpPr>
              <a:spLocks noChangeArrowheads="1"/>
            </p:cNvSpPr>
            <p:nvPr/>
          </p:nvSpPr>
          <p:spPr bwMode="auto">
            <a:xfrm>
              <a:off x="4286" y="2840"/>
              <a:ext cx="416" cy="51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r>
                <a:rPr lang="en-US" sz="4800" b="1">
                  <a:solidFill>
                    <a:srgbClr val="FF3300"/>
                  </a:solidFill>
                  <a:latin typeface="Verdana" pitchFamily="34" charset="0"/>
                </a:rPr>
                <a:t>R</a:t>
              </a:r>
              <a:endParaRPr lang="ru-RU" sz="4800" b="1">
                <a:solidFill>
                  <a:srgbClr val="FF3300"/>
                </a:solidFill>
                <a:latin typeface="Verdana" pitchFamily="34" charset="0"/>
              </a:endParaRPr>
            </a:p>
          </p:txBody>
        </p:sp>
      </p:grpSp>
      <p:sp>
        <p:nvSpPr>
          <p:cNvPr id="64528" name="Автофигура 16"/>
          <p:cNvSpPr>
            <a:spLocks noGrp="1" noChangeArrowheads="1"/>
          </p:cNvSpPr>
          <p:nvPr>
            <p:ph type="body" idx="1"/>
          </p:nvPr>
        </p:nvSpPr>
        <p:spPr>
          <a:xfrm>
            <a:off x="5435600" y="2060575"/>
            <a:ext cx="2087563" cy="536575"/>
          </a:xfrm>
          <a:prstGeom prst="wedgeRoundRectCallout">
            <a:avLst>
              <a:gd name="adj1" fmla="val -57681"/>
              <a:gd name="adj2" fmla="val 1254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b="1" smtClean="0"/>
              <a:t>U=IR</a:t>
            </a:r>
            <a:endParaRPr lang="ru-RU" sz="2800" b="1" smtClean="0"/>
          </a:p>
        </p:txBody>
      </p:sp>
      <p:sp>
        <p:nvSpPr>
          <p:cNvPr id="64527" name="Автофигура 15"/>
          <p:cNvSpPr>
            <a:spLocks noChangeArrowheads="1"/>
          </p:cNvSpPr>
          <p:nvPr/>
        </p:nvSpPr>
        <p:spPr bwMode="auto">
          <a:xfrm>
            <a:off x="6804025" y="3573463"/>
            <a:ext cx="1727200" cy="720725"/>
          </a:xfrm>
          <a:prstGeom prst="wedgeRoundRectCallout">
            <a:avLst>
              <a:gd name="adj1" fmla="val -77023"/>
              <a:gd name="adj2" fmla="val 10704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R=U/I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4526" name="Автофигура 14"/>
          <p:cNvSpPr>
            <a:spLocks noChangeArrowheads="1"/>
          </p:cNvSpPr>
          <p:nvPr/>
        </p:nvSpPr>
        <p:spPr bwMode="auto">
          <a:xfrm>
            <a:off x="1403350" y="3213100"/>
            <a:ext cx="1655763" cy="647700"/>
          </a:xfrm>
          <a:prstGeom prst="wedgeRoundRectCallout">
            <a:avLst>
              <a:gd name="adj1" fmla="val 40028"/>
              <a:gd name="adj2" fmla="val 15147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I=U/R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8" grpId="0" animBg="1"/>
      <p:bldP spid="64527" grpId="0" animBg="1"/>
      <p:bldP spid="6452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282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Закон Ома для участка цепи</vt:lpstr>
      <vt:lpstr>Слайд 2</vt:lpstr>
      <vt:lpstr>Для начала давайте посмотрим какие величины характеризуют электрическую цепь</vt:lpstr>
      <vt:lpstr>Зависимость силы тока от напряжения</vt:lpstr>
      <vt:lpstr>Зависимость силы тока от сопротивления</vt:lpstr>
      <vt:lpstr>Слайд 6</vt:lpstr>
      <vt:lpstr>Закон Ома для участка цепи</vt:lpstr>
      <vt:lpstr>Закон Ома это главный закон, объединяющий силу тока, напряжение и сопротивление.</vt:lpstr>
      <vt:lpstr>Магический треугольник</vt:lpstr>
      <vt:lpstr>Давайте проведем  опыт.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Владелец</cp:lastModifiedBy>
  <cp:revision>339</cp:revision>
  <dcterms:created xsi:type="dcterms:W3CDTF">2010-05-23T14:28:12Z</dcterms:created>
  <dcterms:modified xsi:type="dcterms:W3CDTF">2013-04-18T09:27:18Z</dcterms:modified>
</cp:coreProperties>
</file>