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66" r:id="rId13"/>
    <p:sldId id="267" r:id="rId14"/>
    <p:sldId id="275" r:id="rId15"/>
    <p:sldId id="268" r:id="rId16"/>
    <p:sldId id="269" r:id="rId17"/>
    <p:sldId id="270" r:id="rId18"/>
    <p:sldId id="271" r:id="rId19"/>
    <p:sldId id="272" r:id="rId20"/>
    <p:sldId id="276" r:id="rId21"/>
    <p:sldId id="274" r:id="rId22"/>
    <p:sldId id="279" r:id="rId23"/>
    <p:sldId id="280" r:id="rId24"/>
    <p:sldId id="273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C3E29-1B5F-43A7-8C2F-21A8C71CECD6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5B9CF-8C3F-4247-89C2-25B254BD5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5B9CF-8C3F-4247-89C2-25B254BD55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D64024-3522-48FB-954B-0E5FEFF0E7E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7FBB14-4D2C-4CF4-BF3A-DA0BA8C5D18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1" TargetMode="External"/><Relationship Id="rId2" Type="http://schemas.openxmlformats.org/officeDocument/2006/relationships/hyperlink" Target="http://images.yandex.ru/yandsearch?text=%D0%B4%D0%BE%D1%81%D1%82%D0%BE%D0%BF%D1%80%D0%B8%D0%BC%D0%B5%D1%87%D0%B0%D1%82%D0%B5%D0%BB%D1%8C%D0%BD%D0%BE%D1%81%D1%82%D0%B8%20%D0%B3.%D0%93%D0%B0%D0%BC%D0%B1%D1%83%D1%80%D0%B3%D0%B0&amp;uinfo=sw-1349-sh-607-fw-1124-fh-448-pd-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3%D0%B0%D0%BC%D0%B1%D1%83%D1%80%D0%B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5%D0%BC%D0%B5%D1%86%D0%BA%D0%B8%D0%B9_%D1%8F%D0%B7%D1%8B%D0%BA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Die </a:t>
            </a:r>
            <a:r>
              <a:rPr lang="en-US" dirty="0" err="1" smtClean="0">
                <a:solidFill>
                  <a:srgbClr val="FF0000"/>
                </a:solidFill>
              </a:rPr>
              <a:t>Stadt</a:t>
            </a:r>
            <a:r>
              <a:rPr lang="en-US" dirty="0" smtClean="0">
                <a:solidFill>
                  <a:srgbClr val="FF0000"/>
                </a:solidFill>
              </a:rPr>
              <a:t> Hamburg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3400" y="4214818"/>
            <a:ext cx="8467756" cy="22145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Презентацию подготовила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Кочнева Татьяна Владимировна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 немецкого языка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МБОУ СОШ № 9 г.Карабаново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44419_27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929322" cy="3983311"/>
          </a:xfrm>
        </p:spPr>
      </p:pic>
      <p:pic>
        <p:nvPicPr>
          <p:cNvPr id="7" name="Содержимое 6" descr="799px-Norderelbbruecke_-_Neue_Elbbruecke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3617913" y="2714625"/>
            <a:ext cx="5526087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ulpture_09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1" cy="6307894"/>
          </a:xfrm>
        </p:spPr>
      </p:pic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3857625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>
                <a:solidFill>
                  <a:srgbClr val="FF0000"/>
                </a:solidFill>
              </a:rPr>
              <a:t>В Гамбурге на озере </a:t>
            </a:r>
            <a:r>
              <a:rPr lang="ru-RU" sz="2700" b="1" dirty="0" err="1" smtClean="0">
                <a:solidFill>
                  <a:srgbClr val="FF0000"/>
                </a:solidFill>
              </a:rPr>
              <a:t>Бинненальстер</a:t>
            </a:r>
            <a:r>
              <a:rPr lang="ru-RU" sz="2700" b="1" dirty="0" smtClean="0">
                <a:solidFill>
                  <a:srgbClr val="FF0000"/>
                </a:solidFill>
              </a:rPr>
              <a:t> установили гигантскую статую русалки. По словам</a:t>
            </a:r>
            <a:r>
              <a:rPr lang="en-US" sz="2700" b="1" dirty="0" smtClean="0">
                <a:solidFill>
                  <a:srgbClr val="FF0000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 Фосса</a:t>
            </a:r>
            <a:r>
              <a:rPr lang="en-US" sz="2700" b="1" dirty="0" smtClean="0">
                <a:solidFill>
                  <a:srgbClr val="FF0000"/>
                </a:solidFill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</a:rPr>
              <a:t> главы рекламной академии и владельца рекламного агентства, необычная скульптура должна показать, что Гамбург является городом, в котором живут неординарные творческие люди. И одновременно населенным пунктом, стоящим на воде.</a:t>
            </a: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16845662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1935" y="3025591"/>
            <a:ext cx="5912065" cy="3832409"/>
          </a:xfrm>
        </p:spPr>
      </p:pic>
      <p:pic>
        <p:nvPicPr>
          <p:cNvPr id="5" name="Содержимое 4" descr="116897911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6087712" cy="40536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2" y="0"/>
            <a:ext cx="2857488" cy="2500306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Musikalische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Brunnen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 in Hamburg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H_Rathaus_pano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642917"/>
            <a:ext cx="7715304" cy="61117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5000660" cy="57148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Hamburger </a:t>
            </a:r>
            <a:r>
              <a:rPr lang="en-US" sz="3200" b="1" dirty="0" err="1" smtClean="0">
                <a:solidFill>
                  <a:srgbClr val="FF0000"/>
                </a:solidFill>
              </a:rPr>
              <a:t>Rathaus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Das </a:t>
            </a:r>
            <a:r>
              <a:rPr lang="en-US" sz="3200" b="1" dirty="0" err="1" smtClean="0">
                <a:solidFill>
                  <a:srgbClr val="FF0000"/>
                </a:solidFill>
              </a:rPr>
              <a:t>Wahrzeichen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der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Stadt</a:t>
            </a:r>
            <a:r>
              <a:rPr lang="en-US" sz="3200" b="1" dirty="0" smtClean="0">
                <a:solidFill>
                  <a:srgbClr val="FF0000"/>
                </a:solidFill>
              </a:rPr>
              <a:t> – die </a:t>
            </a:r>
            <a:r>
              <a:rPr lang="en-US" sz="3200" b="1" dirty="0" err="1" smtClean="0">
                <a:solidFill>
                  <a:srgbClr val="FF0000"/>
                </a:solidFill>
              </a:rPr>
              <a:t>Hauptkirche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 St. </a:t>
            </a:r>
            <a:r>
              <a:rPr lang="en-US" sz="3200" b="1" dirty="0" err="1" smtClean="0">
                <a:solidFill>
                  <a:srgbClr val="FF0000"/>
                </a:solidFill>
              </a:rPr>
              <a:t>Michaelis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amburg_St__Michaelis_01_KMJ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500174"/>
            <a:ext cx="3643338" cy="5185115"/>
          </a:xfrm>
        </p:spPr>
      </p:pic>
      <p:pic>
        <p:nvPicPr>
          <p:cNvPr id="7" name="Содержимое 6" descr="michaeliskirche-hambur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0882" y="1571612"/>
            <a:ext cx="3798074" cy="50506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215106" cy="92867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Museum </a:t>
            </a:r>
            <a:r>
              <a:rPr lang="en-US" sz="3200" b="1" dirty="0" err="1" smtClean="0">
                <a:solidFill>
                  <a:srgbClr val="FF0000"/>
                </a:solidFill>
              </a:rPr>
              <a:t>der</a:t>
            </a:r>
            <a:r>
              <a:rPr lang="en-US" sz="3200" b="1" dirty="0" smtClean="0">
                <a:solidFill>
                  <a:srgbClr val="FF0000"/>
                </a:solidFill>
              </a:rPr>
              <a:t> Geschichte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h-hamburgmuseu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928826"/>
            <a:ext cx="7773807" cy="59291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Hauptbahnhof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60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142984"/>
            <a:ext cx="8350139" cy="54776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hamburg5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4357686" y="3000372"/>
            <a:ext cx="4786314" cy="3588795"/>
          </a:xfrm>
        </p:spPr>
      </p:pic>
      <p:pic>
        <p:nvPicPr>
          <p:cNvPr id="4" name="Содержимое 3" descr="f7c2f6dadc056ae85151a3b660866779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0" y="1428736"/>
            <a:ext cx="5119692" cy="3839769"/>
          </a:xfrm>
        </p:spPr>
      </p:pic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214291"/>
            <a:ext cx="4714876" cy="1357321"/>
          </a:xfrm>
        </p:spPr>
        <p:txBody>
          <a:bodyPr>
            <a:normAutofit fontScale="77500" lnSpcReduction="20000"/>
          </a:bodyPr>
          <a:lstStyle/>
          <a:p>
            <a:r>
              <a:rPr lang="de-DE" sz="3200" b="1" dirty="0" smtClean="0">
                <a:solidFill>
                  <a:srgbClr val="FF0000"/>
                </a:solidFill>
              </a:rPr>
              <a:t>Museum für Kommunikation Hamburg</a:t>
            </a:r>
          </a:p>
          <a:p>
            <a:pPr>
              <a:buNone/>
            </a:pPr>
            <a:r>
              <a:rPr lang="de-DE" sz="3200" b="1" dirty="0" smtClean="0">
                <a:solidFill>
                  <a:srgbClr val="FF0000"/>
                </a:solidFill>
              </a:rPr>
              <a:t>    (</a:t>
            </a:r>
            <a:r>
              <a:rPr lang="de-DE" sz="3200" b="1" dirty="0" err="1" smtClean="0">
                <a:solidFill>
                  <a:srgbClr val="FF0000"/>
                </a:solidFill>
              </a:rPr>
              <a:t>Музей</a:t>
            </a:r>
            <a:r>
              <a:rPr lang="de-DE" sz="3200" b="1" dirty="0" smtClean="0">
                <a:solidFill>
                  <a:srgbClr val="FF0000"/>
                </a:solidFill>
              </a:rPr>
              <a:t> </a:t>
            </a:r>
            <a:r>
              <a:rPr lang="de-DE" sz="3200" b="1" dirty="0" err="1" smtClean="0">
                <a:solidFill>
                  <a:srgbClr val="FF0000"/>
                </a:solidFill>
              </a:rPr>
              <a:t>связи</a:t>
            </a:r>
            <a:r>
              <a:rPr lang="de-DE" sz="3200" b="1" dirty="0" smtClean="0">
                <a:solidFill>
                  <a:srgbClr val="FF0000"/>
                </a:solidFill>
              </a:rPr>
              <a:t>.)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5429256" y="2143116"/>
            <a:ext cx="3714744" cy="71438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Museum </a:t>
            </a:r>
            <a:r>
              <a:rPr lang="en-US" b="1" dirty="0" err="1" smtClean="0">
                <a:solidFill>
                  <a:srgbClr val="FF0000"/>
                </a:solidFill>
              </a:rPr>
              <a:t>der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Archeologie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_334-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133" y="214290"/>
            <a:ext cx="8742397" cy="655679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/>
          </a:bodyPr>
          <a:lstStyle/>
          <a:p>
            <a:pPr algn="ctr"/>
            <a:r>
              <a:rPr lang="de-DE" b="1" i="1" dirty="0" smtClean="0">
                <a:solidFill>
                  <a:srgbClr val="FF0000"/>
                </a:solidFill>
              </a:rPr>
              <a:t>Hamburger Kunsthalle (Kunstmuseum)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solidFill>
                  <a:srgbClr val="FF0000"/>
                </a:solidFill>
              </a:rPr>
              <a:t>der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Fischmarkt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fischmarkt33of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142984"/>
            <a:ext cx="8093896" cy="53959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c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5698" y="-58083"/>
            <a:ext cx="9199698" cy="69160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 </a:t>
            </a:r>
            <a:r>
              <a:rPr lang="en-US" sz="4400" b="1" dirty="0" smtClean="0">
                <a:solidFill>
                  <a:srgbClr val="FF0000"/>
                </a:solidFill>
              </a:rPr>
              <a:t>Die </a:t>
            </a:r>
            <a:r>
              <a:rPr lang="en-US" sz="4400" b="1" dirty="0" err="1" smtClean="0">
                <a:solidFill>
                  <a:srgbClr val="FF0000"/>
                </a:solidFill>
              </a:rPr>
              <a:t>Stadt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err="1" smtClean="0">
                <a:solidFill>
                  <a:srgbClr val="FF0000"/>
                </a:solidFill>
              </a:rPr>
              <a:t>wurde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err="1" smtClean="0">
                <a:solidFill>
                  <a:srgbClr val="FF0000"/>
                </a:solidFill>
              </a:rPr>
              <a:t>im</a:t>
            </a:r>
            <a:r>
              <a:rPr lang="en-US" sz="4400" b="1" dirty="0" smtClean="0">
                <a:solidFill>
                  <a:srgbClr val="FF0000"/>
                </a:solidFill>
              </a:rPr>
              <a:t> 9.Jahrhundert  </a:t>
            </a:r>
            <a:r>
              <a:rPr lang="en-US" sz="4400" b="1" dirty="0" err="1" smtClean="0">
                <a:solidFill>
                  <a:srgbClr val="FF0000"/>
                </a:solidFill>
              </a:rPr>
              <a:t>gegrundet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Hamburger </a:t>
            </a:r>
            <a:r>
              <a:rPr lang="en-US" sz="3200" b="1" dirty="0" err="1" smtClean="0">
                <a:solidFill>
                  <a:srgbClr val="FF0000"/>
                </a:solidFill>
              </a:rPr>
              <a:t>Flughafen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amburg_airport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868" y="2500306"/>
            <a:ext cx="5253046" cy="4103238"/>
          </a:xfrm>
        </p:spPr>
      </p:pic>
      <p:pic>
        <p:nvPicPr>
          <p:cNvPr id="6" name="Содержимое 5" descr="hamburg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282" y="1000108"/>
            <a:ext cx="4929222" cy="37017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solidFill>
                  <a:srgbClr val="FF0000"/>
                </a:solidFill>
              </a:rPr>
              <a:t>Der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Tiergarten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Hagenbeck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gorod_Gamburg_Germaniya-zoopark-Gagenbek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472" y="1212423"/>
            <a:ext cx="7173428" cy="53800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z_69ddd03c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008805" y="3434537"/>
            <a:ext cx="5135195" cy="34234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4857784" cy="78579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die </a:t>
            </a:r>
            <a:r>
              <a:rPr lang="en-US" b="1" dirty="0" err="1" smtClean="0">
                <a:solidFill>
                  <a:srgbClr val="FF0000"/>
                </a:solidFill>
              </a:rPr>
              <a:t>Verkehrsmittel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VGF_S201_29_11_2005_Suedbahnhof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857232"/>
            <a:ext cx="5059907" cy="379493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ppenwehe_Cafe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785794"/>
            <a:ext cx="5373524" cy="4030669"/>
          </a:xfrm>
        </p:spPr>
      </p:pic>
      <p:pic>
        <p:nvPicPr>
          <p:cNvPr id="6" name="Содержимое 5" descr="original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3658562" y="3214686"/>
            <a:ext cx="5485438" cy="3643314"/>
          </a:xfrm>
        </p:spPr>
      </p:pic>
      <p:sp>
        <p:nvSpPr>
          <p:cNvPr id="16" name="Текст 15"/>
          <p:cNvSpPr>
            <a:spLocks noGrp="1"/>
          </p:cNvSpPr>
          <p:nvPr>
            <p:ph type="body" idx="4294967295"/>
          </p:nvPr>
        </p:nvSpPr>
        <p:spPr>
          <a:xfrm>
            <a:off x="1571604" y="0"/>
            <a:ext cx="1714512" cy="10001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Cafe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half" idx="4294967295"/>
          </p:nvPr>
        </p:nvSpPr>
        <p:spPr>
          <a:xfrm>
            <a:off x="6215074" y="2571744"/>
            <a:ext cx="2500330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Hotel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Reeperbahn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Google_Reeperbahn_B_509431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142984"/>
            <a:ext cx="7772425" cy="5181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Источники: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Немецкий язык для уч-ся 11 </a:t>
            </a:r>
            <a:r>
              <a:rPr lang="ru-RU" dirty="0" err="1" smtClean="0"/>
              <a:t>кл</a:t>
            </a:r>
            <a:r>
              <a:rPr lang="ru-RU" dirty="0" smtClean="0"/>
              <a:t>. и поступающих в вузы. Сост. А.В.Горбачёва. – Волгоград: Учитель, 2007. – 215 с.</a:t>
            </a:r>
          </a:p>
          <a:p>
            <a:r>
              <a:rPr lang="ru-RU" dirty="0" err="1" smtClean="0"/>
              <a:t>Яндекс</a:t>
            </a:r>
            <a:r>
              <a:rPr lang="ru-RU" dirty="0" smtClean="0"/>
              <a:t>. Картинки. Достопримечательности г.Гамбурга</a:t>
            </a:r>
            <a:r>
              <a:rPr lang="en-US" dirty="0" smtClean="0">
                <a:hlinkClick r:id="rId2"/>
              </a:rPr>
              <a:t> http://images.yandex.ru/yandsearch?text=%D0%B4%D0%BE%D1%81%D1%82%D0%BE%D0%BF%D1%80%D0%B8%D0%BC%D0%B5%D1%87%D0%B0%D1%82%D0%B5%D0%BB%D1%8C%D0%BD%D0%BE%D1%81%D1%82%D0%B8%20%D0%B3.%D0%93%D0%B0%D0%BC%D0%B1%D1%83%D1%80%D0%B3%D0%B0&amp;uinfo=sw-1349-sh-607-fw-1124-fh-448-pd-</a:t>
            </a:r>
            <a:r>
              <a:rPr lang="en-US" dirty="0" smtClean="0">
                <a:hlinkClick r:id="rId3" action="ppaction://hlinkfile"/>
              </a:rPr>
              <a:t>1</a:t>
            </a:r>
            <a:endParaRPr lang="ru-RU" dirty="0" smtClean="0"/>
          </a:p>
          <a:p>
            <a:r>
              <a:rPr lang="ru-RU" dirty="0" smtClean="0"/>
              <a:t>УМК </a:t>
            </a:r>
            <a:r>
              <a:rPr lang="ru-RU" dirty="0" err="1" smtClean="0"/>
              <a:t>И.Л.Бим</a:t>
            </a:r>
            <a:r>
              <a:rPr lang="ru-RU" dirty="0" smtClean="0"/>
              <a:t> «Шаги 2»</a:t>
            </a:r>
            <a:r>
              <a:rPr lang="en-US" dirty="0" smtClean="0">
                <a:hlinkClick r:id="rId4"/>
              </a:rPr>
              <a:t> </a:t>
            </a:r>
            <a:endParaRPr lang="ru-RU" dirty="0" smtClean="0">
              <a:hlinkClick r:id="rId4"/>
            </a:endParaRPr>
          </a:p>
          <a:p>
            <a:r>
              <a:rPr lang="ru-RU" dirty="0" smtClean="0">
                <a:hlinkClick r:id="rId4"/>
              </a:rPr>
              <a:t>Гамбург. </a:t>
            </a:r>
            <a:r>
              <a:rPr lang="ru-RU" dirty="0" err="1" smtClean="0">
                <a:hlinkClick r:id="rId4"/>
              </a:rPr>
              <a:t>Википедия</a:t>
            </a:r>
            <a:r>
              <a:rPr lang="ru-RU" dirty="0" smtClean="0">
                <a:hlinkClick r:id="rId4"/>
              </a:rPr>
              <a:t>. </a:t>
            </a:r>
            <a:r>
              <a:rPr lang="en-US" dirty="0" smtClean="0">
                <a:hlinkClick r:id="rId4"/>
              </a:rPr>
              <a:t>http://ru.wikipedia.org/wiki/%D0%93%D0%B0%D0%BC%D0%B1%D1%83%D1%80%D0%B3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208188287_gamburg0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643306" y="2285992"/>
            <a:ext cx="5143534" cy="3857651"/>
          </a:xfr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357322"/>
          </a:xfrm>
        </p:spPr>
        <p:txBody>
          <a:bodyPr>
            <a:noAutofit/>
          </a:bodyPr>
          <a:lstStyle/>
          <a:p>
            <a:pPr algn="ctr"/>
            <a:r>
              <a:rPr lang="de-DE" sz="3600" b="1" i="1" dirty="0" smtClean="0">
                <a:solidFill>
                  <a:srgbClr val="FF0000"/>
                </a:solidFill>
              </a:rPr>
              <a:t>Freie und Hansestadt Hamburg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</a:rPr>
              <a:t>ist</a:t>
            </a:r>
            <a:r>
              <a:rPr lang="en-US" sz="3600" b="1" i="1" dirty="0" smtClean="0">
                <a:solidFill>
                  <a:srgbClr val="FF0000"/>
                </a:solidFill>
              </a:rPr>
              <a:t> die </a:t>
            </a:r>
            <a:r>
              <a:rPr lang="en-US" sz="3600" b="1" dirty="0" err="1" smtClean="0">
                <a:solidFill>
                  <a:srgbClr val="FF0000"/>
                </a:solidFill>
              </a:rPr>
              <a:t>zweitgrößte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</a:rPr>
              <a:t>Stadt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</a:rPr>
              <a:t>Deutschlands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</a:rPr>
              <a:t>nach</a:t>
            </a:r>
            <a:r>
              <a:rPr lang="en-US" sz="3600" b="1" i="1" dirty="0" smtClean="0">
                <a:solidFill>
                  <a:srgbClr val="FF0000"/>
                </a:solidFill>
              </a:rPr>
              <a:t> Berlin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79606829.gif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14282" y="1643050"/>
            <a:ext cx="3500462" cy="4843882"/>
          </a:xfrm>
        </p:spPr>
      </p:pic>
      <p:sp>
        <p:nvSpPr>
          <p:cNvPr id="8" name="Стрелка вправо 7"/>
          <p:cNvSpPr/>
          <p:nvPr/>
        </p:nvSpPr>
        <p:spPr>
          <a:xfrm rot="712825">
            <a:off x="364682" y="2280537"/>
            <a:ext cx="1357322" cy="21431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емля Гамбург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357554" y="2500306"/>
            <a:ext cx="5547140" cy="36980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 гербе и флаге Гамбурга изображены ворота городской крепости, и Гамбург часто называют за это «воротами в мир» (</a:t>
            </a:r>
            <a:r>
              <a:rPr lang="ru-RU" sz="3200" b="1" dirty="0" smtClean="0">
                <a:solidFill>
                  <a:srgbClr val="FF0000"/>
                </a:solidFill>
                <a:hlinkClick r:id="rId3" tooltip="Немецкий язык"/>
              </a:rPr>
              <a:t>нем.</a:t>
            </a:r>
            <a:r>
              <a:rPr lang="ru-RU" sz="3200" b="1" dirty="0" smtClean="0">
                <a:solidFill>
                  <a:srgbClr val="FF0000"/>
                </a:solidFill>
              </a:rPr>
              <a:t> </a:t>
            </a:r>
            <a:r>
              <a:rPr lang="ru-RU" sz="3200" b="1" i="1" dirty="0" err="1" smtClean="0">
                <a:solidFill>
                  <a:srgbClr val="FF0000"/>
                </a:solidFill>
              </a:rPr>
              <a:t>Tor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zur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Welt</a:t>
            </a:r>
            <a:r>
              <a:rPr lang="ru-RU" sz="3200" b="1" dirty="0" smtClean="0">
                <a:solidFill>
                  <a:srgbClr val="FF0000"/>
                </a:solidFill>
              </a:rPr>
              <a:t>).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992_5_Hamburg-Tourismus-GmbH-HH-Flagge_Michel_1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309108" y="1571612"/>
            <a:ext cx="3762826" cy="52040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00px-Harburger_Elbbruecke_Suedportal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3894138" y="2919413"/>
            <a:ext cx="5249862" cy="3938587"/>
          </a:xfrm>
        </p:spPr>
      </p:pic>
      <p:pic>
        <p:nvPicPr>
          <p:cNvPr id="6" name="Содержимое 5" descr="1230508281_750_9228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970463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y_a359f5d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Hamburg </a:t>
            </a:r>
            <a:r>
              <a:rPr lang="en-US" sz="3200" b="1" dirty="0" err="1" smtClean="0">
                <a:solidFill>
                  <a:srgbClr val="FF0000"/>
                </a:solidFill>
              </a:rPr>
              <a:t>liegt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beiderseits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der</a:t>
            </a:r>
            <a:r>
              <a:rPr lang="en-US" sz="3200" b="1" dirty="0" smtClean="0">
                <a:solidFill>
                  <a:srgbClr val="FF0000"/>
                </a:solidFill>
              </a:rPr>
              <a:t> Elbe, </a:t>
            </a:r>
            <a:r>
              <a:rPr lang="en-US" sz="3200" b="1" dirty="0" err="1" smtClean="0">
                <a:solidFill>
                  <a:srgbClr val="FF0000"/>
                </a:solidFill>
              </a:rPr>
              <a:t>nicht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weit</a:t>
            </a:r>
            <a:r>
              <a:rPr lang="en-US" sz="3200" b="1" dirty="0" smtClean="0">
                <a:solidFill>
                  <a:srgbClr val="FF0000"/>
                </a:solidFill>
              </a:rPr>
              <a:t> von </a:t>
            </a:r>
            <a:r>
              <a:rPr lang="en-US" sz="3200" b="1" dirty="0" err="1" smtClean="0">
                <a:solidFill>
                  <a:srgbClr val="FF0000"/>
                </a:solidFill>
              </a:rPr>
              <a:t>der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Mundung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der</a:t>
            </a:r>
            <a:r>
              <a:rPr lang="en-US" sz="3200" b="1" dirty="0" smtClean="0">
                <a:solidFill>
                  <a:srgbClr val="FF0000"/>
                </a:solidFill>
              </a:rPr>
              <a:t> Elbe in </a:t>
            </a:r>
            <a:r>
              <a:rPr lang="en-US" sz="3200" b="1" dirty="0" err="1" smtClean="0">
                <a:solidFill>
                  <a:srgbClr val="FF0000"/>
                </a:solidFill>
              </a:rPr>
              <a:t>der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Nordsee</a:t>
            </a:r>
            <a:r>
              <a:rPr lang="en-US" sz="3200" b="1" dirty="0" smtClean="0">
                <a:solidFill>
                  <a:srgbClr val="FF0000"/>
                </a:solidFill>
              </a:rPr>
              <a:t>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amburg-city-break_usf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572527" cy="642939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solidFill>
                  <a:srgbClr val="FF0000"/>
                </a:solidFill>
              </a:rPr>
              <a:t>Der</a:t>
            </a:r>
            <a:r>
              <a:rPr lang="en-US" sz="3600" b="1" dirty="0" smtClean="0">
                <a:solidFill>
                  <a:srgbClr val="FF0000"/>
                </a:solidFill>
              </a:rPr>
              <a:t> Hamburger </a:t>
            </a:r>
            <a:r>
              <a:rPr lang="en-US" sz="3600" b="1" dirty="0" err="1" smtClean="0">
                <a:solidFill>
                  <a:srgbClr val="FF0000"/>
                </a:solidFill>
              </a:rPr>
              <a:t>Hafen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gehort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zu</a:t>
            </a:r>
            <a:r>
              <a:rPr lang="en-US" sz="3600" b="1" dirty="0" smtClean="0">
                <a:solidFill>
                  <a:srgbClr val="FF0000"/>
                </a:solidFill>
              </a:rPr>
              <a:t> den </a:t>
            </a:r>
            <a:r>
              <a:rPr lang="en-US" sz="3600" b="1" dirty="0" err="1" smtClean="0">
                <a:solidFill>
                  <a:srgbClr val="FF0000"/>
                </a:solidFill>
              </a:rPr>
              <a:t>wichtigsten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Hafen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Europas</a:t>
            </a:r>
            <a:r>
              <a:rPr lang="en-US" sz="3600" b="1" dirty="0" smtClean="0">
                <a:solidFill>
                  <a:srgbClr val="FF0000"/>
                </a:solidFill>
              </a:rPr>
              <a:t> und </a:t>
            </a:r>
            <a:r>
              <a:rPr lang="en-US" sz="3600" b="1" dirty="0" err="1" smtClean="0">
                <a:solidFill>
                  <a:srgbClr val="FF0000"/>
                </a:solidFill>
              </a:rPr>
              <a:t>der</a:t>
            </a:r>
            <a:r>
              <a:rPr lang="en-US" sz="3600" b="1" dirty="0" smtClean="0">
                <a:solidFill>
                  <a:srgbClr val="FF0000"/>
                </a:solidFill>
              </a:rPr>
              <a:t> Welt.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amburg2_big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229154"/>
            <a:ext cx="9144000" cy="609544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Hamburg </a:t>
            </a:r>
            <a:r>
              <a:rPr lang="en-US" b="1" dirty="0" err="1" smtClean="0">
                <a:solidFill>
                  <a:srgbClr val="FF0000"/>
                </a:solidFill>
              </a:rPr>
              <a:t>ist</a:t>
            </a:r>
            <a:r>
              <a:rPr lang="en-US" b="1" dirty="0" smtClean="0">
                <a:solidFill>
                  <a:srgbClr val="FF0000"/>
                </a:solidFill>
              </a:rPr>
              <a:t> die </a:t>
            </a:r>
            <a:r>
              <a:rPr lang="en-US" b="1" dirty="0" err="1" smtClean="0">
                <a:solidFill>
                  <a:srgbClr val="FF0000"/>
                </a:solidFill>
              </a:rPr>
              <a:t>Stadt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der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Brucken</a:t>
            </a:r>
            <a:r>
              <a:rPr lang="en-US" b="1" dirty="0" smtClean="0">
                <a:solidFill>
                  <a:srgbClr val="FF0000"/>
                </a:solidFill>
              </a:rPr>
              <a:t> (2300 – 2500 </a:t>
            </a:r>
            <a:r>
              <a:rPr lang="en-US" b="1" dirty="0" err="1" smtClean="0">
                <a:solidFill>
                  <a:srgbClr val="FF0000"/>
                </a:solidFill>
              </a:rPr>
              <a:t>Brucken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614688" cy="53760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235</Words>
  <Application>Microsoft Office PowerPoint</Application>
  <PresentationFormat>Экран (4:3)</PresentationFormat>
  <Paragraphs>34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Die Stadt Hamburg </vt:lpstr>
      <vt:lpstr> Die Stadt wurde im 9.Jahrhundert  gegrundet</vt:lpstr>
      <vt:lpstr>Freie und Hansestadt Hamburg ist die zweitgrößte Stadt Deutschlands nach Berlin</vt:lpstr>
      <vt:lpstr>На гербе и флаге Гамбурга изображены ворота городской крепости, и Гамбург часто называют за это «воротами в мир» (нем. Tor zur Welt).</vt:lpstr>
      <vt:lpstr>Слайд 5</vt:lpstr>
      <vt:lpstr>Hamburg liegt beiderseits der Elbe, nicht weit von der Mundung der Elbe in der Nordsee.</vt:lpstr>
      <vt:lpstr>Der Hamburger Hafen gehort zu den wichtigsten Hafen Europas und der Welt.</vt:lpstr>
      <vt:lpstr>Слайд 8</vt:lpstr>
      <vt:lpstr>Hamburg ist die Stadt der Brucken (2300 – 2500 Brucken)</vt:lpstr>
      <vt:lpstr>Слайд 10</vt:lpstr>
      <vt:lpstr>В Гамбурге на озере Бинненальстер установили гигантскую статую русалки. По словам  Фосса, главы рекламной академии и владельца рекламного агентства, необычная скульптура должна показать, что Гамбург является городом, в котором живут неординарные творческие люди. И одновременно населенным пунктом, стоящим на воде.  </vt:lpstr>
      <vt:lpstr>Musikalische  Brunnen  in Hamburg</vt:lpstr>
      <vt:lpstr>Hamburger Rathaus</vt:lpstr>
      <vt:lpstr>Das Wahrzeichen der Stadt – die Hauptkirche  St. Michaelis</vt:lpstr>
      <vt:lpstr>Museum der Geschichte</vt:lpstr>
      <vt:lpstr>Hauptbahnhof</vt:lpstr>
      <vt:lpstr>Слайд 17</vt:lpstr>
      <vt:lpstr>Hamburger Kunsthalle (Kunstmuseum)</vt:lpstr>
      <vt:lpstr>der Fischmarkt</vt:lpstr>
      <vt:lpstr>Hamburger Flughafen</vt:lpstr>
      <vt:lpstr>Der Tiergarten Hagenbeck</vt:lpstr>
      <vt:lpstr> die Verkehrsmittel</vt:lpstr>
      <vt:lpstr>Слайд 23</vt:lpstr>
      <vt:lpstr>Reeperbahn</vt:lpstr>
      <vt:lpstr>Источники: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61</cp:revision>
  <dcterms:created xsi:type="dcterms:W3CDTF">2013-04-18T14:51:05Z</dcterms:created>
  <dcterms:modified xsi:type="dcterms:W3CDTF">2013-04-19T16:40:17Z</dcterms:modified>
</cp:coreProperties>
</file>