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3" r:id="rId2"/>
    <p:sldId id="272" r:id="rId3"/>
    <p:sldId id="267" r:id="rId4"/>
    <p:sldId id="268" r:id="rId5"/>
    <p:sldId id="269" r:id="rId6"/>
    <p:sldId id="270" r:id="rId7"/>
    <p:sldId id="271" r:id="rId8"/>
    <p:sldId id="257" r:id="rId9"/>
    <p:sldId id="258" r:id="rId10"/>
    <p:sldId id="259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7976" autoAdjust="0"/>
    <p:restoredTop sz="94660"/>
  </p:normalViewPr>
  <p:slideViewPr>
    <p:cSldViewPr>
      <p:cViewPr varScale="1">
        <p:scale>
          <a:sx n="65" d="100"/>
          <a:sy n="65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13A50-61AC-4BC6-A939-A133DB0904E5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830B0-D2AE-4F98-AC61-A862D6D44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0"/>
            <a:ext cx="6572296" cy="1142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Живёт до 2000 лет,</a:t>
            </a:r>
            <a:br>
              <a:rPr lang="ru-RU" dirty="0" smtClean="0"/>
            </a:br>
            <a:r>
              <a:rPr lang="ru-RU" dirty="0" smtClean="0"/>
              <a:t> высота  40-50 м, </a:t>
            </a:r>
            <a:r>
              <a:rPr lang="en-US" dirty="0" smtClean="0"/>
              <a:t>D-2 </a:t>
            </a:r>
            <a:r>
              <a:rPr lang="ru-RU" dirty="0" smtClean="0"/>
              <a:t>м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8900" y="0"/>
            <a:ext cx="27051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" y="2594610"/>
            <a:ext cx="9144000" cy="426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1214422"/>
            <a:ext cx="70008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Прекрасный материал для строительства кораблей</a:t>
            </a:r>
          </a:p>
          <a:p>
            <a:r>
              <a:rPr lang="ru-RU" sz="2000" dirty="0" smtClean="0"/>
              <a:t>Ценится за  долговечность, лёгкость, прочность , практически не поражается вредителями.</a:t>
            </a:r>
          </a:p>
          <a:p>
            <a:r>
              <a:rPr lang="ru-RU" sz="2000" dirty="0" smtClean="0"/>
              <a:t>Экспортный товар в Египет и страны Европы. 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142976" y="2571744"/>
            <a:ext cx="6715134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Греческий историк Геродот рассказывает об этом путешествии: «Финикияне вышли из Красного моря и затем поплыли по Южному. Осенью они приставали к берегу и, в какое бы место Ливии ни попадали всюду обрабатывали землю («Ливией» Геродот называет всю Африку)... а после сбора урожая плыли дальше. Через два года на третий финикияне обогнули </a:t>
            </a:r>
            <a:r>
              <a:rPr lang="ru-RU" dirty="0" err="1" smtClean="0"/>
              <a:t>Геракловы</a:t>
            </a:r>
            <a:r>
              <a:rPr lang="ru-RU" dirty="0" smtClean="0"/>
              <a:t> столпы (т.е. прошли пролив Гибралтар) и прибыли в Египет …      </a:t>
            </a:r>
            <a:r>
              <a:rPr lang="ru-RU" i="1" dirty="0" smtClean="0"/>
              <a:t>По утверждению этих людей (финикийцев), которому я сам не верю, хотя другие могут и поверить, когда они плыли на запад, огибая южную оконечность Ливии, солнце находилось справа — к северу от них».</a:t>
            </a:r>
            <a:br>
              <a:rPr lang="ru-RU" i="1" dirty="0" smtClean="0"/>
            </a:b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dirty="0" smtClean="0"/>
              <a:t>Финикийцы в Бразилии 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929718" cy="585789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Там были обнаружены наскальные надписи, авторство которых приписывается финикийцам. </a:t>
            </a:r>
          </a:p>
          <a:p>
            <a:r>
              <a:rPr lang="ru-RU" dirty="0" smtClean="0"/>
              <a:t>Директор Национального музея в Рио-де-Жанейро </a:t>
            </a:r>
            <a:r>
              <a:rPr lang="ru-RU" dirty="0" err="1" smtClean="0"/>
              <a:t>Ладислау</a:t>
            </a:r>
            <a:r>
              <a:rPr lang="ru-RU" dirty="0" smtClean="0"/>
              <a:t> </a:t>
            </a:r>
            <a:r>
              <a:rPr lang="ru-RU" dirty="0" err="1" smtClean="0"/>
              <a:t>Нетту</a:t>
            </a:r>
            <a:r>
              <a:rPr lang="ru-RU" dirty="0" smtClean="0"/>
              <a:t> сообщает об удивительной находке на реке </a:t>
            </a:r>
            <a:r>
              <a:rPr lang="ru-RU" dirty="0" err="1" smtClean="0"/>
              <a:t>Параиба</a:t>
            </a:r>
            <a:r>
              <a:rPr lang="ru-RU" dirty="0" smtClean="0"/>
              <a:t> камня с надписью:</a:t>
            </a:r>
          </a:p>
          <a:p>
            <a:r>
              <a:rPr lang="ru-RU" i="1" dirty="0" smtClean="0">
                <a:solidFill>
                  <a:srgbClr val="92D050"/>
                </a:solidFill>
              </a:rPr>
              <a:t>«</a:t>
            </a:r>
            <a:r>
              <a:rPr lang="ru-RU" sz="3200" i="1" dirty="0" smtClean="0">
                <a:solidFill>
                  <a:srgbClr val="92D050"/>
                </a:solidFill>
              </a:rPr>
              <a:t>Мы, сыновья Ханаана, мореходы и купцы, были изгнаны из </a:t>
            </a:r>
            <a:r>
              <a:rPr lang="ru-RU" sz="3200" i="1" dirty="0" err="1" smtClean="0">
                <a:solidFill>
                  <a:srgbClr val="92D050"/>
                </a:solidFill>
              </a:rPr>
              <a:t>Сидона</a:t>
            </a:r>
            <a:r>
              <a:rPr lang="ru-RU" sz="3200" i="1" dirty="0" smtClean="0">
                <a:solidFill>
                  <a:srgbClr val="92D050"/>
                </a:solidFill>
              </a:rPr>
              <a:t> на этот далекий остров, гористую землю, которую приняли за обитель богов и богинь. На 19-м году правления </a:t>
            </a:r>
            <a:r>
              <a:rPr lang="ru-RU" sz="3200" i="1" dirty="0" err="1" smtClean="0">
                <a:solidFill>
                  <a:srgbClr val="92D050"/>
                </a:solidFill>
              </a:rPr>
              <a:t>Хирама</a:t>
            </a:r>
            <a:r>
              <a:rPr lang="ru-RU" sz="3200" i="1" dirty="0" smtClean="0">
                <a:solidFill>
                  <a:srgbClr val="92D050"/>
                </a:solidFill>
              </a:rPr>
              <a:t>, нашего царя, мы вышли в море на десяти судах и два года плыли вместе, огибая жаркую страну. Потом мы разъединились и, испытав опасность, прибыли сюда, 12 мужчин и 3 женщины, на этот далекий остров»... </a:t>
            </a:r>
            <a:endParaRPr lang="ru-RU" sz="3200" dirty="0" smtClean="0">
              <a:solidFill>
                <a:srgbClr val="92D050"/>
              </a:solidFill>
            </a:endParaRPr>
          </a:p>
          <a:p>
            <a:pPr>
              <a:spcBef>
                <a:spcPts val="1200"/>
              </a:spcBef>
            </a:pPr>
            <a:r>
              <a:rPr lang="ru-RU" dirty="0" smtClean="0"/>
              <a:t>Из надписи можно почерпнуть, что мореходы прошли от Суэца до южной оконечности Африки. У мыса Доброй Надежды их разбросала буря, и одно судно течением унесло в Бразилию. </a:t>
            </a:r>
          </a:p>
          <a:p>
            <a:pPr>
              <a:spcBef>
                <a:spcPts val="1000"/>
              </a:spcBef>
            </a:pPr>
            <a:r>
              <a:rPr lang="ru-RU" dirty="0" smtClean="0"/>
              <a:t>В Бразилии также было найдено несколько плит. Немецкий археолог </a:t>
            </a:r>
            <a:r>
              <a:rPr lang="ru-RU" dirty="0" err="1" smtClean="0"/>
              <a:t>Шенхаген</a:t>
            </a:r>
            <a:r>
              <a:rPr lang="ru-RU" dirty="0" smtClean="0"/>
              <a:t> изучал их в течение пятнадцати лет и пришел к выводу, что эти надписи были оставлены древними финикийцами.</a:t>
            </a:r>
          </a:p>
          <a:p>
            <a:pPr>
              <a:spcBef>
                <a:spcPts val="900"/>
              </a:spcBef>
            </a:pPr>
            <a:r>
              <a:rPr lang="ru-RU" dirty="0" smtClean="0"/>
              <a:t>В Колумбии, в округе </a:t>
            </a:r>
            <a:r>
              <a:rPr lang="ru-RU" dirty="0" err="1" smtClean="0"/>
              <a:t>Бойяка</a:t>
            </a:r>
            <a:r>
              <a:rPr lang="ru-RU" dirty="0" smtClean="0"/>
              <a:t>, близ местечка </a:t>
            </a:r>
            <a:r>
              <a:rPr lang="ru-RU" dirty="0" err="1" smtClean="0"/>
              <a:t>Самака</a:t>
            </a:r>
            <a:r>
              <a:rPr lang="ru-RU" dirty="0" smtClean="0"/>
              <a:t> местными жителями были обнаружены фрагменты терракоты с финикийскими письменами. </a:t>
            </a: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000100" y="0"/>
            <a:ext cx="6974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/>
          <a:lstStyle/>
          <a:p>
            <a:r>
              <a:rPr lang="ru-RU" dirty="0" smtClean="0"/>
              <a:t>Колонии  финикийцев и греков</a:t>
            </a: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-28964" y="1692310"/>
            <a:ext cx="9172963" cy="4038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816" y="571480"/>
            <a:ext cx="9119184" cy="5880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00098" y="142852"/>
            <a:ext cx="9644098" cy="150019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Финикийцам  принадлежат важнейшие открытия в кораблестроении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715436" cy="5143512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latin typeface="+mj-lt"/>
              </a:rPr>
              <a:t>Может быть, скелеты животных навели их на мысль установить на </a:t>
            </a:r>
            <a:r>
              <a:rPr lang="ru-RU" sz="2200" b="1" dirty="0" err="1" smtClean="0">
                <a:latin typeface="+mj-lt"/>
              </a:rPr>
              <a:t>однодревках</a:t>
            </a:r>
            <a:r>
              <a:rPr lang="ru-RU" sz="2200" b="1" dirty="0" smtClean="0">
                <a:latin typeface="+mj-lt"/>
              </a:rPr>
              <a:t> ребра жесткости, которые покрывали сверху досками. </a:t>
            </a:r>
          </a:p>
          <a:p>
            <a:r>
              <a:rPr lang="ru-RU" sz="2200" b="1" dirty="0" smtClean="0">
                <a:latin typeface="+mj-lt"/>
              </a:rPr>
              <a:t>Так впервые в истории кораблестроения были применены шпангоуты, до сих пор имеющие широкое использование. </a:t>
            </a:r>
          </a:p>
          <a:p>
            <a:r>
              <a:rPr lang="ru-RU" sz="2200" b="1" dirty="0" smtClean="0">
                <a:latin typeface="+mj-lt"/>
              </a:rPr>
              <a:t>Впервые построили килевое судно (первоначально килем служили два ствола, соединенные под углом). </a:t>
            </a:r>
          </a:p>
          <a:p>
            <a:r>
              <a:rPr lang="ru-RU" sz="2200" b="1" dirty="0" smtClean="0">
                <a:latin typeface="+mj-lt"/>
              </a:rPr>
              <a:t>Киль сразу придал корпусу устойчивость и позволил установить продольные и поперечные связи. К ним крепились доски обшивки. </a:t>
            </a:r>
          </a:p>
          <a:p>
            <a:r>
              <a:rPr lang="ru-RU" sz="2200" b="1" dirty="0" smtClean="0">
                <a:latin typeface="+mj-lt"/>
              </a:rPr>
              <a:t>Все эти новшества явились решающей основой для быстрого развития судостроения и определили облик всех последующих кораблей.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Они </a:t>
            </a:r>
            <a:r>
              <a:rPr lang="ru-RU" sz="3100" dirty="0" smtClean="0"/>
              <a:t>первыми начали строить парусные торговые суда большой грузоподъёмности  (до 250 т груза) и с хорошей остойчивостью. 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5"/>
            <a:ext cx="7944272" cy="537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Ассиро-финикийский торговый корабль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42910" y="1214422"/>
            <a:ext cx="8047915" cy="5444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0"/>
            <a:ext cx="9358346" cy="928670"/>
          </a:xfrm>
        </p:spPr>
        <p:txBody>
          <a:bodyPr/>
          <a:lstStyle/>
          <a:p>
            <a:r>
              <a:rPr lang="ru-RU" dirty="0" smtClean="0"/>
              <a:t>Финикийский  военный корабль</a:t>
            </a:r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0908" y="810532"/>
            <a:ext cx="8920248" cy="603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АССИРО-ФИНИКИЙСКИЙ БОЕВОЙ КОРАБЛЬ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857232"/>
            <a:ext cx="2500330" cy="26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14282" y="6000768"/>
            <a:ext cx="86439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Длина от 25 до 35 м, ширина 4 - 5 м. Использовался таран — заострённый выступ в носовой подводной части корабля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7546" y="1428736"/>
            <a:ext cx="8023544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142873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Ассиро-финикийский боевой корабль со съёмной</a:t>
            </a:r>
            <a:r>
              <a:rPr kumimoji="0" lang="ru-RU" sz="4200" b="0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мачтой</a:t>
            </a:r>
            <a:endParaRPr kumimoji="0" lang="ru-RU" sz="4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357298"/>
            <a:ext cx="7715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Финикийцы стали строить корабли, у которых весла располагались друг над другом в два  и три яруса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0"/>
            <a:ext cx="9572660" cy="121442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В удобных для жизни местах, финикийцы  основывали  колонии.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8596" y="1225319"/>
            <a:ext cx="8286808" cy="471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5786455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Колония </a:t>
            </a:r>
            <a:r>
              <a:rPr lang="ru-RU" sz="3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- поселение, основанное на чужой территории. 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 600 г. до н. э. египетский фараон приказал финикийским морякам обогнуть Африку по морю.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Свои экспедиции финикийцы совершали чаще всего в глубокой тайне, чтобы о них не прознали торговцы-конкуренты.</a:t>
            </a:r>
          </a:p>
          <a:p>
            <a:r>
              <a:rPr lang="ru-RU" dirty="0" smtClean="0"/>
              <a:t>В 450 г. до н. э. финикийцы достигли юго-западной оконечности современной Англии — полуострова Корнуолл. </a:t>
            </a:r>
          </a:p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3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4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5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6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578</Words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Живёт до 2000 лет,  высота  40-50 м, D-2 м</vt:lpstr>
      <vt:lpstr>Слайд 2</vt:lpstr>
      <vt:lpstr>Финикийцам  принадлежат важнейшие открытия в кораблестроении</vt:lpstr>
      <vt:lpstr>Они первыми начали строить парусные торговые суда большой грузоподъёмности  (до 250 т груза) и с хорошей остойчивостью. </vt:lpstr>
      <vt:lpstr>Ассиро-финикийский торговый корабль</vt:lpstr>
      <vt:lpstr>Финикийский  военный корабль</vt:lpstr>
      <vt:lpstr>Слайд 7</vt:lpstr>
      <vt:lpstr>В удобных для жизни местах, финикийцы  основывали  колонии. </vt:lpstr>
      <vt:lpstr>в 600 г. до н. э. египетский фараон приказал финикийским морякам обогнуть Африку по морю.</vt:lpstr>
      <vt:lpstr>Слайд 10</vt:lpstr>
      <vt:lpstr>Финикийцы в Бразилии ?</vt:lpstr>
      <vt:lpstr>Слайд 12</vt:lpstr>
      <vt:lpstr>Колонии  финикийцев и греков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Света</cp:lastModifiedBy>
  <cp:revision>8</cp:revision>
  <dcterms:modified xsi:type="dcterms:W3CDTF">2013-04-17T20:53:21Z</dcterms:modified>
</cp:coreProperties>
</file>