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C5393-5C72-44D0-B9E2-4016E5F51C2E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02340-8539-4354-829B-A9C92D965D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30B0-D2AE-4F98-AC61-A862D6D446E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ru-RU" b="1" dirty="0" smtClean="0"/>
              <a:t>  </a:t>
            </a:r>
            <a:r>
              <a:rPr lang="ru-RU" dirty="0" smtClean="0"/>
              <a:t>Финикийский алфавит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85720" y="714356"/>
            <a:ext cx="8643998" cy="4651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5286388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Согласных звуков в языке финикийцев было 22 </a:t>
            </a:r>
          </a:p>
          <a:p>
            <a:pPr algn="ctr"/>
            <a:r>
              <a:rPr lang="ru-RU" sz="2400" dirty="0" smtClean="0"/>
              <a:t>и они  придумали 22 знака-буквы, писали справа налево. </a:t>
            </a: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"алеф", или "а"  </a:t>
            </a:r>
            <a:r>
              <a:rPr lang="ru-RU" sz="20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первоначально обозначала </a:t>
            </a: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"голова быка", "бет", или "б"    обозначала - "дом". 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357298"/>
            <a:ext cx="3786182" cy="371477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«Богиня плодородия,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кормящая козлов». </a:t>
            </a:r>
            <a:br>
              <a:rPr lang="ru-RU" sz="2400" dirty="0" smtClean="0"/>
            </a:br>
            <a:r>
              <a:rPr lang="ru-RU" sz="2400" dirty="0" smtClean="0"/>
              <a:t>Из Угарита. </a:t>
            </a:r>
            <a:br>
              <a:rPr lang="ru-RU" sz="2400" dirty="0" smtClean="0"/>
            </a:br>
            <a:r>
              <a:rPr lang="ru-RU" sz="2400" dirty="0" smtClean="0"/>
              <a:t>Слоновая кость. </a:t>
            </a:r>
            <a:br>
              <a:rPr lang="ru-RU" sz="2400" dirty="0" smtClean="0"/>
            </a:br>
            <a:r>
              <a:rPr lang="ru-RU" sz="2400" dirty="0" smtClean="0"/>
              <a:t>14 в. до н. э. </a:t>
            </a:r>
            <a:br>
              <a:rPr lang="ru-RU" sz="2400" dirty="0" smtClean="0"/>
            </a:br>
            <a:r>
              <a:rPr lang="ru-RU" sz="2400" dirty="0" smtClean="0"/>
              <a:t>Лувр. Париж  </a:t>
            </a:r>
            <a:br>
              <a:rPr lang="ru-RU" sz="2400" dirty="0" smtClean="0"/>
            </a:br>
            <a:r>
              <a:rPr lang="ru-RU" sz="2400" i="1" dirty="0" smtClean="0"/>
              <a:t>Финикия, </a:t>
            </a:r>
            <a:br>
              <a:rPr lang="ru-RU" sz="2400" i="1" dirty="0" smtClean="0"/>
            </a:br>
            <a:r>
              <a:rPr lang="ru-RU" sz="2400" i="1" dirty="0" smtClean="0"/>
              <a:t> около 1400 г. до НЭ. </a:t>
            </a:r>
            <a:endParaRPr lang="ru-RU" sz="24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-9477" y="26522"/>
            <a:ext cx="5653047" cy="683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Богини</a:t>
            </a: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34248"/>
            <a:ext cx="2500330" cy="645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500826" y="214290"/>
            <a:ext cx="2357454" cy="64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000892" cy="1399032"/>
          </a:xfrm>
        </p:spPr>
        <p:txBody>
          <a:bodyPr>
            <a:noAutofit/>
          </a:bodyPr>
          <a:lstStyle/>
          <a:p>
            <a:r>
              <a:rPr lang="ru-RU" sz="3600" dirty="0" smtClean="0"/>
              <a:t>Чаша из Угарита. Золото. 14 в. до н. э. Музей. </a:t>
            </a:r>
            <a:r>
              <a:rPr lang="ru-RU" sz="3600" dirty="0" err="1" smtClean="0"/>
              <a:t>Халеб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897" y="1500174"/>
            <a:ext cx="8884259" cy="488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14290"/>
            <a:ext cx="7868357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81123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10001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85728"/>
            <a:ext cx="4768487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18573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/>
              <a:t>Обработанный сердолик - амулет в форме скарабея с именем Тутмоса III </a:t>
            </a:r>
            <a:br>
              <a:rPr lang="ru-RU" sz="3600" i="1" dirty="0" smtClean="0"/>
            </a:br>
            <a:r>
              <a:rPr lang="ru-RU" sz="3600" i="1" dirty="0" smtClean="0"/>
              <a:t>( около 1468-1436 гг. до н.э.) </a:t>
            </a:r>
            <a:r>
              <a:rPr lang="ru-RU" sz="4400" i="1" dirty="0" smtClean="0"/>
              <a:t> 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828800" y="2368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67494"/>
            <a:ext cx="9572660" cy="30900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для проведения урока по теме «ФИНИКИЯ» в 5 классе</a:t>
            </a:r>
            <a:br>
              <a:rPr lang="ru-RU" dirty="0" smtClean="0"/>
            </a:br>
            <a:r>
              <a:rPr lang="ru-RU" sz="3600" dirty="0" smtClean="0"/>
              <a:t>автор: Учитель ГБОУ № 47 г. С-Петербурга  Фёдорова Светлана Юрьевна</a:t>
            </a:r>
            <a:endParaRPr lang="ru-RU" sz="36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74045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5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древние греки </a:t>
            </a:r>
            <a:r>
              <a:rPr lang="ru-RU" sz="4800" dirty="0" smtClean="0"/>
              <a:t>заимствовали Алфавит           у финикийцев </a:t>
            </a:r>
          </a:p>
          <a:p>
            <a:pPr algn="ctr">
              <a:buNone/>
            </a:pPr>
            <a:r>
              <a:rPr lang="ru-RU" sz="4800" dirty="0" smtClean="0"/>
              <a:t>и ввели буквы, обозначавшие  гласные звуки.</a:t>
            </a:r>
            <a:r>
              <a:rPr lang="ru-RU" sz="5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>
              <a:buNone/>
            </a:pPr>
            <a:r>
              <a:rPr lang="ru-RU" dirty="0" smtClean="0"/>
              <a:t>			      У греков заимствовали </a:t>
            </a:r>
          </a:p>
          <a:p>
            <a:pPr algn="ctr"/>
            <a:r>
              <a:rPr lang="ru-RU" sz="5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римляне</a:t>
            </a:r>
          </a:p>
          <a:p>
            <a:pPr algn="ctr"/>
            <a:r>
              <a:rPr lang="ru-RU" sz="5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dirty="0" smtClean="0"/>
              <a:t>  </a:t>
            </a:r>
            <a:r>
              <a:rPr lang="ru-RU" sz="5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славяне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142900"/>
            <a:ext cx="8329642" cy="135732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Изготовление пурпура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64357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Сперва требовалось наловить достаточное количество улиток. </a:t>
            </a:r>
          </a:p>
          <a:p>
            <a:r>
              <a:rPr lang="ru-RU" dirty="0" smtClean="0"/>
              <a:t>Ловили их на мясную приманку с помощью снастей, напоминавших верши. </a:t>
            </a:r>
          </a:p>
          <a:p>
            <a:r>
              <a:rPr lang="ru-RU" dirty="0" smtClean="0"/>
              <a:t>Из желез улиток выдавливали особый секрет; </a:t>
            </a:r>
          </a:p>
          <a:p>
            <a:r>
              <a:rPr lang="ru-RU" dirty="0" smtClean="0"/>
              <a:t>В течение двух недель из него приготавливали краситель, вываривая его на медленном огне в чане. </a:t>
            </a:r>
          </a:p>
          <a:p>
            <a:r>
              <a:rPr lang="ru-RU" dirty="0" smtClean="0"/>
              <a:t>Готовый краситель выглядел желтоватым, но ткани, окрашенные им, после сушки на солнце приобретали характерную пурпурную окраску. </a:t>
            </a:r>
          </a:p>
          <a:p>
            <a:r>
              <a:rPr lang="ru-RU" dirty="0" smtClean="0"/>
              <a:t>Цвет менялся под воздействием солнечных лучей.</a:t>
            </a:r>
          </a:p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Изготовление пурпура </a:t>
            </a:r>
            <a:endParaRPr lang="ru-RU" sz="4400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928670"/>
            <a:ext cx="8252069" cy="516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071670" y="5929330"/>
            <a:ext cx="59971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C00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раковины багрянки 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Изготовление пурпура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929718" cy="585789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являлось самым прибыльным промыслом Финикии и велось с большим размахом, о чём свидетельствуют сохранившиеся </a:t>
            </a:r>
            <a:r>
              <a:rPr lang="ru-RU" sz="3100" dirty="0" smtClean="0"/>
              <a:t>отходы </a:t>
            </a:r>
            <a:r>
              <a:rPr lang="ru-RU" dirty="0" smtClean="0"/>
              <a:t>производства. 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В окрестностях Сайды в 1864 году была найдена огромная груда раковин, оставшихся от </a:t>
            </a:r>
            <a:r>
              <a:rPr lang="ru-RU" dirty="0" err="1" smtClean="0"/>
              <a:t>пурпуроносных</a:t>
            </a:r>
            <a:r>
              <a:rPr lang="ru-RU" dirty="0" smtClean="0"/>
              <a:t> моллюсков  120  </a:t>
            </a:r>
            <a:r>
              <a:rPr lang="ru-RU" sz="2900" dirty="0" smtClean="0"/>
              <a:t>метров</a:t>
            </a:r>
            <a:r>
              <a:rPr lang="ru-RU" dirty="0" smtClean="0"/>
              <a:t> в длину, 8 метров  в высоту содержала свыше 200 тысяч кубометров раковин</a:t>
            </a:r>
            <a:r>
              <a:rPr lang="ru-RU" baseline="30000" dirty="0" smtClean="0"/>
              <a:t>[</a:t>
            </a:r>
          </a:p>
          <a:p>
            <a:pPr>
              <a:spcBef>
                <a:spcPts val="800"/>
              </a:spcBef>
            </a:pPr>
            <a:r>
              <a:rPr lang="ru-RU" dirty="0" smtClean="0"/>
              <a:t>Главными центрами пурпурной промышленности стали </a:t>
            </a:r>
            <a:r>
              <a:rPr lang="ru-RU" u="sng" dirty="0" smtClean="0">
                <a:solidFill>
                  <a:srgbClr val="FF9900"/>
                </a:solidFill>
              </a:rPr>
              <a:t>Тир</a:t>
            </a:r>
            <a:r>
              <a:rPr lang="ru-RU" dirty="0" smtClean="0">
                <a:solidFill>
                  <a:srgbClr val="FF9900"/>
                </a:solidFill>
              </a:rPr>
              <a:t> </a:t>
            </a:r>
            <a:r>
              <a:rPr lang="ru-RU" dirty="0" smtClean="0"/>
              <a:t>и </a:t>
            </a:r>
            <a:r>
              <a:rPr lang="ru-RU" dirty="0" err="1" smtClean="0">
                <a:solidFill>
                  <a:srgbClr val="FF9900"/>
                </a:solidFill>
              </a:rPr>
              <a:t>Сидон</a:t>
            </a:r>
            <a:r>
              <a:rPr lang="ru-RU" dirty="0" smtClean="0">
                <a:solidFill>
                  <a:srgbClr val="FF9900"/>
                </a:solidFill>
              </a:rPr>
              <a:t> </a:t>
            </a:r>
          </a:p>
          <a:p>
            <a:pPr>
              <a:spcBef>
                <a:spcPts val="800"/>
              </a:spcBef>
            </a:pPr>
            <a:r>
              <a:rPr lang="ru-RU" dirty="0" smtClean="0"/>
              <a:t>Ткани из Тира были и самыми красивыми качественными — их можно было стирать и подолгу носить, краска не линяла и не выгорала на солнце.</a:t>
            </a:r>
          </a:p>
          <a:p>
            <a:pPr>
              <a:spcBef>
                <a:spcPts val="800"/>
              </a:spcBef>
            </a:pPr>
            <a:r>
              <a:rPr lang="ru-RU" dirty="0" err="1" smtClean="0"/>
              <a:t>Тирский</a:t>
            </a:r>
            <a:r>
              <a:rPr lang="ru-RU" dirty="0" smtClean="0"/>
              <a:t> пурпур ценился буквально на вес золота из-за высокой себестоимости и дефицита красителя. </a:t>
            </a:r>
          </a:p>
          <a:p>
            <a:pPr>
              <a:spcBef>
                <a:spcPts val="600"/>
              </a:spcBef>
            </a:pPr>
            <a:r>
              <a:rPr lang="ru-RU" b="1" dirty="0" smtClean="0">
                <a:solidFill>
                  <a:srgbClr val="FF9900"/>
                </a:solidFill>
              </a:rPr>
              <a:t>Из 1 килограмма красителя-сырца после выпаривания оставалось всего 60 граммов  красящего вещества. 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А для окраски 1 килограмма шерсти требовалось примерно 200 граммов пурпурной краски, то есть более 3 килограммов красителя-сырца. </a:t>
            </a:r>
          </a:p>
          <a:p>
            <a:r>
              <a:rPr lang="ru-RU" dirty="0" smtClean="0"/>
              <a:t>Чтобы получить такое количество красителя, нужно было добыть не менее 30 тысяч моллюсков!</a:t>
            </a:r>
          </a:p>
          <a:p>
            <a:pPr>
              <a:spcBef>
                <a:spcPts val="800"/>
              </a:spcBef>
            </a:pPr>
            <a:r>
              <a:rPr lang="ru-RU" dirty="0" smtClean="0"/>
              <a:t>ПОЭТОМУ пурпурные ткани всегда оставались предметами роскоши.</a:t>
            </a:r>
          </a:p>
          <a:p>
            <a:r>
              <a:rPr lang="ru-RU" dirty="0" smtClean="0"/>
              <a:t>Так, в Риме, во времена правления императора Августа, килограмм шерсти, дважды окрашенной в пурпурный цвет, стоил 2 тысячи денариев, а при императоре Диоклетиане  в 301 году н. э. его цена поднялась до 50 тысяч денариев. </a:t>
            </a:r>
          </a:p>
          <a:p>
            <a:r>
              <a:rPr lang="ru-RU" dirty="0" smtClean="0"/>
              <a:t>Пурпурный шёлк стоил ещё дороже — </a:t>
            </a:r>
            <a:r>
              <a:rPr lang="ru-RU" b="1" dirty="0" smtClean="0">
                <a:solidFill>
                  <a:srgbClr val="FF9900"/>
                </a:solidFill>
              </a:rPr>
              <a:t>150 тысяч денариев за 1 фунт,   или, в пересчёте на современную валюту,  28 тысяч долларов.</a:t>
            </a:r>
          </a:p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Производство стекла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9001156" cy="58578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Первыми изготавливать стекло начали египтяне и  жители Месопотамии</a:t>
            </a:r>
          </a:p>
          <a:p>
            <a:r>
              <a:rPr lang="ru-RU" dirty="0" smtClean="0"/>
              <a:t>Финикийцы использовали их опыт и вскоре стали играть ведущую роль в стеклоделии.</a:t>
            </a:r>
          </a:p>
          <a:p>
            <a:r>
              <a:rPr lang="ru-RU" dirty="0" smtClean="0"/>
              <a:t>Они брали обычный песок, которым была богата их страна, и смешивали его с содой. Добавляли к смеси известняк, мрамор или мел, а затем нагревали ее примерно до 700 — 800 градусов.</a:t>
            </a:r>
          </a:p>
          <a:p>
            <a:r>
              <a:rPr lang="ru-RU" dirty="0" smtClean="0"/>
              <a:t> Так возникала пузыристая, вязкая, быстро застывавшая масса, из которой изготавливали стеклянный бисер или, например, выдували изящные прозрачные сосуды.</a:t>
            </a:r>
          </a:p>
          <a:p>
            <a:r>
              <a:rPr lang="ru-RU" dirty="0" smtClean="0"/>
              <a:t>Финикийцы наводнили все Средиземноморье стеклянными сосудами и бутылками, бисером и плиткой. </a:t>
            </a:r>
          </a:p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Производство стекла</a:t>
            </a:r>
            <a:endParaRPr lang="ru-RU" sz="44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20115"/>
            <a:ext cx="4429156" cy="572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928670"/>
            <a:ext cx="428628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Другие финикийские мастера изготавливали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357826"/>
          </a:xfrm>
        </p:spPr>
        <p:txBody>
          <a:bodyPr>
            <a:normAutofit/>
          </a:bodyPr>
          <a:lstStyle/>
          <a:p>
            <a:r>
              <a:rPr lang="ru-RU" dirty="0" smtClean="0"/>
              <a:t>весьма реалистичные фигурки из слоновой кости, </a:t>
            </a:r>
          </a:p>
          <a:p>
            <a:r>
              <a:rPr lang="ru-RU" dirty="0" smtClean="0"/>
              <a:t>искусные сосуды из золота, бронзы или серебра, </a:t>
            </a:r>
          </a:p>
          <a:p>
            <a:r>
              <a:rPr lang="ru-RU" dirty="0" smtClean="0"/>
              <a:t>резную деревянную мебель, </a:t>
            </a:r>
          </a:p>
          <a:p>
            <a:r>
              <a:rPr lang="ru-RU" dirty="0" smtClean="0"/>
              <a:t>темно-красные керамические вазы, </a:t>
            </a:r>
          </a:p>
          <a:p>
            <a:r>
              <a:rPr lang="ru-RU" dirty="0" smtClean="0"/>
              <a:t>чаши, ожерелья, браслеты, оружие.</a:t>
            </a:r>
          </a:p>
          <a:p>
            <a:r>
              <a:rPr lang="ru-RU" dirty="0" smtClean="0"/>
              <a:t>Изделия демонстрируют популярные мотивы самых разных культур того времени, причудливо смешивая их.</a:t>
            </a:r>
          </a:p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42852"/>
            <a:ext cx="6786610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0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3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4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5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6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3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4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5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6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7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8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9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341</Words>
  <PresentationFormat>Экран (4:3)</PresentationFormat>
  <Paragraphs>49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  Финикийский алфавит</vt:lpstr>
      <vt:lpstr>Слайд 2</vt:lpstr>
      <vt:lpstr>Изготовление пурпура </vt:lpstr>
      <vt:lpstr>Изготовление пурпура </vt:lpstr>
      <vt:lpstr>Изготовление пурпура </vt:lpstr>
      <vt:lpstr>Производство стекла</vt:lpstr>
      <vt:lpstr>Производство стекла</vt:lpstr>
      <vt:lpstr>Другие финикийские мастера изготавливали</vt:lpstr>
      <vt:lpstr>Слайд 9</vt:lpstr>
      <vt:lpstr>«Богиня плодородия,  кормящая козлов».  Из Угарита.  Слоновая кость.  14 в. до н. э.  Лувр. Париж   Финикия,   около 1400 г. до НЭ. </vt:lpstr>
      <vt:lpstr>Богини</vt:lpstr>
      <vt:lpstr>Чаша из Угарита. Золото. 14 в. до н. э. Музей. Халеб.</vt:lpstr>
      <vt:lpstr>Слайд 13</vt:lpstr>
      <vt:lpstr>Слайд 14</vt:lpstr>
      <vt:lpstr>Обработанный сердолик - амулет в форме скарабея с именем Тутмоса III  ( около 1468-1436 гг. до н.э.)  </vt:lpstr>
      <vt:lpstr>Презентация  для проведения урока по теме «ФИНИКИЯ» в 5 классе автор: Учитель ГБОУ № 47 г. С-Петербурга  Фёдорова Светлана Юрьевна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Финикийский алфавит</dc:title>
  <cp:lastModifiedBy>Света</cp:lastModifiedBy>
  <cp:revision>1</cp:revision>
  <dcterms:modified xsi:type="dcterms:W3CDTF">2013-04-17T20:47:50Z</dcterms:modified>
</cp:coreProperties>
</file>