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6"/>
  </p:notesMasterIdLst>
  <p:handoutMasterIdLst>
    <p:handoutMasterId r:id="rId67"/>
  </p:handoutMasterIdLst>
  <p:sldIdLst>
    <p:sldId id="338" r:id="rId2"/>
    <p:sldId id="256" r:id="rId3"/>
    <p:sldId id="258" r:id="rId4"/>
    <p:sldId id="294" r:id="rId5"/>
    <p:sldId id="262" r:id="rId6"/>
    <p:sldId id="265" r:id="rId7"/>
    <p:sldId id="266" r:id="rId8"/>
    <p:sldId id="270" r:id="rId9"/>
    <p:sldId id="271" r:id="rId10"/>
    <p:sldId id="273" r:id="rId11"/>
    <p:sldId id="309" r:id="rId12"/>
    <p:sldId id="274" r:id="rId13"/>
    <p:sldId id="275" r:id="rId14"/>
    <p:sldId id="305" r:id="rId15"/>
    <p:sldId id="306" r:id="rId16"/>
    <p:sldId id="339" r:id="rId17"/>
    <p:sldId id="296" r:id="rId18"/>
    <p:sldId id="297" r:id="rId19"/>
    <p:sldId id="298" r:id="rId20"/>
    <p:sldId id="299" r:id="rId21"/>
    <p:sldId id="300" r:id="rId22"/>
    <p:sldId id="301" r:id="rId23"/>
    <p:sldId id="302" r:id="rId24"/>
    <p:sldId id="303" r:id="rId25"/>
    <p:sldId id="304" r:id="rId26"/>
    <p:sldId id="293" r:id="rId27"/>
    <p:sldId id="310" r:id="rId28"/>
    <p:sldId id="314" r:id="rId29"/>
    <p:sldId id="284" r:id="rId30"/>
    <p:sldId id="315" r:id="rId31"/>
    <p:sldId id="290" r:id="rId32"/>
    <p:sldId id="316" r:id="rId33"/>
    <p:sldId id="317" r:id="rId34"/>
    <p:sldId id="291" r:id="rId35"/>
    <p:sldId id="318" r:id="rId36"/>
    <p:sldId id="319" r:id="rId37"/>
    <p:sldId id="285" r:id="rId38"/>
    <p:sldId id="320" r:id="rId39"/>
    <p:sldId id="321" r:id="rId40"/>
    <p:sldId id="307" r:id="rId41"/>
    <p:sldId id="287" r:id="rId42"/>
    <p:sldId id="322" r:id="rId43"/>
    <p:sldId id="323" r:id="rId44"/>
    <p:sldId id="324" r:id="rId45"/>
    <p:sldId id="325" r:id="rId46"/>
    <p:sldId id="330" r:id="rId47"/>
    <p:sldId id="331" r:id="rId48"/>
    <p:sldId id="332" r:id="rId49"/>
    <p:sldId id="333" r:id="rId50"/>
    <p:sldId id="288" r:id="rId51"/>
    <p:sldId id="308" r:id="rId52"/>
    <p:sldId id="289" r:id="rId53"/>
    <p:sldId id="326" r:id="rId54"/>
    <p:sldId id="327" r:id="rId55"/>
    <p:sldId id="328" r:id="rId56"/>
    <p:sldId id="329" r:id="rId57"/>
    <p:sldId id="334" r:id="rId58"/>
    <p:sldId id="335" r:id="rId59"/>
    <p:sldId id="336" r:id="rId60"/>
    <p:sldId id="337" r:id="rId61"/>
    <p:sldId id="292" r:id="rId62"/>
    <p:sldId id="313" r:id="rId63"/>
    <p:sldId id="311" r:id="rId64"/>
    <p:sldId id="312" r:id="rId6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38A8"/>
    <a:srgbClr val="002060"/>
    <a:srgbClr val="002776"/>
    <a:srgbClr val="0037A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08" autoAdjust="0"/>
    <p:restoredTop sz="91239" autoAdjust="0"/>
  </p:normalViewPr>
  <p:slideViewPr>
    <p:cSldViewPr>
      <p:cViewPr>
        <p:scale>
          <a:sx n="60" d="100"/>
          <a:sy n="60" d="100"/>
        </p:scale>
        <p:origin x="-1524" y="-9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8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583CA-EC37-442B-8C88-568A791DEBD5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25F153-8F9B-45CA-A1C3-46E689FB30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78293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3ADAC3-9628-4BE5-BD18-ECB9DF53F86F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0DB6D8-4BD4-4523-9241-E54C974CE1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8408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0DB6D8-4BD4-4523-9241-E54C974CE10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http://img0.liveinternet.ru/images/attach/c/5/87/49/87049974_1336746320_number_8.jpg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0DB6D8-4BD4-4523-9241-E54C974CE104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0DB6D8-4BD4-4523-9241-E54C974CE104}" type="slidenum">
              <a:rPr lang="ru-RU" smtClean="0"/>
              <a:pPr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4396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0DB6D8-4BD4-4523-9241-E54C974CE10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0DB6D8-4BD4-4523-9241-E54C974CE104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33406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0DB6D8-4BD4-4523-9241-E54C974CE10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0DB6D8-4BD4-4523-9241-E54C974CE104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http://3sharika.ru/d/205328/d/1347401ams.jpg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0DB6D8-4BD4-4523-9241-E54C974CE104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http://www.astrologanna.com/number4.jpg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0DB6D8-4BD4-4523-9241-E54C974CE104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http://www.windstarembroidery.com/cw2/Assets/product_full/604_250.gif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0DB6D8-4BD4-4523-9241-E54C974CE104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http://images.clipartof.com/thumbnails/436344-3d-Blue-Starry-Symbol-Number-7.jpg</a:t>
            </a:r>
            <a:endParaRPr lang="ru-RU" dirty="0" smtClean="0"/>
          </a:p>
          <a:p>
            <a:r>
              <a:rPr lang="en-US" dirty="0" smtClean="0"/>
              <a:t>http://upload.wikimedia.org/wikipedia/ru/3/37/7-3-star.png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0DB6D8-4BD4-4523-9241-E54C974CE104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screen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13" Type="http://schemas.openxmlformats.org/officeDocument/2006/relationships/image" Target="../media/image35.png"/><Relationship Id="rId18" Type="http://schemas.openxmlformats.org/officeDocument/2006/relationships/slide" Target="slide25.xml"/><Relationship Id="rId3" Type="http://schemas.openxmlformats.org/officeDocument/2006/relationships/image" Target="../media/image30.jpeg"/><Relationship Id="rId21" Type="http://schemas.openxmlformats.org/officeDocument/2006/relationships/image" Target="../media/image39.png"/><Relationship Id="rId7" Type="http://schemas.openxmlformats.org/officeDocument/2006/relationships/image" Target="../media/image32.png"/><Relationship Id="rId12" Type="http://schemas.openxmlformats.org/officeDocument/2006/relationships/slide" Target="slide22.xml"/><Relationship Id="rId17" Type="http://schemas.openxmlformats.org/officeDocument/2006/relationships/image" Target="../media/image37.png"/><Relationship Id="rId2" Type="http://schemas.openxmlformats.org/officeDocument/2006/relationships/slide" Target="slide17.xml"/><Relationship Id="rId16" Type="http://schemas.openxmlformats.org/officeDocument/2006/relationships/slide" Target="slide24.xml"/><Relationship Id="rId20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9.xml"/><Relationship Id="rId11" Type="http://schemas.openxmlformats.org/officeDocument/2006/relationships/image" Target="../media/image34.png"/><Relationship Id="rId5" Type="http://schemas.openxmlformats.org/officeDocument/2006/relationships/image" Target="../media/image31.jpeg"/><Relationship Id="rId15" Type="http://schemas.openxmlformats.org/officeDocument/2006/relationships/image" Target="../media/image36.png"/><Relationship Id="rId10" Type="http://schemas.openxmlformats.org/officeDocument/2006/relationships/slide" Target="slide21.xml"/><Relationship Id="rId19" Type="http://schemas.openxmlformats.org/officeDocument/2006/relationships/image" Target="../media/image38.png"/><Relationship Id="rId4" Type="http://schemas.openxmlformats.org/officeDocument/2006/relationships/slide" Target="slide18.xml"/><Relationship Id="rId9" Type="http://schemas.openxmlformats.org/officeDocument/2006/relationships/image" Target="../media/image33.png"/><Relationship Id="rId14" Type="http://schemas.openxmlformats.org/officeDocument/2006/relationships/slide" Target="slide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6.xml"/><Relationship Id="rId4" Type="http://schemas.openxmlformats.org/officeDocument/2006/relationships/image" Target="../media/image4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slide" Target="slide32.xml"/><Relationship Id="rId13" Type="http://schemas.openxmlformats.org/officeDocument/2006/relationships/image" Target="../media/image55.png"/><Relationship Id="rId18" Type="http://schemas.openxmlformats.org/officeDocument/2006/relationships/slide" Target="slide37.xml"/><Relationship Id="rId3" Type="http://schemas.openxmlformats.org/officeDocument/2006/relationships/image" Target="../media/image50.png"/><Relationship Id="rId21" Type="http://schemas.openxmlformats.org/officeDocument/2006/relationships/image" Target="../media/image59.png"/><Relationship Id="rId7" Type="http://schemas.openxmlformats.org/officeDocument/2006/relationships/image" Target="../media/image52.png"/><Relationship Id="rId12" Type="http://schemas.openxmlformats.org/officeDocument/2006/relationships/slide" Target="slide35.xml"/><Relationship Id="rId17" Type="http://schemas.openxmlformats.org/officeDocument/2006/relationships/image" Target="../media/image57.png"/><Relationship Id="rId25" Type="http://schemas.openxmlformats.org/officeDocument/2006/relationships/image" Target="../media/image39.png"/><Relationship Id="rId2" Type="http://schemas.openxmlformats.org/officeDocument/2006/relationships/slide" Target="slide29.xml"/><Relationship Id="rId16" Type="http://schemas.openxmlformats.org/officeDocument/2006/relationships/slide" Target="slide34.xml"/><Relationship Id="rId20" Type="http://schemas.openxmlformats.org/officeDocument/2006/relationships/slide" Target="slide3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1.xml"/><Relationship Id="rId11" Type="http://schemas.openxmlformats.org/officeDocument/2006/relationships/image" Target="../media/image54.png"/><Relationship Id="rId24" Type="http://schemas.openxmlformats.org/officeDocument/2006/relationships/slide" Target="slide4.xml"/><Relationship Id="rId5" Type="http://schemas.openxmlformats.org/officeDocument/2006/relationships/image" Target="../media/image51.png"/><Relationship Id="rId15" Type="http://schemas.openxmlformats.org/officeDocument/2006/relationships/image" Target="../media/image56.png"/><Relationship Id="rId23" Type="http://schemas.openxmlformats.org/officeDocument/2006/relationships/image" Target="../media/image60.png"/><Relationship Id="rId10" Type="http://schemas.openxmlformats.org/officeDocument/2006/relationships/slide" Target="slide33.xml"/><Relationship Id="rId19" Type="http://schemas.openxmlformats.org/officeDocument/2006/relationships/image" Target="../media/image58.png"/><Relationship Id="rId4" Type="http://schemas.openxmlformats.org/officeDocument/2006/relationships/slide" Target="slide30.xml"/><Relationship Id="rId9" Type="http://schemas.openxmlformats.org/officeDocument/2006/relationships/image" Target="../media/image53.png"/><Relationship Id="rId14" Type="http://schemas.openxmlformats.org/officeDocument/2006/relationships/slide" Target="slide36.xml"/><Relationship Id="rId22" Type="http://schemas.openxmlformats.org/officeDocument/2006/relationships/slide" Target="slide3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slide" Target="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slide" Target="slide28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slide" Target="slide28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slide" Target="slide28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slide" Target="slide28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slide" Target="slide28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slide" Target="slide28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slide" Target="slide28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slide" Target="slide2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slide" Target="slide2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" Target="slide27.xml"/><Relationship Id="rId7" Type="http://schemas.openxmlformats.org/officeDocument/2006/relationships/slide" Target="slide62.xml"/><Relationship Id="rId12" Type="http://schemas.openxmlformats.org/officeDocument/2006/relationships/image" Target="../media/image1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slide" Target="slide5.xml"/><Relationship Id="rId5" Type="http://schemas.openxmlformats.org/officeDocument/2006/relationships/slide" Target="slide51.xml"/><Relationship Id="rId10" Type="http://schemas.openxmlformats.org/officeDocument/2006/relationships/image" Target="../media/image11.png"/><Relationship Id="rId4" Type="http://schemas.openxmlformats.org/officeDocument/2006/relationships/image" Target="../media/image8.png"/><Relationship Id="rId9" Type="http://schemas.openxmlformats.org/officeDocument/2006/relationships/slide" Target="slide40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slide" Target="slide45.xml"/><Relationship Id="rId13" Type="http://schemas.openxmlformats.org/officeDocument/2006/relationships/image" Target="../media/image78.png"/><Relationship Id="rId18" Type="http://schemas.openxmlformats.org/officeDocument/2006/relationships/slide" Target="slide50.xml"/><Relationship Id="rId3" Type="http://schemas.openxmlformats.org/officeDocument/2006/relationships/image" Target="../media/image73.png"/><Relationship Id="rId21" Type="http://schemas.openxmlformats.org/officeDocument/2006/relationships/image" Target="../media/image39.png"/><Relationship Id="rId7" Type="http://schemas.openxmlformats.org/officeDocument/2006/relationships/image" Target="../media/image75.png"/><Relationship Id="rId12" Type="http://schemas.openxmlformats.org/officeDocument/2006/relationships/slide" Target="slide47.xml"/><Relationship Id="rId17" Type="http://schemas.openxmlformats.org/officeDocument/2006/relationships/image" Target="../media/image80.png"/><Relationship Id="rId2" Type="http://schemas.openxmlformats.org/officeDocument/2006/relationships/slide" Target="slide42.xml"/><Relationship Id="rId16" Type="http://schemas.openxmlformats.org/officeDocument/2006/relationships/slide" Target="slide49.xml"/><Relationship Id="rId20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4.xml"/><Relationship Id="rId11" Type="http://schemas.openxmlformats.org/officeDocument/2006/relationships/image" Target="../media/image77.png"/><Relationship Id="rId5" Type="http://schemas.openxmlformats.org/officeDocument/2006/relationships/image" Target="../media/image74.png"/><Relationship Id="rId15" Type="http://schemas.openxmlformats.org/officeDocument/2006/relationships/image" Target="../media/image79.png"/><Relationship Id="rId10" Type="http://schemas.openxmlformats.org/officeDocument/2006/relationships/slide" Target="slide46.xml"/><Relationship Id="rId19" Type="http://schemas.openxmlformats.org/officeDocument/2006/relationships/image" Target="../media/image81.png"/><Relationship Id="rId4" Type="http://schemas.openxmlformats.org/officeDocument/2006/relationships/slide" Target="slide43.xml"/><Relationship Id="rId9" Type="http://schemas.openxmlformats.org/officeDocument/2006/relationships/image" Target="../media/image76.png"/><Relationship Id="rId14" Type="http://schemas.openxmlformats.org/officeDocument/2006/relationships/slide" Target="slide4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slide" Target="slide41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slide" Target="slide41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slide" Target="slide41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slide" Target="slide41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slide" Target="slide41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slide" Target="slide41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slide" Target="slide41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slide" Target="slide4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slide" Target="slide41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slide" Target="slide55.xml"/><Relationship Id="rId13" Type="http://schemas.openxmlformats.org/officeDocument/2006/relationships/image" Target="../media/image98.png"/><Relationship Id="rId18" Type="http://schemas.openxmlformats.org/officeDocument/2006/relationships/slide" Target="slide60.xml"/><Relationship Id="rId3" Type="http://schemas.openxmlformats.org/officeDocument/2006/relationships/image" Target="../media/image93.png"/><Relationship Id="rId21" Type="http://schemas.openxmlformats.org/officeDocument/2006/relationships/image" Target="../media/image102.png"/><Relationship Id="rId7" Type="http://schemas.openxmlformats.org/officeDocument/2006/relationships/image" Target="../media/image95.png"/><Relationship Id="rId12" Type="http://schemas.openxmlformats.org/officeDocument/2006/relationships/slide" Target="slide57.xml"/><Relationship Id="rId17" Type="http://schemas.openxmlformats.org/officeDocument/2006/relationships/image" Target="../media/image100.png"/><Relationship Id="rId2" Type="http://schemas.openxmlformats.org/officeDocument/2006/relationships/slide" Target="slide4.xml"/><Relationship Id="rId16" Type="http://schemas.openxmlformats.org/officeDocument/2006/relationships/slide" Target="slide59.xml"/><Relationship Id="rId20" Type="http://schemas.openxmlformats.org/officeDocument/2006/relationships/slide" Target="slide6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4.xml"/><Relationship Id="rId11" Type="http://schemas.openxmlformats.org/officeDocument/2006/relationships/image" Target="../media/image97.png"/><Relationship Id="rId5" Type="http://schemas.openxmlformats.org/officeDocument/2006/relationships/image" Target="../media/image94.png"/><Relationship Id="rId15" Type="http://schemas.openxmlformats.org/officeDocument/2006/relationships/image" Target="../media/image99.png"/><Relationship Id="rId10" Type="http://schemas.openxmlformats.org/officeDocument/2006/relationships/slide" Target="slide56.xml"/><Relationship Id="rId19" Type="http://schemas.openxmlformats.org/officeDocument/2006/relationships/image" Target="../media/image101.png"/><Relationship Id="rId4" Type="http://schemas.openxmlformats.org/officeDocument/2006/relationships/slide" Target="slide53.xml"/><Relationship Id="rId9" Type="http://schemas.openxmlformats.org/officeDocument/2006/relationships/image" Target="../media/image96.png"/><Relationship Id="rId14" Type="http://schemas.openxmlformats.org/officeDocument/2006/relationships/slide" Target="slide58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slide" Target="slide52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slide" Target="slide52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slide" Target="slide52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slide" Target="slide52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slide" Target="slide52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slide" Target="slide52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slide" Target="slide5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slide" Target="slide52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slide" Target="slide52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tele.biz/adv.jpg" TargetMode="External"/><Relationship Id="rId13" Type="http://schemas.openxmlformats.org/officeDocument/2006/relationships/hyperlink" Target="http://www.braintools.ru/wp-content/uploads/2010/10/image045.png" TargetMode="External"/><Relationship Id="rId3" Type="http://schemas.openxmlformats.org/officeDocument/2006/relationships/hyperlink" Target="http://www.uznayvse.ru/images/stories/uzn_1337230518.jpg" TargetMode="External"/><Relationship Id="rId7" Type="http://schemas.openxmlformats.org/officeDocument/2006/relationships/hyperlink" Target="http://i031.radikal.ru/1104/45/62eecf4a677d.jpg" TargetMode="External"/><Relationship Id="rId12" Type="http://schemas.openxmlformats.org/officeDocument/2006/relationships/hyperlink" Target="http://www.braintools.ru/wp-content/uploads/2010/10/image046.png" TargetMode="External"/><Relationship Id="rId2" Type="http://schemas.openxmlformats.org/officeDocument/2006/relationships/hyperlink" Target="http://a.d-cd.net/ff27d4u-960.jpg" TargetMode="External"/><Relationship Id="rId16" Type="http://schemas.openxmlformats.org/officeDocument/2006/relationships/hyperlink" Target="http://svyato.net/uploads/posts/2011-03/1300122129_20700-5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johnstown.k12.oh.us/49914321112335/lib/49914321112335/Picture24.gif" TargetMode="External"/><Relationship Id="rId11" Type="http://schemas.openxmlformats.org/officeDocument/2006/relationships/hyperlink" Target="http://upload.wikimedia.org/wikipedia/commons/e/e6/Finger_counting_Russia_12.png?uselang=ru" TargetMode="External"/><Relationship Id="rId5" Type="http://schemas.openxmlformats.org/officeDocument/2006/relationships/hyperlink" Target="http://www.newfresh.name/img/00099/00185/15-08-2011-2.jpg" TargetMode="External"/><Relationship Id="rId15" Type="http://schemas.openxmlformats.org/officeDocument/2006/relationships/hyperlink" Target="http://upload.wikimedia.org/wikipedia/commons/7/72/Soroban.JPG" TargetMode="External"/><Relationship Id="rId10" Type="http://schemas.openxmlformats.org/officeDocument/2006/relationships/hyperlink" Target="http://www.runitsa.ru/userfiles/1932/image/389/5.png" TargetMode="External"/><Relationship Id="rId4" Type="http://schemas.openxmlformats.org/officeDocument/2006/relationships/hyperlink" Target="http://astropro.ru/img/xjyp9mmiic/ph4sszc4a8.jpg" TargetMode="External"/><Relationship Id="rId9" Type="http://schemas.openxmlformats.org/officeDocument/2006/relationships/hyperlink" Target="http://pesnu.ru/1sent.jpg" TargetMode="External"/><Relationship Id="rId14" Type="http://schemas.openxmlformats.org/officeDocument/2006/relationships/hyperlink" Target="http://upload.wikimedia.org/wikipedia/commons/b/b5/RomanAbacusRecon.jpg?uselang=ru" TargetMode="External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hyperlink" Target="http://kolizej.at.ua/_fr/1/6060368.jpg" TargetMode="External"/><Relationship Id="rId13" Type="http://schemas.openxmlformats.org/officeDocument/2006/relationships/hyperlink" Target="http://s53.radikal.ru/i141/0811/ec/f7caafddb99b.png" TargetMode="External"/><Relationship Id="rId3" Type="http://schemas.openxmlformats.org/officeDocument/2006/relationships/hyperlink" Target="http://historic.ru/books/item/f00/s00/z0000013/pic/st000_21.jpg" TargetMode="External"/><Relationship Id="rId7" Type="http://schemas.openxmlformats.org/officeDocument/2006/relationships/hyperlink" Target="http://upload.wikimedia.org/wikipedia/commons/a/a6/Chasqui3.JPG?uselang=ru" TargetMode="External"/><Relationship Id="rId12" Type="http://schemas.openxmlformats.org/officeDocument/2006/relationships/hyperlink" Target="http://upload.wikimedia.org/wikipedia/commons/thumb/4/4d/Lobachevsky_03_crop.jpg/357px-Lobachevsky_03_crop.jpg?uselang=ru" TargetMode="External"/><Relationship Id="rId17" Type="http://schemas.openxmlformats.org/officeDocument/2006/relationships/image" Target="../media/image39.png"/><Relationship Id="rId2" Type="http://schemas.openxmlformats.org/officeDocument/2006/relationships/hyperlink" Target="http://upload.wikimedia.org/wikipedia/commons/1/16/Babylonian_numerals.jpg?uselang=ru" TargetMode="External"/><Relationship Id="rId16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upload.wikimedia.org/wikipedia/commons/c/cc/Quipu.png" TargetMode="External"/><Relationship Id="rId11" Type="http://schemas.openxmlformats.org/officeDocument/2006/relationships/hyperlink" Target="https://upload.wikimedia.org/wikipedia/commons/thumb/8/88/King_Edward_VII_by_Sir_(Samuel)_Luke_Fildes.jpg/386px-King_Edward_VII_by_Sir_(Samuel)_Luke_Fildes.jpg?uselang=ru" TargetMode="External"/><Relationship Id="rId5" Type="http://schemas.openxmlformats.org/officeDocument/2006/relationships/hyperlink" Target="http://900igr.net/datai/informatika/CHisla/0006-020-Nepozitsionnye-sistemy-schislenija.jpg" TargetMode="External"/><Relationship Id="rId15" Type="http://schemas.openxmlformats.org/officeDocument/2006/relationships/hyperlink" Target="http://img0.liveinternet.ru/images/attach/c/2/70/969/70969076_1298215839_50.jpg" TargetMode="External"/><Relationship Id="rId10" Type="http://schemas.openxmlformats.org/officeDocument/2006/relationships/hyperlink" Target="http://www.univer.omsk.su/omsk/Edu/Math/llaplas.jpg" TargetMode="External"/><Relationship Id="rId4" Type="http://schemas.openxmlformats.org/officeDocument/2006/relationships/hyperlink" Target="http://svyato.net/uploads/posts/2011-03/1300222357_20900-13.jpg" TargetMode="External"/><Relationship Id="rId9" Type="http://schemas.openxmlformats.org/officeDocument/2006/relationships/hyperlink" Target="http://svyato.net/uploads/posts/2011-03/1300120506_20500-3.jpg" TargetMode="External"/><Relationship Id="rId14" Type="http://schemas.openxmlformats.org/officeDocument/2006/relationships/hyperlink" Target="http://s017.radikal.ru/i432/1111/6a/a260a4875990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628800"/>
            <a:ext cx="91440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38A8"/>
                </a:solidFill>
                <a:latin typeface="Arial" pitchFamily="34" charset="0"/>
                <a:cs typeface="Arial" pitchFamily="34" charset="0"/>
              </a:rPr>
              <a:t>Загадочная наука чисел. </a:t>
            </a:r>
            <a:endParaRPr lang="ru-RU" sz="4000" b="1" dirty="0">
              <a:solidFill>
                <a:srgbClr val="0038A8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4000" b="1" dirty="0" smtClean="0">
                <a:solidFill>
                  <a:srgbClr val="0038A8"/>
                </a:solidFill>
                <a:latin typeface="Arial" pitchFamily="34" charset="0"/>
                <a:cs typeface="Arial" pitchFamily="34" charset="0"/>
              </a:rPr>
              <a:t>Древние были уверены, что все, происходящее вокруг человека, можно выразить числовым кодом</a:t>
            </a:r>
          </a:p>
          <a:p>
            <a:pPr algn="ctr"/>
            <a:endParaRPr lang="ru-RU" sz="2800" b="1" dirty="0" smtClean="0">
              <a:solidFill>
                <a:srgbClr val="0038A8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дом\Desktop\m23age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15300" y="58714"/>
            <a:ext cx="4812632" cy="34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дом\Desktop\tnr_800x800_7609_numerologie.jpg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4827932" y="3129670"/>
            <a:ext cx="4289513" cy="3641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дом\Desktop\ph4sszc4a8 (1)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411760" y="4293096"/>
            <a:ext cx="4300765" cy="2399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26656"/>
            <a:ext cx="9144000" cy="144655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Нумерология </a:t>
            </a:r>
          </a:p>
        </p:txBody>
      </p:sp>
    </p:spTree>
    <p:extLst>
      <p:ext uri="{BB962C8B-B14F-4D97-AF65-F5344CB8AC3E}">
        <p14:creationId xmlns:p14="http://schemas.microsoft.com/office/powerpoint/2010/main" xmlns="" val="3868180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75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74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0541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Древние племена Майя</a:t>
            </a:r>
          </a:p>
        </p:txBody>
      </p:sp>
      <p:pic>
        <p:nvPicPr>
          <p:cNvPr id="1026" name="Picture 2" descr="C:\Users\дом\Desktop\Рисунок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3151" y="1340768"/>
            <a:ext cx="8620125" cy="5310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дом\Desktop\Рисунок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289" y="1444748"/>
            <a:ext cx="8789987" cy="510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788651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93899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Славянская кириллическая нумерация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32856"/>
            <a:ext cx="48514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30912" y="2264896"/>
            <a:ext cx="41130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Эта нумерация была создана вместе со славянской алфавитной системой для перевода священных библейских книг для славян греческими монахами братьями Кириллом и Мефодием в IX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веке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8942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-30163"/>
            <a:ext cx="9144000" cy="1587501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Узелковый способ 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счета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96136" y="3789040"/>
            <a:ext cx="295232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Кипу</a:t>
            </a:r>
          </a:p>
          <a:p>
            <a:pPr algn="ctr"/>
            <a:endParaRPr lang="ru-RU" sz="2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Узелковое письмо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1772816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Хранения 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данных использовали </a:t>
            </a:r>
            <a:endParaRPr lang="ru-RU" sz="2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индейские племена инков 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майя</a:t>
            </a:r>
            <a:endParaRPr lang="ru-RU" sz="2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3419872" y="2769799"/>
            <a:ext cx="2633434" cy="3680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дом\Desktop\Рисунок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05724"/>
            <a:ext cx="2616200" cy="380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4402725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0163"/>
            <a:ext cx="9144000" cy="105410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Китайские числа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3923928" y="1340768"/>
            <a:ext cx="4898703" cy="20162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Китайцы, как и египтяне, пользовались десятичной системой </a:t>
            </a: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счёта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79912" y="5301208"/>
            <a:ext cx="53640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</a:t>
            </a: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итайские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иероглифы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цифры</a:t>
            </a:r>
            <a:endParaRPr lang="ru-RU" sz="2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3242557" cy="49719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310082858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05410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Римские числа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4294967295"/>
          </p:nvPr>
        </p:nvSpPr>
        <p:spPr>
          <a:xfrm>
            <a:off x="0" y="1196752"/>
            <a:ext cx="9144000" cy="140493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В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римской системе есть специальные знаки для единицы (I), пяти (V), десяти (X), пятидесяти (L), ста (С), пятисот (D) и тысячи (М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)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564904"/>
            <a:ext cx="86044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444 </a:t>
            </a:r>
            <a:endParaRPr lang="ru-RU" sz="2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CDXLIV</a:t>
            </a:r>
            <a:endParaRPr lang="ru-RU" sz="2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Users\дом\Desktop\Рисунок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519011"/>
            <a:ext cx="5730875" cy="308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7635594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4149080"/>
            <a:ext cx="28803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ЛАПЛАС Пьер </a:t>
            </a:r>
            <a:r>
              <a:rPr lang="ru-RU" sz="36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Симон</a:t>
            </a:r>
          </a:p>
          <a:p>
            <a:pPr algn="ctr"/>
            <a:r>
              <a:rPr lang="ru-RU" sz="36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1749-1827</a:t>
            </a:r>
            <a:endParaRPr lang="ru-RU" sz="36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63888" y="188640"/>
            <a:ext cx="558011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 Мысль выражать все числа девятью знаками, придавая им, кроме значения по форме, ещё значение по месту, настолько проста, что именно </a:t>
            </a: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из-за 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этой простоты трудно понять, насколько понять, насколько она удивительна. Как нелегко было прийти к этому методу, мы видим на примере величайших гениев греческой учёности Архимеда и Аполлония, от которых эта мысль осталось скрытой»</a:t>
            </a:r>
          </a:p>
        </p:txBody>
      </p:sp>
      <p:pic>
        <p:nvPicPr>
          <p:cNvPr id="5122" name="Picture 2" descr="C:\Users\дом\Desktop\Рисунок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6851" y="259585"/>
            <a:ext cx="2967037" cy="359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254626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26876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Магический ряд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323528" y="3068960"/>
            <a:ext cx="7992888" cy="1512168"/>
            <a:chOff x="224304" y="3257273"/>
            <a:chExt cx="7488832" cy="1296144"/>
          </a:xfrm>
        </p:grpSpPr>
        <p:pic>
          <p:nvPicPr>
            <p:cNvPr id="5" name="Рисунок 4" descr="Описание: Копия сканирование0001">
              <a:hlinkClick r:id="rId2" action="ppaction://hlinksldjump"/>
            </p:cNvPr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6992" y="3257273"/>
              <a:ext cx="1296144" cy="12961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Рисунок 5" descr="Описание: сканирование0002">
              <a:hlinkClick r:id="rId4" action="ppaction://hlinksldjump"/>
            </p:cNvPr>
            <p:cNvPicPr/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4824" y="3257273"/>
              <a:ext cx="1311914" cy="12961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26" name="Picture 2">
              <a:hlinkClick r:id="rId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0648" y="3257273"/>
              <a:ext cx="1386818" cy="1287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Picture 3">
              <a:hlinkClick r:id="rId8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6472" y="3257273"/>
              <a:ext cx="1396252" cy="1296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>
              <a:hlinkClick r:id="rId10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304" y="3261439"/>
              <a:ext cx="1330401" cy="12919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8" name="Группа 7"/>
          <p:cNvGrpSpPr/>
          <p:nvPr/>
        </p:nvGrpSpPr>
        <p:grpSpPr>
          <a:xfrm>
            <a:off x="1236013" y="2970668"/>
            <a:ext cx="6264696" cy="1512168"/>
            <a:chOff x="1304458" y="3185337"/>
            <a:chExt cx="6264696" cy="1512168"/>
          </a:xfrm>
        </p:grpSpPr>
        <p:pic>
          <p:nvPicPr>
            <p:cNvPr id="1029" name="Picture 5">
              <a:hlinkClick r:id="rId12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1002" y="3185337"/>
              <a:ext cx="1368152" cy="1512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0" name="Picture 6">
              <a:hlinkClick r:id="rId1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44818" y="3185337"/>
              <a:ext cx="1440160" cy="1512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1" name="Picture 7">
              <a:hlinkClick r:id="rId1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2650" y="3185337"/>
              <a:ext cx="1296144" cy="1512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2" name="Picture 8">
              <a:hlinkClick r:id="rId18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4458" y="3185337"/>
              <a:ext cx="1534955" cy="14889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8560761" y="3068960"/>
            <a:ext cx="424911" cy="1512168"/>
          </a:xfrm>
          <a:prstGeom prst="round2DiagRect">
            <a:avLst/>
          </a:prstGeom>
          <a:ln w="38100">
            <a:solidFill>
              <a:srgbClr val="FFFF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7614801" y="6330864"/>
            <a:ext cx="909569" cy="521208"/>
          </a:xfrm>
          <a:prstGeom prst="actionButtonForwardNex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13">
            <a:hlinkClick r:id="rId20" action="ppaction://hlinksldjump"/>
          </p:cNvPr>
          <p:cNvPicPr>
            <a:picLocks noChangeAspect="1" noChangeArrowheads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77505" y="5631005"/>
            <a:ext cx="181133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6312201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3419872" y="1124744"/>
            <a:ext cx="2088232" cy="2066528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3857421"/>
            <a:ext cx="90364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число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цели, которое проявляется в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форме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агрессивности и амбиции – всего, что начинается с «А», первой буквы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алфавита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Управляющая кнопка: далее 2">
            <a:hlinkClick r:id="" action="ppaction://hlinkshowjump?jump=previousslide" highlightClick="1"/>
          </p:cNvPr>
          <p:cNvSpPr/>
          <p:nvPr/>
        </p:nvSpPr>
        <p:spPr>
          <a:xfrm rot="10800000">
            <a:off x="8066529" y="6315194"/>
            <a:ext cx="1042416" cy="521208"/>
          </a:xfrm>
          <a:prstGeom prst="actionButtonForwardNex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203848" y="692696"/>
            <a:ext cx="2555508" cy="264687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" pitchFamily="18" charset="0"/>
                <a:cs typeface="Aharoni" pitchFamily="2" charset="-79"/>
              </a:rPr>
              <a:t> </a:t>
            </a:r>
            <a:r>
              <a:rPr lang="ru-RU" sz="16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" pitchFamily="18" charset="0"/>
                <a:cs typeface="Aharoni" pitchFamily="2" charset="-79"/>
              </a:rPr>
              <a:t>1</a:t>
            </a:r>
            <a:r>
              <a:rPr lang="ru-RU" sz="1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" pitchFamily="18" charset="0"/>
                <a:cs typeface="Aharoni" pitchFamily="2" charset="-79"/>
              </a:rPr>
              <a:t> </a:t>
            </a:r>
            <a:endParaRPr lang="ru-RU" sz="1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" pitchFamily="18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1231222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5766" y="3789040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число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антитеза с такими крайностями, </a:t>
            </a:r>
            <a:endParaRPr lang="ru-RU" sz="28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как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день и ночь. Оно стоит за равновесие и контраст и поддерживает устойчивость, смешивая позитивные и негативные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качества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>
            <a:duotone>
              <a:prstClr val="black"/>
              <a:srgbClr val="FFC000">
                <a:tint val="45000"/>
                <a:satMod val="400000"/>
              </a:srgbClr>
            </a:duotone>
          </a:blip>
          <a:stretch>
            <a:fillRect/>
          </a:stretch>
        </p:blipFill>
        <p:spPr bwMode="auto">
          <a:xfrm>
            <a:off x="3275856" y="678973"/>
            <a:ext cx="2664296" cy="2619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Управляющая кнопка: далее 4">
            <a:hlinkClick r:id="rId3" action="ppaction://hlinksldjump" highlightClick="1"/>
          </p:cNvPr>
          <p:cNvSpPr/>
          <p:nvPr/>
        </p:nvSpPr>
        <p:spPr>
          <a:xfrm rot="10800000">
            <a:off x="8066529" y="6315194"/>
            <a:ext cx="1042416" cy="521208"/>
          </a:xfrm>
          <a:prstGeom prst="actionButtonForwardNex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5891144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авнобедренный треугольник 5"/>
          <p:cNvSpPr/>
          <p:nvPr/>
        </p:nvSpPr>
        <p:spPr>
          <a:xfrm>
            <a:off x="3131840" y="764704"/>
            <a:ext cx="3096344" cy="2808312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4293096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означает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неустойчивость и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символизируется треугольником,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который представляет прошлое, настоящее и будущее.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Это число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объединяет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талант,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весёлость и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приспосабливаемость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851920" y="1700808"/>
            <a:ext cx="1749329" cy="1749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Управляющая кнопка: далее 6">
            <a:hlinkClick r:id="rId4" action="ppaction://hlinksldjump" highlightClick="1"/>
          </p:cNvPr>
          <p:cNvSpPr/>
          <p:nvPr/>
        </p:nvSpPr>
        <p:spPr>
          <a:xfrm rot="10800000">
            <a:off x="8101584" y="6336792"/>
            <a:ext cx="1042416" cy="521208"/>
          </a:xfrm>
          <a:prstGeom prst="actionButtonForwardNex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0382046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933056"/>
            <a:ext cx="8894691" cy="2538644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r"/>
            <a:endParaRPr lang="ru-RU" b="1" i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167135"/>
            <a:ext cx="9144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Мир  чисел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50064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Виртуальная экскурсия</a:t>
            </a:r>
            <a:endParaRPr lang="ru-RU" sz="28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91301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78904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означает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устойчивость и прочность, представлена квадратом – сторонами космоса, временами года и элементами «огня» , «земли» «воздуха» и «воды». </a:t>
            </a:r>
            <a:endParaRPr lang="ru-RU" sz="28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Это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самое примитивное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число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2987824" y="404664"/>
            <a:ext cx="3096344" cy="3033536"/>
            <a:chOff x="2987824" y="404664"/>
            <a:chExt cx="3096344" cy="3033536"/>
          </a:xfrm>
        </p:grpSpPr>
        <p:sp>
          <p:nvSpPr>
            <p:cNvPr id="5" name="Блок-схема: ИЛИ 4"/>
            <p:cNvSpPr/>
            <p:nvPr/>
          </p:nvSpPr>
          <p:spPr>
            <a:xfrm>
              <a:off x="2987824" y="404664"/>
              <a:ext cx="3096344" cy="3033536"/>
            </a:xfrm>
            <a:prstGeom prst="flowChartOr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218" name="Picture 2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3635896" y="980728"/>
              <a:ext cx="1800200" cy="1944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" name="Управляющая кнопка: далее 7">
            <a:hlinkClick r:id="rId4" action="ppaction://hlinksldjump" highlightClick="1"/>
          </p:cNvPr>
          <p:cNvSpPr/>
          <p:nvPr/>
        </p:nvSpPr>
        <p:spPr>
          <a:xfrm rot="10800000">
            <a:off x="8101584" y="6336792"/>
            <a:ext cx="1042416" cy="521208"/>
          </a:xfrm>
          <a:prstGeom prst="actionButtonForwardNex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3438117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645024"/>
            <a:ext cx="914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символизирует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риск, достигая своего окончательного результата через путешествия и опыт. Отсутствие в нём стабильности, с одной стороны, может привести к неуверенности, но, с другой стороны, это число является и самым счастливым, и самым не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предсказуемым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2843808" y="404664"/>
            <a:ext cx="3240360" cy="3002632"/>
            <a:chOff x="2843808" y="404664"/>
            <a:chExt cx="3240360" cy="3002632"/>
          </a:xfrm>
        </p:grpSpPr>
        <p:sp>
          <p:nvSpPr>
            <p:cNvPr id="5" name="Правильный пятиугольник 4"/>
            <p:cNvSpPr/>
            <p:nvPr/>
          </p:nvSpPr>
          <p:spPr>
            <a:xfrm>
              <a:off x="2843808" y="404664"/>
              <a:ext cx="3240360" cy="3002632"/>
            </a:xfrm>
            <a:prstGeom prst="pentagon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5-конечная звезда 5"/>
            <p:cNvSpPr/>
            <p:nvPr/>
          </p:nvSpPr>
          <p:spPr>
            <a:xfrm>
              <a:off x="2843808" y="476672"/>
              <a:ext cx="3240360" cy="2880320"/>
            </a:xfrm>
            <a:prstGeom prst="star5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995936" y="1052736"/>
              <a:ext cx="922047" cy="1862048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ru-RU" sz="11500" b="1" dirty="0" smtClean="0">
                  <a:ln w="11430"/>
                  <a:solidFill>
                    <a:srgbClr val="00206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5</a:t>
              </a:r>
              <a:endParaRPr lang="ru-RU" sz="115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sp>
        <p:nvSpPr>
          <p:cNvPr id="10" name="Управляющая кнопка: далее 9">
            <a:hlinkClick r:id="rId2" action="ppaction://hlinksldjump" highlightClick="1"/>
          </p:cNvPr>
          <p:cNvSpPr/>
          <p:nvPr/>
        </p:nvSpPr>
        <p:spPr>
          <a:xfrm rot="10800000">
            <a:off x="8101584" y="6336792"/>
            <a:ext cx="1042416" cy="521208"/>
          </a:xfrm>
          <a:prstGeom prst="actionButtonForwardNex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6038943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214003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символ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надёжности. Это идеальное число, которое делится как на чётное число (2), так и на нечётное (3), объединяя, таким образом, элементы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каждого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987825" y="476672"/>
            <a:ext cx="3158304" cy="3456384"/>
            <a:chOff x="2987825" y="476672"/>
            <a:chExt cx="3158304" cy="3456384"/>
          </a:xfrm>
        </p:grpSpPr>
        <p:pic>
          <p:nvPicPr>
            <p:cNvPr id="11266" name="Picture 2"/>
            <p:cNvPicPr>
              <a:picLocks noChangeAspect="1" noChangeArrowheads="1"/>
            </p:cNvPicPr>
            <p:nvPr/>
          </p:nvPicPr>
          <p:blipFill>
            <a:blip r:embed="rId3" cstate="screen"/>
            <a:stretch>
              <a:fillRect/>
            </a:stretch>
          </p:blipFill>
          <p:spPr bwMode="auto">
            <a:xfrm>
              <a:off x="2987825" y="476672"/>
              <a:ext cx="3158304" cy="3456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4139952" y="1340768"/>
              <a:ext cx="768159" cy="1862048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lang="ru-RU" sz="11500" b="1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Mistral" pitchFamily="66" charset="0"/>
                </a:rPr>
                <a:t>6</a:t>
              </a:r>
              <a:endParaRPr lang="ru-RU" sz="115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stral" pitchFamily="66" charset="0"/>
              </a:endParaRPr>
            </a:p>
          </p:txBody>
        </p:sp>
      </p:grpSp>
      <p:sp>
        <p:nvSpPr>
          <p:cNvPr id="8" name="Управляющая кнопка: далее 7">
            <a:hlinkClick r:id="rId4" action="ppaction://hlinksldjump" highlightClick="1"/>
          </p:cNvPr>
          <p:cNvSpPr/>
          <p:nvPr/>
        </p:nvSpPr>
        <p:spPr>
          <a:xfrm rot="10800000">
            <a:off x="8101584" y="6336793"/>
            <a:ext cx="1042416" cy="521208"/>
          </a:xfrm>
          <a:prstGeom prst="actionButtonForwardNex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9384001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0" y="260648"/>
            <a:ext cx="4572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символизирует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тайну, а также изучение и знание как путь исследования неизвестного и невидимого. Это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7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правящих планет,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7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дней в недели,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7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нот гаммы.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7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объединяет целостность 1 с идеальною 6 и образует собственную симметрию, делающую его действительно психическим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числом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17026" y="966399"/>
            <a:ext cx="4354974" cy="4406817"/>
            <a:chOff x="217026" y="966399"/>
            <a:chExt cx="4354974" cy="4406817"/>
          </a:xfrm>
        </p:grpSpPr>
        <p:pic>
          <p:nvPicPr>
            <p:cNvPr id="12290" name="Picture 2"/>
            <p:cNvPicPr>
              <a:picLocks noChangeAspect="1" noChangeArrowheads="1"/>
            </p:cNvPicPr>
            <p:nvPr/>
          </p:nvPicPr>
          <p:blipFill>
            <a:blip r:embed="rId3" cstate="screen"/>
            <a:stretch>
              <a:fillRect/>
            </a:stretch>
          </p:blipFill>
          <p:spPr bwMode="auto">
            <a:xfrm>
              <a:off x="217026" y="966399"/>
              <a:ext cx="4354974" cy="4406817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505" name="Picture 1" descr="C:\Users\Мила\Desktop\78096623_4030949_number7.jpg"/>
            <p:cNvPicPr>
              <a:picLocks noChangeAspect="1" noChangeArrowheads="1"/>
            </p:cNvPicPr>
            <p:nvPr/>
          </p:nvPicPr>
          <p:blipFill>
            <a:blip r:embed="rId4" cstate="screen">
              <a:clrChange>
                <a:clrFrom>
                  <a:srgbClr val="7D7D7D"/>
                </a:clrFrom>
                <a:clrTo>
                  <a:srgbClr val="7D7D7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979712" y="2636912"/>
              <a:ext cx="857550" cy="1080120"/>
            </a:xfrm>
            <a:prstGeom prst="rect">
              <a:avLst/>
            </a:prstGeom>
            <a:noFill/>
          </p:spPr>
        </p:pic>
      </p:grpSp>
      <p:sp>
        <p:nvSpPr>
          <p:cNvPr id="21507" name="AutoShape 3" descr="http://images.clipartof.com/thumbnails/436344-3d-Blue-Starry-Symbol-Number-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Управляющая кнопка: далее 8">
            <a:hlinkClick r:id="rId5" action="ppaction://hlinksldjump" highlightClick="1"/>
          </p:cNvPr>
          <p:cNvSpPr/>
          <p:nvPr/>
        </p:nvSpPr>
        <p:spPr>
          <a:xfrm rot="10800000">
            <a:off x="8084873" y="6336792"/>
            <a:ext cx="1042416" cy="521208"/>
          </a:xfrm>
          <a:prstGeom prst="actionButtonForwardNex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8391323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66" y="3429000"/>
            <a:ext cx="9144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число материального успеха. Оно означает надёжность, доведённую до совершенства, поскольку представлено двойным квадратом. Раздельное пополам, оно имеет равные части (4 и 4). Если его ещё раз разделить, то части тоже будут равными (2, 2, 2, 2), показывая четырёхкратное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равновесие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2915816" y="260648"/>
            <a:ext cx="2952328" cy="2952328"/>
            <a:chOff x="2915816" y="260648"/>
            <a:chExt cx="2952328" cy="2952328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2915816" y="260648"/>
              <a:ext cx="2952328" cy="2952328"/>
            </a:xfrm>
            <a:prstGeom prst="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Ромб 7"/>
            <p:cNvSpPr/>
            <p:nvPr/>
          </p:nvSpPr>
          <p:spPr>
            <a:xfrm>
              <a:off x="2915816" y="260648"/>
              <a:ext cx="2952328" cy="2952328"/>
            </a:xfrm>
            <a:prstGeom prst="diamon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482" name="Picture 2" descr="http://img0.liveinternet.ru/images/attach/c/5/87/49/87049974_1336746320_number_8.jpg"/>
            <p:cNvPicPr>
              <a:picLocks noChangeAspect="1" noChangeArrowheads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0070C0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3995936" y="1052736"/>
              <a:ext cx="768043" cy="1446684"/>
            </a:xfrm>
            <a:prstGeom prst="rect">
              <a:avLst/>
            </a:prstGeom>
            <a:noFill/>
          </p:spPr>
        </p:pic>
      </p:grpSp>
      <p:sp>
        <p:nvSpPr>
          <p:cNvPr id="9" name="Управляющая кнопка: далее 8">
            <a:hlinkClick r:id="rId4" action="ppaction://hlinksldjump" highlightClick="1"/>
          </p:cNvPr>
          <p:cNvSpPr/>
          <p:nvPr/>
        </p:nvSpPr>
        <p:spPr>
          <a:xfrm rot="10800000">
            <a:off x="8101584" y="6336792"/>
            <a:ext cx="1042416" cy="521208"/>
          </a:xfrm>
          <a:prstGeom prst="actionButtonForwardNex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4826382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531" y="3356992"/>
            <a:ext cx="914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символ всеобщего успеха, самое большое из всех элементарных чисел. Оно объединяет черты целой группы, что делает его контролирующим фактором, если оно развито в полной степени. Как трёхкратное числу 3, девятка превращает неустойчивость в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стремление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2915816" y="332656"/>
            <a:ext cx="3456384" cy="2736304"/>
            <a:chOff x="2339752" y="332656"/>
            <a:chExt cx="3456384" cy="2736304"/>
          </a:xfrm>
        </p:grpSpPr>
        <p:sp>
          <p:nvSpPr>
            <p:cNvPr id="10" name="Равнобедренный треугольник 9"/>
            <p:cNvSpPr/>
            <p:nvPr/>
          </p:nvSpPr>
          <p:spPr>
            <a:xfrm>
              <a:off x="3347864" y="908720"/>
              <a:ext cx="2448272" cy="2160240"/>
            </a:xfrm>
            <a:prstGeom prst="triangle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Равнобедренный треугольник 8"/>
            <p:cNvSpPr/>
            <p:nvPr/>
          </p:nvSpPr>
          <p:spPr>
            <a:xfrm>
              <a:off x="2843808" y="620688"/>
              <a:ext cx="2448272" cy="2160240"/>
            </a:xfrm>
            <a:prstGeom prst="triangle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8" name="Группа 7"/>
            <p:cNvGrpSpPr/>
            <p:nvPr/>
          </p:nvGrpSpPr>
          <p:grpSpPr>
            <a:xfrm>
              <a:off x="2339752" y="332656"/>
              <a:ext cx="2448272" cy="2160240"/>
              <a:chOff x="1979712" y="0"/>
              <a:chExt cx="2448272" cy="2160240"/>
            </a:xfrm>
          </p:grpSpPr>
          <p:sp>
            <p:nvSpPr>
              <p:cNvPr id="7" name="Равнобедренный треугольник 6"/>
              <p:cNvSpPr/>
              <p:nvPr/>
            </p:nvSpPr>
            <p:spPr>
              <a:xfrm>
                <a:off x="1979712" y="0"/>
                <a:ext cx="2448272" cy="2160240"/>
              </a:xfrm>
              <a:prstGeom prst="triangle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19458" name="Picture 2" descr="http://4.bp.blogspot.com/-rB2Ef6IRnOo/ThghayIU2QI/AAAAAAAAALc/qOMcuqt16fM/s1600/number_9_green.png"/>
              <p:cNvPicPr>
                <a:picLocks noChangeAspect="1" noChangeArrowheads="1"/>
              </p:cNvPicPr>
              <p:nvPr/>
            </p:nvPicPr>
            <p:blipFill>
              <a:blip r:embed="rId2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71800" y="764704"/>
                <a:ext cx="1008112" cy="1264318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12" name="Управляющая кнопка: далее 11">
            <a:hlinkClick r:id="rId3" action="ppaction://hlinksldjump" highlightClick="1"/>
          </p:cNvPr>
          <p:cNvSpPr/>
          <p:nvPr/>
        </p:nvSpPr>
        <p:spPr>
          <a:xfrm rot="10800000">
            <a:off x="8084937" y="6336792"/>
            <a:ext cx="1042416" cy="521208"/>
          </a:xfrm>
          <a:prstGeom prst="actionButtonForwardNex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3626969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0"/>
            <a:ext cx="9143999" cy="175432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Роковые числа 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короля Эдуарда 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VII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63888" y="2132856"/>
            <a:ext cx="5463342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9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ноября 1841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г.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(с числом даты рождения 9) и был назван 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Альбертом Эдуардом </a:t>
            </a:r>
            <a:endParaRPr lang="ru-RU" sz="2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Albert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Edward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– в каждом имени по 6 букв. </a:t>
            </a: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Число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его имени равно 6. Сумма имён составляет 12 (6 +6) и сокращается до 3 (1 + 2 = 3), и это третье число образует с первыми двумя числовой ряд 3, 6, 9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6264" y="1988839"/>
            <a:ext cx="3277624" cy="45365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Управляющая кнопка: в конец 4">
            <a:hlinkClick r:id="rId3" action="ppaction://hlinksldjump" highlightClick="1"/>
          </p:cNvPr>
          <p:cNvSpPr/>
          <p:nvPr/>
        </p:nvSpPr>
        <p:spPr>
          <a:xfrm>
            <a:off x="7880479" y="6303680"/>
            <a:ext cx="1219443" cy="521208"/>
          </a:xfrm>
          <a:prstGeom prst="actionButtonEnd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1588464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89001" cy="193899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Дата дня рождения и </a:t>
            </a:r>
          </a:p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число имени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322" y="2028920"/>
            <a:ext cx="1998050" cy="291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83025928"/>
              </p:ext>
            </p:extLst>
          </p:nvPr>
        </p:nvGraphicFramePr>
        <p:xfrm>
          <a:off x="2339752" y="4663440"/>
          <a:ext cx="6804247" cy="2194560"/>
        </p:xfrm>
        <a:graphic>
          <a:graphicData uri="http://schemas.openxmlformats.org/drawingml/2006/table">
            <a:tbl>
              <a:tblPr/>
              <a:tblGrid>
                <a:gridCol w="443327"/>
                <a:gridCol w="795115"/>
                <a:gridCol w="795115"/>
                <a:gridCol w="795115"/>
                <a:gridCol w="795115"/>
                <a:gridCol w="795115"/>
                <a:gridCol w="795115"/>
                <a:gridCol w="795115"/>
                <a:gridCol w="795115"/>
              </a:tblGrid>
              <a:tr h="338098">
                <a:tc>
                  <a:txBody>
                    <a:bodyPr/>
                    <a:lstStyle/>
                    <a:p>
                      <a:r>
                        <a:rPr lang="ru-RU" sz="1800" b="1" u="none" dirty="0">
                          <a:solidFill>
                            <a:srgbClr val="002060"/>
                          </a:solidFill>
                          <a:effectLst/>
                          <a:latin typeface="Verdana"/>
                        </a:rPr>
                        <a:t>1</a:t>
                      </a:r>
                      <a:endParaRPr lang="ru-RU" sz="1800" u="none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u="none" dirty="0">
                          <a:solidFill>
                            <a:srgbClr val="002060"/>
                          </a:solidFill>
                          <a:effectLst/>
                          <a:latin typeface="Verdana"/>
                        </a:rPr>
                        <a:t>2</a:t>
                      </a:r>
                      <a:endParaRPr lang="ru-RU" sz="1800" u="none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u="none" dirty="0">
                          <a:solidFill>
                            <a:srgbClr val="002060"/>
                          </a:solidFill>
                          <a:effectLst/>
                          <a:latin typeface="Verdana"/>
                        </a:rPr>
                        <a:t>3</a:t>
                      </a:r>
                      <a:endParaRPr lang="ru-RU" sz="1800" u="none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u="none" dirty="0">
                          <a:solidFill>
                            <a:srgbClr val="002060"/>
                          </a:solidFill>
                          <a:effectLst/>
                          <a:latin typeface="Verdana"/>
                        </a:rPr>
                        <a:t>4</a:t>
                      </a:r>
                      <a:endParaRPr lang="ru-RU" sz="1800" u="none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u="none" dirty="0">
                          <a:solidFill>
                            <a:srgbClr val="002060"/>
                          </a:solidFill>
                          <a:effectLst/>
                          <a:latin typeface="Verdana"/>
                        </a:rPr>
                        <a:t>5</a:t>
                      </a:r>
                      <a:endParaRPr lang="ru-RU" sz="1800" u="none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u="none" dirty="0">
                          <a:solidFill>
                            <a:srgbClr val="002060"/>
                          </a:solidFill>
                          <a:effectLst/>
                          <a:latin typeface="Verdana"/>
                        </a:rPr>
                        <a:t>6</a:t>
                      </a:r>
                      <a:endParaRPr lang="ru-RU" sz="1800" u="none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u="none" dirty="0">
                          <a:solidFill>
                            <a:srgbClr val="002060"/>
                          </a:solidFill>
                          <a:effectLst/>
                          <a:latin typeface="Verdana"/>
                        </a:rPr>
                        <a:t>7</a:t>
                      </a:r>
                      <a:endParaRPr lang="ru-RU" sz="1800" u="none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u="none" dirty="0">
                          <a:solidFill>
                            <a:srgbClr val="002060"/>
                          </a:solidFill>
                          <a:effectLst/>
                          <a:latin typeface="Verdana"/>
                        </a:rPr>
                        <a:t>8</a:t>
                      </a:r>
                      <a:endParaRPr lang="ru-RU" sz="1800" u="none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u="none" dirty="0">
                          <a:solidFill>
                            <a:srgbClr val="002060"/>
                          </a:solidFill>
                          <a:effectLst/>
                          <a:latin typeface="Verdana"/>
                        </a:rPr>
                        <a:t>9</a:t>
                      </a:r>
                      <a:endParaRPr lang="ru-RU" sz="1800" u="none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</a:tr>
              <a:tr h="33809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А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Б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В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Г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Д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Е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Ё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Ж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З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</a:tr>
              <a:tr h="39267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И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Й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К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Л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М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Н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О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П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Р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</a:tr>
              <a:tr h="33809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С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Т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У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Ф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Х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Ц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Ч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Ш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Щ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</a:tr>
              <a:tr h="33809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Ъ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Ы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Ь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Э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Ю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Я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269317" y="2038489"/>
            <a:ext cx="68324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Николай Иванович Лобачевский </a:t>
            </a:r>
          </a:p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ата рождения:1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декабря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1792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1+1+2+1+7+9+2=23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23=2+3=</a:t>
            </a:r>
            <a:r>
              <a:rPr lang="ru-RU" sz="2800" b="1" dirty="0" smtClean="0">
                <a:solidFill>
                  <a:srgbClr val="002776"/>
                </a:solidFill>
                <a:latin typeface="Arial" pitchFamily="34" charset="0"/>
                <a:cs typeface="Arial" pitchFamily="34" charset="0"/>
              </a:rPr>
              <a:t>5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имя: Коля 3+7+4+6=20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 +0=</a:t>
            </a:r>
            <a:r>
              <a:rPr lang="ru-RU" sz="2800" b="1" dirty="0" smtClean="0">
                <a:solidFill>
                  <a:srgbClr val="002776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b="1" dirty="0">
              <a:solidFill>
                <a:srgbClr val="002776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4516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0" y="23476"/>
            <a:ext cx="9144000" cy="1893355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Магический код чисел дня 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рождения и имени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084168" y="5409720"/>
            <a:ext cx="2016224" cy="607671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8100">
            <a:solidFill>
              <a:srgbClr val="FFFF00"/>
            </a:solidFill>
            <a:prstDash val="sysDash"/>
            <a:beve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rgbClr val="002060"/>
              </a:contourClr>
            </a:sp3d>
          </a:bodyPr>
          <a:lstStyle/>
          <a:p>
            <a:pPr algn="ctr"/>
            <a:endParaRPr lang="ru-RU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1691680" y="2878218"/>
            <a:ext cx="6768752" cy="1800200"/>
            <a:chOff x="865798" y="2719911"/>
            <a:chExt cx="6768752" cy="1800200"/>
          </a:xfrm>
        </p:grpSpPr>
        <p:pic>
          <p:nvPicPr>
            <p:cNvPr id="1026" name="Picture 2">
              <a:hlinkClick r:id="rId2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6438" y="2719911"/>
              <a:ext cx="1008112" cy="1728192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" name="Picture 3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14270" y="2719911"/>
              <a:ext cx="1008112" cy="1728192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Picture 4">
              <a:hlinkClick r:id="rId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6118" y="2719911"/>
              <a:ext cx="1008112" cy="1728192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9" name="Picture 5">
              <a:hlinkClick r:id="rId8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5958" y="2791919"/>
              <a:ext cx="936104" cy="1728192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0" name="Picture 6">
              <a:hlinkClick r:id="rId10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5798" y="2791919"/>
              <a:ext cx="1080120" cy="1728192"/>
            </a:xfrm>
            <a:prstGeom prst="rect">
              <a:avLst/>
            </a:prstGeom>
            <a:noFill/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" name="Группа 19"/>
          <p:cNvGrpSpPr/>
          <p:nvPr/>
        </p:nvGrpSpPr>
        <p:grpSpPr>
          <a:xfrm>
            <a:off x="179513" y="2920458"/>
            <a:ext cx="8826170" cy="2275864"/>
            <a:chOff x="-492154" y="2553406"/>
            <a:chExt cx="9420923" cy="2705563"/>
          </a:xfrm>
        </p:grpSpPr>
        <p:pic>
          <p:nvPicPr>
            <p:cNvPr id="1031" name="Picture 7">
              <a:hlinkClick r:id="rId12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35488" y="2553406"/>
              <a:ext cx="2249487" cy="2670175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2" name="Picture 8">
              <a:hlinkClick r:id="rId1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7598" y="2558168"/>
              <a:ext cx="2273300" cy="2693986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3" name="Picture 9">
              <a:hlinkClick r:id="rId1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0232" y="2558168"/>
              <a:ext cx="2268537" cy="2689225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4" name="Picture 10">
              <a:hlinkClick r:id="rId18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0492" y="2562930"/>
              <a:ext cx="2268537" cy="2689225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5" name="Picture 11">
              <a:hlinkClick r:id="rId20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78124" y="2555786"/>
              <a:ext cx="2882900" cy="2693987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6" name="Picture 12">
              <a:hlinkClick r:id="rId22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23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92154" y="2564982"/>
              <a:ext cx="2951163" cy="2693987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37" name="Picture 13">
            <a:hlinkClick r:id="rId24" action="ppaction://hlinksldjump"/>
          </p:cNvPr>
          <p:cNvPicPr>
            <a:picLocks noChangeAspect="1" noChangeArrowheads="1"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50707" y="6237312"/>
            <a:ext cx="181133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61508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>
        <p:blinds dir="vert"/>
      </p:transition>
    </mc:Choice>
    <mc:Fallback>
      <p:transition spd="slow" advClick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4725144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Означает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личность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полную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энергии и </a:t>
            </a:r>
            <a:endParaRPr lang="ru-RU" sz="32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желания действовать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-28220" y="21158"/>
            <a:ext cx="9144000" cy="830997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Число </a:t>
            </a:r>
            <a:r>
              <a:rPr lang="ru-RU" sz="48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дня </a:t>
            </a:r>
            <a:r>
              <a:rPr lang="ru-RU" sz="4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рождения       Число имени</a:t>
            </a:r>
            <a:endParaRPr lang="ru-RU" sz="48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340768"/>
            <a:ext cx="86409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Это символ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действия и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честолюбия </a:t>
            </a:r>
          </a:p>
        </p:txBody>
      </p:sp>
      <p:sp>
        <p:nvSpPr>
          <p:cNvPr id="6" name="Управляющая кнопка: далее 5">
            <a:hlinkClick r:id="rId2" action="ppaction://hlinksldjump" highlightClick="1"/>
          </p:cNvPr>
          <p:cNvSpPr/>
          <p:nvPr/>
        </p:nvSpPr>
        <p:spPr>
          <a:xfrm rot="10800000">
            <a:off x="8066529" y="6315194"/>
            <a:ext cx="1042416" cy="521208"/>
          </a:xfrm>
          <a:prstGeom prst="actionButtonForwardNex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338" name="Picture 2" descr="C:\Users\дом\Desktop\Рисунок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31798" y="2248530"/>
            <a:ext cx="1223963" cy="208915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72967330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2655342"/>
            <a:ext cx="9144000" cy="4202658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4400" b="1" i="1" dirty="0" smtClean="0">
                <a:ln w="11430"/>
                <a:solidFill>
                  <a:schemeClr val="accent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Приглашаем Вас </a:t>
            </a:r>
          </a:p>
          <a:p>
            <a:pPr algn="ctr">
              <a:buNone/>
            </a:pPr>
            <a:r>
              <a:rPr lang="ru-RU" sz="4400" b="1" i="1" dirty="0" smtClean="0">
                <a:ln w="11430"/>
                <a:solidFill>
                  <a:schemeClr val="accent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расширить </a:t>
            </a:r>
            <a:r>
              <a:rPr lang="ru-RU" sz="4400" b="1" i="1" dirty="0">
                <a:ln w="11430"/>
                <a:solidFill>
                  <a:schemeClr val="accent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кругозор </a:t>
            </a:r>
            <a:r>
              <a:rPr lang="ru-RU" sz="4400" b="1" i="1" dirty="0" smtClean="0">
                <a:ln w="11430"/>
                <a:solidFill>
                  <a:schemeClr val="accent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знаний </a:t>
            </a:r>
          </a:p>
          <a:p>
            <a:pPr algn="ctr">
              <a:buNone/>
            </a:pPr>
            <a:r>
              <a:rPr lang="ru-RU" sz="4400" b="1" i="1" dirty="0" smtClean="0">
                <a:ln w="11430"/>
                <a:solidFill>
                  <a:schemeClr val="accent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 натуральных </a:t>
            </a:r>
            <a:r>
              <a:rPr lang="ru-RU" sz="4400" b="1" i="1" dirty="0">
                <a:ln w="11430"/>
                <a:solidFill>
                  <a:schemeClr val="accent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числах </a:t>
            </a:r>
            <a:r>
              <a:rPr lang="ru-RU" sz="4400" b="1" i="1" dirty="0" smtClean="0">
                <a:ln w="11430"/>
                <a:solidFill>
                  <a:schemeClr val="accent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pPr algn="ctr">
              <a:buNone/>
            </a:pPr>
            <a:r>
              <a:rPr lang="ru-RU" sz="4400" b="1" i="1" dirty="0" smtClean="0">
                <a:ln w="11430"/>
                <a:solidFill>
                  <a:schemeClr val="accent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 убедиться в их влиянии  </a:t>
            </a:r>
          </a:p>
          <a:p>
            <a:pPr algn="ctr">
              <a:buNone/>
            </a:pPr>
            <a:r>
              <a:rPr lang="ru-RU" sz="4400" b="1" i="1" dirty="0" smtClean="0">
                <a:ln w="11430"/>
                <a:solidFill>
                  <a:schemeClr val="accent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 судьбу человека</a:t>
            </a:r>
            <a:endParaRPr lang="ru-RU" sz="4800" b="1" dirty="0">
              <a:ln w="11430"/>
              <a:solidFill>
                <a:schemeClr val="accent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4034" name="Picture 2" descr="http://www.newfresh.name/img/00099/00185/15-08-2011-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608" y="260649"/>
            <a:ext cx="6998298" cy="20162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23770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437112"/>
            <a:ext cx="916489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Символизирует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изменчивый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характер, эмоциональное беспокойство, может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довести человека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до безразличия, равнодушия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16735" y="0"/>
            <a:ext cx="9144000" cy="830997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Число </a:t>
            </a:r>
            <a:r>
              <a:rPr lang="ru-RU" sz="48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дня </a:t>
            </a:r>
            <a:r>
              <a:rPr lang="ru-RU" sz="4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рождения       Число имени</a:t>
            </a:r>
            <a:endParaRPr lang="ru-RU" sz="48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16736" y="908720"/>
            <a:ext cx="916073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Люди 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мягки, 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добры, впечатлительны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артистичны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 романтичны   </a:t>
            </a:r>
          </a:p>
        </p:txBody>
      </p:sp>
      <p:sp>
        <p:nvSpPr>
          <p:cNvPr id="6" name="Управляющая кнопка: далее 5">
            <a:hlinkClick r:id="rId2" action="ppaction://hlinksldjump" highlightClick="1"/>
          </p:cNvPr>
          <p:cNvSpPr/>
          <p:nvPr/>
        </p:nvSpPr>
        <p:spPr>
          <a:xfrm rot="10800000">
            <a:off x="8066529" y="6315194"/>
            <a:ext cx="1042416" cy="521208"/>
          </a:xfrm>
          <a:prstGeom prst="actionButtonForwardNex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314" name="Picture 2" descr="C:\Users\дом\Desktop\Рисунок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346375"/>
            <a:ext cx="1222375" cy="2090737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06627346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5085184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Указывает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 талант,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разностороннее развитие,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веселость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82" y="12822"/>
            <a:ext cx="9144000" cy="830997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Число </a:t>
            </a:r>
            <a:r>
              <a:rPr lang="ru-RU" sz="48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дня </a:t>
            </a:r>
            <a:r>
              <a:rPr lang="ru-RU" sz="4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рождения       Число имени</a:t>
            </a:r>
            <a:endParaRPr lang="ru-RU" sz="48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24415" y="1124744"/>
            <a:ext cx="916841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Острый и интуитивный разум,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способность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быстро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легко усваивать знания, </a:t>
            </a:r>
          </a:p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часто в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весьма раннем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возрасте  </a:t>
            </a:r>
          </a:p>
        </p:txBody>
      </p:sp>
      <p:sp>
        <p:nvSpPr>
          <p:cNvPr id="7" name="Управляющая кнопка: далее 6">
            <a:hlinkClick r:id="rId2" action="ppaction://hlinksldjump" highlightClick="1"/>
          </p:cNvPr>
          <p:cNvSpPr/>
          <p:nvPr/>
        </p:nvSpPr>
        <p:spPr>
          <a:xfrm rot="10800000">
            <a:off x="8066529" y="6315194"/>
            <a:ext cx="1042416" cy="521208"/>
          </a:xfrm>
          <a:prstGeom prst="actionButtonForwardNex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0" name="Picture 2" descr="C:\Users\дом\Desktop\Рисунок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66860" y="2637581"/>
            <a:ext cx="1185863" cy="2087563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08622167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80728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Люди с числом 4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надёжны, </a:t>
            </a:r>
          </a:p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устойчивы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 окружены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друзьями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882" y="12822"/>
            <a:ext cx="9144000" cy="830997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Число </a:t>
            </a:r>
            <a:r>
              <a:rPr lang="ru-RU" sz="48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дня </a:t>
            </a:r>
            <a:r>
              <a:rPr lang="ru-RU" sz="4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рождения       Число имени</a:t>
            </a:r>
            <a:endParaRPr lang="ru-RU" sz="48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4725144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Означает успех в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научных</a:t>
            </a:r>
          </a:p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технических областях, </a:t>
            </a:r>
          </a:p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особенно в индустрии </a:t>
            </a:r>
            <a:endParaRPr lang="ru-RU" sz="3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Управляющая кнопка: далее 5">
            <a:hlinkClick r:id="rId2" action="ppaction://hlinksldjump" highlightClick="1"/>
          </p:cNvPr>
          <p:cNvSpPr/>
          <p:nvPr/>
        </p:nvSpPr>
        <p:spPr>
          <a:xfrm rot="10800000">
            <a:off x="8066529" y="6315194"/>
            <a:ext cx="1042416" cy="521208"/>
          </a:xfrm>
          <a:prstGeom prst="actionButtonForwardNex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 descr="C:\Users\дом\Desktop\Рисунок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2113" y="2489200"/>
            <a:ext cx="1125537" cy="1878013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04218581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653136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Символизирует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исполненную </a:t>
            </a:r>
            <a:endParaRPr lang="ru-RU" sz="32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энтузиазма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натуру,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любящую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приключения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 рискованные мероприятия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882" y="12822"/>
            <a:ext cx="9144000" cy="830997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Число </a:t>
            </a:r>
            <a:r>
              <a:rPr lang="ru-RU" sz="48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дня </a:t>
            </a:r>
            <a:r>
              <a:rPr lang="ru-RU" sz="4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рождения       Число имени</a:t>
            </a:r>
            <a:endParaRPr lang="ru-RU" sz="48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196752"/>
            <a:ext cx="91368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Дает духовную свободу </a:t>
            </a:r>
          </a:p>
          <a:p>
            <a:pPr algn="ctr">
              <a:buFont typeface="Wingdings" pitchFamily="2" charset="2"/>
              <a:buNone/>
            </a:pP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 независимость</a:t>
            </a:r>
          </a:p>
        </p:txBody>
      </p:sp>
      <p:sp>
        <p:nvSpPr>
          <p:cNvPr id="6" name="Управляющая кнопка: далее 5">
            <a:hlinkClick r:id="rId2" action="ppaction://hlinksldjump" highlightClick="1"/>
          </p:cNvPr>
          <p:cNvSpPr/>
          <p:nvPr/>
        </p:nvSpPr>
        <p:spPr>
          <a:xfrm rot="10800000">
            <a:off x="8066529" y="6315194"/>
            <a:ext cx="1042416" cy="521208"/>
          </a:xfrm>
          <a:prstGeom prst="actionButtonForwardNex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 descr="C:\Users\дом\Desktop\Рисунок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63057" y="2492895"/>
            <a:ext cx="1263650" cy="1947863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54786316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 txBox="1">
            <a:spLocks noChangeArrowheads="1"/>
          </p:cNvSpPr>
          <p:nvPr/>
        </p:nvSpPr>
        <p:spPr>
          <a:xfrm>
            <a:off x="0" y="1196752"/>
            <a:ext cx="9142602" cy="1139773"/>
          </a:xfrm>
          <a:prstGeom prst="rect">
            <a:avLst/>
          </a:prstGeom>
        </p:spPr>
        <p:txBody>
          <a:bodyPr/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Таит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себе способность </a:t>
            </a:r>
            <a:endParaRPr lang="ru-RU" sz="32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направить талант 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сферу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науки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Число </a:t>
            </a:r>
            <a:r>
              <a:rPr lang="ru-RU" sz="48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дня </a:t>
            </a:r>
            <a:r>
              <a:rPr lang="ru-RU" sz="4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рождения       Число имени</a:t>
            </a:r>
            <a:endParaRPr lang="ru-RU" sz="48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5229200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Символизирует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тайну, а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также знание</a:t>
            </a:r>
          </a:p>
        </p:txBody>
      </p:sp>
      <p:sp>
        <p:nvSpPr>
          <p:cNvPr id="6" name="Управляющая кнопка: далее 5">
            <a:hlinkClick r:id="rId2" action="ppaction://hlinksldjump" highlightClick="1"/>
          </p:cNvPr>
          <p:cNvSpPr/>
          <p:nvPr/>
        </p:nvSpPr>
        <p:spPr>
          <a:xfrm rot="10800000">
            <a:off x="8066529" y="6315194"/>
            <a:ext cx="1042416" cy="521208"/>
          </a:xfrm>
          <a:prstGeom prst="actionButtonForwardNex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8" name="Picture 2" descr="C:\Users\дом\Desktop\Рисунок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72813" y="2708920"/>
            <a:ext cx="1196975" cy="194310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29892100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82" y="12822"/>
            <a:ext cx="9144000" cy="830997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Число </a:t>
            </a:r>
            <a:r>
              <a:rPr lang="ru-RU" sz="48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дня </a:t>
            </a:r>
            <a:r>
              <a:rPr lang="ru-RU" sz="4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рождения       Число имени</a:t>
            </a:r>
            <a:endParaRPr lang="ru-RU" sz="48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0" y="4941168"/>
            <a:ext cx="9144000" cy="648072"/>
          </a:xfrm>
          <a:prstGeom prst="rect">
            <a:avLst/>
          </a:prstGeom>
        </p:spPr>
        <p:txBody>
          <a:bodyPr/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Предвещает успех в предприятиях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800" i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1800" b="1" i="1" dirty="0" smtClean="0"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sz="1800" b="1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196752"/>
            <a:ext cx="912867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Натуры честные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откровенные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 algn="ctr">
              <a:buNone/>
            </a:pP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надёжные</a:t>
            </a:r>
          </a:p>
        </p:txBody>
      </p:sp>
      <p:sp>
        <p:nvSpPr>
          <p:cNvPr id="6" name="Управляющая кнопка: далее 5">
            <a:hlinkClick r:id="rId2" action="ppaction://hlinksldjump" highlightClick="1"/>
          </p:cNvPr>
          <p:cNvSpPr/>
          <p:nvPr/>
        </p:nvSpPr>
        <p:spPr>
          <a:xfrm rot="10800000">
            <a:off x="8066529" y="6315194"/>
            <a:ext cx="1042416" cy="521208"/>
          </a:xfrm>
          <a:prstGeom prst="actionButtonForwardNex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дом\Desktop\Рисунок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492896"/>
            <a:ext cx="1238250" cy="209550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48670369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82" y="12822"/>
            <a:ext cx="9144000" cy="830997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Число </a:t>
            </a:r>
            <a:r>
              <a:rPr lang="ru-RU" sz="48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дня </a:t>
            </a:r>
            <a:r>
              <a:rPr lang="ru-RU" sz="4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рождения       Число имени</a:t>
            </a:r>
            <a:endParaRPr lang="ru-RU" sz="48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17332" y="1124744"/>
            <a:ext cx="9161332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Благоприятствует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деятельности </a:t>
            </a:r>
            <a:endParaRPr lang="ru-RU" sz="32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сфере значительных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крупных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дел,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предвещая материальные блага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522920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Это бизнес,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предприимчивость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неустрашимость во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всех сферах</a:t>
            </a:r>
          </a:p>
        </p:txBody>
      </p:sp>
      <p:sp>
        <p:nvSpPr>
          <p:cNvPr id="6" name="Управляющая кнопка: далее 5">
            <a:hlinkClick r:id="rId2" action="ppaction://hlinksldjump" highlightClick="1"/>
          </p:cNvPr>
          <p:cNvSpPr/>
          <p:nvPr/>
        </p:nvSpPr>
        <p:spPr>
          <a:xfrm rot="10800000">
            <a:off x="8066529" y="6315194"/>
            <a:ext cx="1042416" cy="521208"/>
          </a:xfrm>
          <a:prstGeom prst="actionButtonForwardNex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 descr="C:\Users\дом\Desktop\Рисунок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84690" y="2924944"/>
            <a:ext cx="1157287" cy="1946275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26460551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0" y="1124744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Требует преданности высокой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цели, </a:t>
            </a:r>
            <a:endParaRPr lang="ru-RU" sz="32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таланту и призванию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4653136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Символизирует сильную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личность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потенциальным интеллектом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способную </a:t>
            </a:r>
            <a:endParaRPr lang="ru-RU" sz="32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 высокому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развитию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2882" y="12822"/>
            <a:ext cx="9144000" cy="830997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Число </a:t>
            </a:r>
            <a:r>
              <a:rPr lang="ru-RU" sz="48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дня </a:t>
            </a:r>
            <a:r>
              <a:rPr lang="ru-RU" sz="4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рождения       Число имени</a:t>
            </a:r>
            <a:endParaRPr lang="ru-RU" sz="48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6" name="Управляющая кнопка: далее 5">
            <a:hlinkClick r:id="rId3" action="ppaction://hlinksldjump" highlightClick="1"/>
          </p:cNvPr>
          <p:cNvSpPr/>
          <p:nvPr/>
        </p:nvSpPr>
        <p:spPr>
          <a:xfrm rot="10800000">
            <a:off x="8066529" y="6315194"/>
            <a:ext cx="1042416" cy="521208"/>
          </a:xfrm>
          <a:prstGeom prst="actionButtonForwardNex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C:\Users\дом\Desktop\Рисунок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02744" y="2368972"/>
            <a:ext cx="1184275" cy="2041525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75451991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82" y="12822"/>
            <a:ext cx="9144000" cy="830997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Число </a:t>
            </a:r>
            <a:r>
              <a:rPr lang="ru-RU" sz="48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дня </a:t>
            </a:r>
            <a:r>
              <a:rPr lang="ru-RU" sz="4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рождения       Число имени</a:t>
            </a:r>
            <a:endParaRPr lang="ru-RU" sz="48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4725144"/>
            <a:ext cx="911494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Указывает на 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инициативу,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также 11 усиливает решимость,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которой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нет </a:t>
            </a:r>
          </a:p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числа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1196752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Придает решительность,</a:t>
            </a:r>
          </a:p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силу и жизненность здравому смыслу</a:t>
            </a:r>
          </a:p>
        </p:txBody>
      </p:sp>
      <p:sp>
        <p:nvSpPr>
          <p:cNvPr id="7" name="Управляющая кнопка: далее 6">
            <a:hlinkClick r:id="rId2" action="ppaction://hlinksldjump" highlightClick="1"/>
          </p:cNvPr>
          <p:cNvSpPr/>
          <p:nvPr/>
        </p:nvSpPr>
        <p:spPr>
          <a:xfrm rot="10800000">
            <a:off x="8066529" y="6315194"/>
            <a:ext cx="1042416" cy="521208"/>
          </a:xfrm>
          <a:prstGeom prst="actionButtonForwardNex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C:\Users\дом\Desktop\Рисунок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51788" y="2384424"/>
            <a:ext cx="2011363" cy="2087563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37458721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82" y="12822"/>
            <a:ext cx="9144000" cy="830997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Число </a:t>
            </a:r>
            <a:r>
              <a:rPr lang="ru-RU" sz="48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дня </a:t>
            </a:r>
            <a:r>
              <a:rPr lang="ru-RU" sz="4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рождения       Число имени</a:t>
            </a:r>
            <a:endParaRPr lang="ru-RU" sz="48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4941168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ридает стойкой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основе </a:t>
            </a:r>
            <a:endParaRPr lang="ru-RU" sz="32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числа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4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сильный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оттенок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мистицизма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1052736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Может рождать сильные</a:t>
            </a:r>
          </a:p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колебания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между эксцентричностью</a:t>
            </a:r>
          </a:p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гениальностью</a:t>
            </a:r>
          </a:p>
        </p:txBody>
      </p:sp>
      <p:sp>
        <p:nvSpPr>
          <p:cNvPr id="7" name="Управляющая кнопка: далее 6">
            <a:hlinkClick r:id="rId2" action="ppaction://hlinksldjump" highlightClick="1"/>
          </p:cNvPr>
          <p:cNvSpPr/>
          <p:nvPr/>
        </p:nvSpPr>
        <p:spPr>
          <a:xfrm rot="10800000">
            <a:off x="8066529" y="6315194"/>
            <a:ext cx="1042416" cy="521208"/>
          </a:xfrm>
          <a:prstGeom prst="actionButtonForwardNex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C:\Users\дом\Desktop\Рисунок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25837" y="2622396"/>
            <a:ext cx="2092325" cy="201930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24472888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трелка вверх 9"/>
          <p:cNvSpPr/>
          <p:nvPr/>
        </p:nvSpPr>
        <p:spPr>
          <a:xfrm rot="5400000">
            <a:off x="4110851" y="1977542"/>
            <a:ext cx="397513" cy="503433"/>
          </a:xfrm>
          <a:prstGeom prst="upArrow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5400000">
            <a:off x="2265463" y="4924943"/>
            <a:ext cx="370192" cy="474352"/>
          </a:xfrm>
          <a:prstGeom prst="downArrow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5400000">
            <a:off x="5759354" y="4793104"/>
            <a:ext cx="370192" cy="474352"/>
          </a:xfrm>
          <a:prstGeom prst="downArrow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6" name="Группа 25"/>
          <p:cNvGrpSpPr/>
          <p:nvPr/>
        </p:nvGrpSpPr>
        <p:grpSpPr>
          <a:xfrm>
            <a:off x="5039802" y="0"/>
            <a:ext cx="2448272" cy="3024336"/>
            <a:chOff x="6372200" y="0"/>
            <a:chExt cx="2448272" cy="3024336"/>
          </a:xfrm>
        </p:grpSpPr>
        <p:pic>
          <p:nvPicPr>
            <p:cNvPr id="1029" name="Picture 5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04248" y="936104"/>
              <a:ext cx="1679161" cy="208823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sp>
          <p:nvSpPr>
            <p:cNvPr id="13" name="TextBox 12"/>
            <p:cNvSpPr txBox="1"/>
            <p:nvPr/>
          </p:nvSpPr>
          <p:spPr>
            <a:xfrm>
              <a:off x="6372200" y="0"/>
              <a:ext cx="244827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2776"/>
                  </a:solidFill>
                  <a:latin typeface="Arial" pitchFamily="34" charset="0"/>
                  <a:cs typeface="Arial" pitchFamily="34" charset="0"/>
                </a:rPr>
                <a:t>День </a:t>
              </a:r>
            </a:p>
            <a:p>
              <a:pPr algn="ctr"/>
              <a:r>
                <a:rPr lang="ru-RU" sz="2400" b="1" dirty="0" smtClean="0">
                  <a:solidFill>
                    <a:srgbClr val="002776"/>
                  </a:solidFill>
                  <a:latin typeface="Arial" pitchFamily="34" charset="0"/>
                  <a:cs typeface="Arial" pitchFamily="34" charset="0"/>
                </a:rPr>
                <a:t>рождения</a:t>
              </a:r>
              <a:r>
                <a:rPr lang="ru-RU" sz="24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                                            </a:t>
              </a:r>
              <a:endParaRPr lang="ru-RU" sz="2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2687735" y="3947025"/>
            <a:ext cx="3168352" cy="2780928"/>
            <a:chOff x="2915816" y="4077072"/>
            <a:chExt cx="3168352" cy="2780928"/>
          </a:xfrm>
        </p:grpSpPr>
        <p:pic>
          <p:nvPicPr>
            <p:cNvPr id="1031" name="Picture 7">
              <a:hlinkClick r:id="rId5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5856" y="4077072"/>
              <a:ext cx="2394165" cy="191461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sp>
          <p:nvSpPr>
            <p:cNvPr id="18" name="TextBox 17"/>
            <p:cNvSpPr txBox="1"/>
            <p:nvPr/>
          </p:nvSpPr>
          <p:spPr>
            <a:xfrm>
              <a:off x="2915816" y="6027003"/>
              <a:ext cx="31683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Что </a:t>
              </a:r>
              <a:r>
                <a:rPr lang="ru-RU" sz="2400" b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день </a:t>
              </a:r>
              <a:r>
                <a:rPr lang="ru-RU" sz="24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грядущий</a:t>
              </a:r>
              <a:endPara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ru-RU" sz="24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нам готовит? </a:t>
              </a:r>
              <a:endPara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276714" y="3947025"/>
            <a:ext cx="1597678" cy="2405881"/>
            <a:chOff x="-2196752" y="3861048"/>
            <a:chExt cx="1597678" cy="2405881"/>
          </a:xfrm>
        </p:grpSpPr>
        <p:pic>
          <p:nvPicPr>
            <p:cNvPr id="1026" name="Picture 2">
              <a:hlinkClick r:id="rId7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196752" y="3861048"/>
              <a:ext cx="1597678" cy="1966373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sp>
          <p:nvSpPr>
            <p:cNvPr id="19" name="Прямоугольник 18"/>
            <p:cNvSpPr/>
            <p:nvPr/>
          </p:nvSpPr>
          <p:spPr>
            <a:xfrm>
              <a:off x="-1980728" y="5805264"/>
              <a:ext cx="128669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Эпилог</a:t>
              </a:r>
              <a:endParaRPr lang="ru-RU" dirty="0"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6181626" y="3833460"/>
            <a:ext cx="2880320" cy="2924944"/>
            <a:chOff x="6263680" y="3933056"/>
            <a:chExt cx="2880320" cy="2924944"/>
          </a:xfrm>
        </p:grpSpPr>
        <p:pic>
          <p:nvPicPr>
            <p:cNvPr id="1030" name="Picture 6">
              <a:hlinkClick r:id="rId9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6216" y="3933056"/>
              <a:ext cx="2232248" cy="204091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sp>
          <p:nvSpPr>
            <p:cNvPr id="20" name="Прямоугольник 19"/>
            <p:cNvSpPr/>
            <p:nvPr/>
          </p:nvSpPr>
          <p:spPr>
            <a:xfrm>
              <a:off x="6263680" y="6027003"/>
              <a:ext cx="288032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Дом, в котором </a:t>
              </a:r>
            </a:p>
            <a:p>
              <a:pPr algn="ctr"/>
              <a:r>
                <a:rPr lang="ru-RU" sz="24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я живу</a:t>
              </a:r>
              <a:endParaRPr lang="ru-RU" dirty="0"/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966213" y="83759"/>
            <a:ext cx="2358007" cy="3064201"/>
            <a:chOff x="323529" y="0"/>
            <a:chExt cx="2358007" cy="3064201"/>
          </a:xfrm>
        </p:grpSpPr>
        <p:pic>
          <p:nvPicPr>
            <p:cNvPr id="1027" name="Picture 3">
              <a:hlinkClick r:id="rId11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9" y="908720"/>
              <a:ext cx="2232248" cy="215548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sp>
          <p:nvSpPr>
            <p:cNvPr id="21" name="Прямоугольник 20"/>
            <p:cNvSpPr/>
            <p:nvPr/>
          </p:nvSpPr>
          <p:spPr>
            <a:xfrm>
              <a:off x="395536" y="0"/>
              <a:ext cx="2286000" cy="83099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2776"/>
                  </a:solidFill>
                  <a:latin typeface="Arial" pitchFamily="34" charset="0"/>
                  <a:cs typeface="Arial" pitchFamily="34" charset="0"/>
                </a:rPr>
                <a:t>История  чисел</a:t>
              </a:r>
              <a:endParaRPr lang="ru-RU" dirty="0"/>
            </a:p>
          </p:txBody>
        </p:sp>
      </p:grpSp>
      <p:sp>
        <p:nvSpPr>
          <p:cNvPr id="23" name="Прямоугольник 22"/>
          <p:cNvSpPr/>
          <p:nvPr/>
        </p:nvSpPr>
        <p:spPr>
          <a:xfrm>
            <a:off x="2956858" y="2910130"/>
            <a:ext cx="2659702" cy="9233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solidFill>
                  <a:schemeClr val="accent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маршрут</a:t>
            </a:r>
            <a:endParaRPr lang="ru-RU" sz="5400" b="1" dirty="0">
              <a:ln w="11430"/>
              <a:solidFill>
                <a:schemeClr val="accent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трелка углом 2"/>
          <p:cNvSpPr/>
          <p:nvPr/>
        </p:nvSpPr>
        <p:spPr>
          <a:xfrm rot="5400000">
            <a:off x="7656087" y="2005886"/>
            <a:ext cx="648072" cy="716674"/>
          </a:xfrm>
          <a:prstGeom prst="bentArrow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5101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  <p:bldP spid="17" grpId="0" animBg="1"/>
      <p:bldP spid="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1015663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Дом, в котором я живу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3074" name="Picture 2" descr="C:\Users\дом\Desktop\Рисунок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14525" y="1340824"/>
            <a:ext cx="5314950" cy="529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9447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8354" y="0"/>
            <a:ext cx="9036496" cy="1015663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Нумерологический код 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550612" y="2844123"/>
            <a:ext cx="7687719" cy="1669853"/>
            <a:chOff x="596347" y="2264528"/>
            <a:chExt cx="7687719" cy="1669853"/>
          </a:xfrm>
        </p:grpSpPr>
        <p:pic>
          <p:nvPicPr>
            <p:cNvPr id="1026" name="Picture 2">
              <a:hlinkClick r:id="rId2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37565" y="2264528"/>
              <a:ext cx="1246501" cy="1467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cene3d>
              <a:camera prst="perspectiveFront" fov="3300000">
                <a:rot lat="486000" lon="19530000" rev="174000"/>
              </a:camera>
              <a:lightRig rig="harsh" dir="t">
                <a:rot lat="0" lon="0" rev="3000000"/>
              </a:lightRig>
            </a:scene3d>
            <a:sp3d extrusionH="2540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</p:pic>
        <p:pic>
          <p:nvPicPr>
            <p:cNvPr id="1027" name="Picture 3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6087" y="2358869"/>
              <a:ext cx="1246501" cy="1467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cene3d>
              <a:camera prst="perspectiveFront" fov="3300000">
                <a:rot lat="486000" lon="19530000" rev="174000"/>
              </a:camera>
              <a:lightRig rig="harsh" dir="t">
                <a:rot lat="0" lon="0" rev="3000000"/>
              </a:lightRig>
            </a:scene3d>
            <a:sp3d extrusionH="2540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</p:pic>
        <p:pic>
          <p:nvPicPr>
            <p:cNvPr id="1028" name="Picture 4">
              <a:hlinkClick r:id="rId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3210" y="2409826"/>
              <a:ext cx="1294127" cy="152374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cene3d>
              <a:camera prst="perspectiveFront" fov="3300000">
                <a:rot lat="486000" lon="19530000" rev="174000"/>
              </a:camera>
              <a:lightRig rig="harsh" dir="t">
                <a:rot lat="0" lon="0" rev="3000000"/>
              </a:lightRig>
            </a:scene3d>
            <a:sp3d extrusionH="2540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</p:pic>
        <p:pic>
          <p:nvPicPr>
            <p:cNvPr id="1029" name="Picture 5">
              <a:hlinkClick r:id="rId8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5736" y="2409826"/>
              <a:ext cx="1294816" cy="152455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cene3d>
              <a:camera prst="perspectiveFront" fov="3300000">
                <a:rot lat="486000" lon="19530000" rev="174000"/>
              </a:camera>
              <a:lightRig rig="harsh" dir="t">
                <a:rot lat="0" lon="0" rev="3000000"/>
              </a:lightRig>
            </a:scene3d>
            <a:sp3d extrusionH="2540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</p:pic>
        <p:pic>
          <p:nvPicPr>
            <p:cNvPr id="1030" name="Picture 6">
              <a:hlinkClick r:id="rId10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6347" y="2368036"/>
              <a:ext cx="1329620" cy="156553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cene3d>
              <a:camera prst="perspectiveFront" fov="3300000">
                <a:rot lat="486000" lon="19530000" rev="174000"/>
              </a:camera>
              <a:lightRig rig="harsh" dir="t">
                <a:rot lat="0" lon="0" rev="3000000"/>
              </a:lightRig>
            </a:scene3d>
            <a:sp3d extrusionH="2540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</p:pic>
      </p:grpSp>
      <p:grpSp>
        <p:nvGrpSpPr>
          <p:cNvPr id="7" name="Группа 6"/>
          <p:cNvGrpSpPr/>
          <p:nvPr/>
        </p:nvGrpSpPr>
        <p:grpSpPr>
          <a:xfrm>
            <a:off x="978434" y="3004445"/>
            <a:ext cx="7096335" cy="1513342"/>
            <a:chOff x="651451" y="4595591"/>
            <a:chExt cx="7096335" cy="1513342"/>
          </a:xfrm>
        </p:grpSpPr>
        <p:pic>
          <p:nvPicPr>
            <p:cNvPr id="1031" name="Picture 7">
              <a:hlinkClick r:id="rId12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6216" y="4595591"/>
              <a:ext cx="1231570" cy="14500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cene3d>
              <a:camera prst="perspectiveFront" fov="3300000">
                <a:rot lat="486000" lon="19530000" rev="174000"/>
              </a:camera>
              <a:lightRig rig="harsh" dir="t">
                <a:rot lat="0" lon="0" rev="3000000"/>
              </a:lightRig>
            </a:scene3d>
            <a:sp3d extrusionH="2540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</p:pic>
        <p:pic>
          <p:nvPicPr>
            <p:cNvPr id="1032" name="Picture 8">
              <a:hlinkClick r:id="rId1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3534" y="4670904"/>
              <a:ext cx="1167606" cy="137477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cene3d>
              <a:camera prst="perspectiveFront" fov="3300000">
                <a:rot lat="486000" lon="19530000" rev="174000"/>
              </a:camera>
              <a:lightRig rig="harsh" dir="t">
                <a:rot lat="0" lon="0" rev="3000000"/>
              </a:lightRig>
            </a:scene3d>
            <a:sp3d extrusionH="2540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</p:pic>
        <p:pic>
          <p:nvPicPr>
            <p:cNvPr id="1033" name="Picture 9">
              <a:hlinkClick r:id="rId1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3551" y="4670905"/>
              <a:ext cx="1167606" cy="137477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cene3d>
              <a:camera prst="perspectiveFront" fov="3300000">
                <a:rot lat="486000" lon="19530000" rev="174000"/>
              </a:camera>
              <a:lightRig rig="harsh" dir="t">
                <a:rot lat="0" lon="0" rev="3000000"/>
              </a:lightRig>
            </a:scene3d>
            <a:sp3d extrusionH="2540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</p:pic>
        <p:pic>
          <p:nvPicPr>
            <p:cNvPr id="1034" name="Picture 10">
              <a:hlinkClick r:id="rId18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451" y="4667599"/>
              <a:ext cx="1224136" cy="144133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cene3d>
              <a:camera prst="perspectiveFront" fov="3300000">
                <a:rot lat="486000" lon="19530000" rev="174000"/>
              </a:camera>
              <a:lightRig rig="harsh" dir="t">
                <a:rot lat="0" lon="0" rev="3000000"/>
              </a:lightRig>
            </a:scene3d>
            <a:sp3d extrusionH="2540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</p:pic>
      </p:grpSp>
      <p:sp>
        <p:nvSpPr>
          <p:cNvPr id="8" name="Прямоугольник 7"/>
          <p:cNvSpPr/>
          <p:nvPr/>
        </p:nvSpPr>
        <p:spPr>
          <a:xfrm>
            <a:off x="8388424" y="2749782"/>
            <a:ext cx="566322" cy="1663169"/>
          </a:xfrm>
          <a:prstGeom prst="rect">
            <a:avLst/>
          </a:prstGeom>
          <a:solidFill>
            <a:schemeClr val="accent2"/>
          </a:solidFill>
          <a:ln w="38100">
            <a:solidFill>
              <a:srgbClr val="FFFF00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5" name="Picture 11">
            <a:hlinkClick r:id="rId20" action="ppaction://hlinksldjump"/>
          </p:cNvPr>
          <p:cNvPicPr>
            <a:picLocks noChangeAspect="1" noChangeArrowheads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32663" y="6035675"/>
            <a:ext cx="181133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18561164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622" y="3878723"/>
            <a:ext cx="9144000" cy="22690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Живя </a:t>
            </a:r>
            <a:r>
              <a:rPr lang="ru-RU" sz="4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этом доме, вы будете полны энергии, открывающей путь к успеху</a:t>
            </a:r>
          </a:p>
        </p:txBody>
      </p:sp>
      <p:sp>
        <p:nvSpPr>
          <p:cNvPr id="8" name="Управляющая кнопка: далее 7">
            <a:hlinkClick r:id="rId2" action="ppaction://hlinksldjump" highlightClick="1"/>
          </p:cNvPr>
          <p:cNvSpPr/>
          <p:nvPr/>
        </p:nvSpPr>
        <p:spPr>
          <a:xfrm rot="10800000">
            <a:off x="8066529" y="6315194"/>
            <a:ext cx="1042416" cy="521208"/>
          </a:xfrm>
          <a:prstGeom prst="actionButtonForwardNex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 descr="C:\Users\дом\Desktop\Рисунок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908720"/>
            <a:ext cx="1938337" cy="2767013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16823244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 txBox="1">
            <a:spLocks noChangeArrowheads="1"/>
          </p:cNvSpPr>
          <p:nvPr/>
        </p:nvSpPr>
        <p:spPr>
          <a:xfrm>
            <a:off x="0" y="4149080"/>
            <a:ext cx="9144000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ваш дом – «добрый» дом</a:t>
            </a:r>
          </a:p>
        </p:txBody>
      </p:sp>
      <p:sp>
        <p:nvSpPr>
          <p:cNvPr id="6" name="Управляющая кнопка: далее 5">
            <a:hlinkClick r:id="rId2" action="ppaction://hlinksldjump" highlightClick="1"/>
          </p:cNvPr>
          <p:cNvSpPr/>
          <p:nvPr/>
        </p:nvSpPr>
        <p:spPr>
          <a:xfrm rot="10800000">
            <a:off x="8066529" y="6315194"/>
            <a:ext cx="1042416" cy="521208"/>
          </a:xfrm>
          <a:prstGeom prst="actionButtonForwardNex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C:\Users\дом\Desktop\Рисунок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052736"/>
            <a:ext cx="1822450" cy="273685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44590875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 txBox="1">
            <a:spLocks noChangeArrowheads="1"/>
          </p:cNvSpPr>
          <p:nvPr/>
        </p:nvSpPr>
        <p:spPr>
          <a:xfrm>
            <a:off x="-43565" y="4073001"/>
            <a:ext cx="9110766" cy="17281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жизнь в доме с таким номером способствует творчеству</a:t>
            </a:r>
          </a:p>
        </p:txBody>
      </p:sp>
      <p:sp>
        <p:nvSpPr>
          <p:cNvPr id="13" name="Управляющая кнопка: далее 12">
            <a:hlinkClick r:id="rId2" action="ppaction://hlinksldjump" highlightClick="1"/>
          </p:cNvPr>
          <p:cNvSpPr/>
          <p:nvPr/>
        </p:nvSpPr>
        <p:spPr>
          <a:xfrm rot="10800000">
            <a:off x="8066529" y="6315194"/>
            <a:ext cx="1042416" cy="521208"/>
          </a:xfrm>
          <a:prstGeom prst="actionButtonForwardNex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8" name="Picture 2" descr="C:\Users\дом\Desktop\Рисунок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00593" y="1085163"/>
            <a:ext cx="1822450" cy="2779713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21556030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 txBox="1">
            <a:spLocks noChangeArrowheads="1"/>
          </p:cNvSpPr>
          <p:nvPr/>
        </p:nvSpPr>
        <p:spPr>
          <a:xfrm>
            <a:off x="33234" y="3429000"/>
            <a:ext cx="9110766" cy="26626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Если вы решили создать семью, родить ребёнка, нет для вас лучше дома </a:t>
            </a:r>
          </a:p>
        </p:txBody>
      </p:sp>
      <p:sp>
        <p:nvSpPr>
          <p:cNvPr id="13" name="Управляющая кнопка: далее 12">
            <a:hlinkClick r:id="rId2" action="ppaction://hlinksldjump" highlightClick="1"/>
          </p:cNvPr>
          <p:cNvSpPr/>
          <p:nvPr/>
        </p:nvSpPr>
        <p:spPr>
          <a:xfrm rot="10800000">
            <a:off x="8066529" y="6315194"/>
            <a:ext cx="1042416" cy="521208"/>
          </a:xfrm>
          <a:prstGeom prst="actionButtonForwardNex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 descr="C:\Users\дом\Desktop\Рисунок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77392" y="572756"/>
            <a:ext cx="1822450" cy="28829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524303253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31531" y="3123815"/>
            <a:ext cx="9144001" cy="37341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4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Если вы привыкли быть лидером в семье и обладаете большим чувством ответственности, дом как раз для вас</a:t>
            </a:r>
            <a:endParaRPr lang="ru-RU" sz="44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Управляющая кнопка: далее 11">
            <a:hlinkClick r:id="rId2" action="ppaction://hlinksldjump" highlightClick="1"/>
          </p:cNvPr>
          <p:cNvSpPr/>
          <p:nvPr/>
        </p:nvSpPr>
        <p:spPr>
          <a:xfrm rot="10800000">
            <a:off x="8066529" y="6315194"/>
            <a:ext cx="1042416" cy="521208"/>
          </a:xfrm>
          <a:prstGeom prst="actionButtonForwardNex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 descr="C:\Users\дом\Desktop\Рисунок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8225" y="404664"/>
            <a:ext cx="1987550" cy="2852737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97720872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11415" y="3573016"/>
            <a:ext cx="9132585" cy="20309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4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Вы - домосед и любите семейный уют, обожаете жену, детей и домашних животных</a:t>
            </a:r>
            <a:endParaRPr lang="ru-RU" sz="44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Управляющая кнопка: далее 7">
            <a:hlinkClick r:id="rId2" action="ppaction://hlinksldjump" highlightClick="1"/>
          </p:cNvPr>
          <p:cNvSpPr/>
          <p:nvPr/>
        </p:nvSpPr>
        <p:spPr>
          <a:xfrm rot="10800000">
            <a:off x="8066529" y="6315194"/>
            <a:ext cx="1042416" cy="521208"/>
          </a:xfrm>
          <a:prstGeom prst="actionButtonForwardNex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0" name="Picture 2" descr="C:\Users\дом\Desktop\Рисунок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56957" y="684370"/>
            <a:ext cx="1841500" cy="2865437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23628971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Управляющая кнопка: далее 7">
            <a:hlinkClick r:id="rId2" action="ppaction://hlinksldjump" highlightClick="1"/>
          </p:cNvPr>
          <p:cNvSpPr/>
          <p:nvPr/>
        </p:nvSpPr>
        <p:spPr>
          <a:xfrm rot="10800000">
            <a:off x="8066529" y="6315194"/>
            <a:ext cx="1042416" cy="521208"/>
          </a:xfrm>
          <a:prstGeom prst="actionButtonForwardNex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94774" y="3645023"/>
            <a:ext cx="9132585" cy="31913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4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Если вы решили заняться коммерцией, бизнесом, то вы поселились в правильном месте</a:t>
            </a:r>
            <a:endParaRPr lang="ru-RU" sz="44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4" name="Picture 2" descr="C:\Users\дом\Desktop\Рисунок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74079" y="993275"/>
            <a:ext cx="1847850" cy="2651125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77562285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Управляющая кнопка: далее 7">
            <a:hlinkClick r:id="rId2" action="ppaction://hlinksldjump" highlightClick="1"/>
          </p:cNvPr>
          <p:cNvSpPr/>
          <p:nvPr/>
        </p:nvSpPr>
        <p:spPr>
          <a:xfrm rot="10800000">
            <a:off x="8066529" y="6315194"/>
            <a:ext cx="1042416" cy="521208"/>
          </a:xfrm>
          <a:prstGeom prst="actionButtonForwardNex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4221088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Денежный дом! Вам должно везти в финансовых операциях</a:t>
            </a:r>
          </a:p>
        </p:txBody>
      </p:sp>
      <p:pic>
        <p:nvPicPr>
          <p:cNvPr id="14338" name="Picture 2" descr="C:\Users\дом\Desktop\Рисунок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0775" y="1340768"/>
            <a:ext cx="1822450" cy="2566987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32234880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0" y="1196975"/>
            <a:ext cx="9144000" cy="53181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Рассмотрим историю возникновения  чисел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05410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История чисел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2050" name="Picture 2" descr="C:\Users\дом\Desktop\Рисунок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844824"/>
            <a:ext cx="4361681" cy="491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582306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0" y="3645024"/>
            <a:ext cx="9152965" cy="20608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Осторожно! Дом находится как в положительном поле, так и в отрицательном </a:t>
            </a:r>
          </a:p>
        </p:txBody>
      </p:sp>
      <p:sp>
        <p:nvSpPr>
          <p:cNvPr id="8" name="Управляющая кнопка: далее 7">
            <a:hlinkClick r:id="rId2" action="ppaction://hlinksldjump" highlightClick="1"/>
          </p:cNvPr>
          <p:cNvSpPr/>
          <p:nvPr/>
        </p:nvSpPr>
        <p:spPr>
          <a:xfrm rot="10800000">
            <a:off x="8066529" y="6315194"/>
            <a:ext cx="1042416" cy="521208"/>
          </a:xfrm>
          <a:prstGeom prst="actionButtonForwardNex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362" name="Picture 2" descr="C:\Users\дом\Desktop\Рисунок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40650" y="987549"/>
            <a:ext cx="1871663" cy="2657475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47285636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07818" y="2177140"/>
            <a:ext cx="5818946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День рождения </a:t>
            </a: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 октября 2001г </a:t>
            </a:r>
          </a:p>
          <a:p>
            <a:pPr algn="just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День грядущий </a:t>
            </a: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сентября 2013 г</a:t>
            </a:r>
            <a:endParaRPr lang="ru-RU" sz="2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4+1+0+2+0+0+1=8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1+0+9+2+0+1+3=16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1+6=7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8+7=15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1+5= </a:t>
            </a:r>
            <a:r>
              <a:rPr lang="ru-RU" sz="6000" b="1" dirty="0" smtClean="0">
                <a:solidFill>
                  <a:srgbClr val="002776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6000" b="1" i="1" dirty="0">
              <a:solidFill>
                <a:srgbClr val="002776"/>
              </a:solidFill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0"/>
            <a:ext cx="9143483" cy="193899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Что день грядущий нам готовит?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2050" name="Picture 2" descr="C:\Users\дом\Desktop\Рисунок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854522"/>
            <a:ext cx="2655629" cy="3012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дом\Desktop\Рисунок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177140"/>
            <a:ext cx="333375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299934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Ключевой символ дня </a:t>
            </a:r>
          </a:p>
        </p:txBody>
      </p:sp>
      <p:pic>
        <p:nvPicPr>
          <p:cNvPr id="4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80388" y="6035675"/>
            <a:ext cx="181133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533400" y="2204864"/>
            <a:ext cx="8088464" cy="2880036"/>
            <a:chOff x="309512" y="2036012"/>
            <a:chExt cx="8088464" cy="2880036"/>
          </a:xfrm>
        </p:grpSpPr>
        <p:pic>
          <p:nvPicPr>
            <p:cNvPr id="7170" name="Picture 2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44938" y="2036012"/>
              <a:ext cx="2353038" cy="28800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71" name="Picture 3">
              <a:hlinkClick r:id="rId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0137" y="2077554"/>
              <a:ext cx="2120900" cy="2682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72" name="Picture 4">
              <a:hlinkClick r:id="rId8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0734" y="2087561"/>
              <a:ext cx="2127250" cy="2682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73" name="Picture 5">
              <a:hlinkClick r:id="rId10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512" y="2116966"/>
              <a:ext cx="2127250" cy="2682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6" name="Группа 5"/>
          <p:cNvGrpSpPr/>
          <p:nvPr/>
        </p:nvGrpSpPr>
        <p:grpSpPr>
          <a:xfrm>
            <a:off x="330139" y="2234399"/>
            <a:ext cx="8643466" cy="2726901"/>
            <a:chOff x="72008" y="2817921"/>
            <a:chExt cx="8643466" cy="2726901"/>
          </a:xfrm>
        </p:grpSpPr>
        <p:pic>
          <p:nvPicPr>
            <p:cNvPr id="7174" name="Picture 6">
              <a:hlinkClick r:id="rId12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8224" y="2817921"/>
              <a:ext cx="2127250" cy="2682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75" name="Picture 7">
              <a:hlinkClick r:id="rId1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7532" y="2847508"/>
              <a:ext cx="2127250" cy="2682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76" name="Picture 8">
              <a:hlinkClick r:id="rId1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8086" y="2861947"/>
              <a:ext cx="2127250" cy="2682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77" name="Picture 9">
              <a:hlinkClick r:id="rId18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7994" y="2861947"/>
              <a:ext cx="2120900" cy="2682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78" name="Picture 10">
              <a:hlinkClick r:id="rId20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08" y="2861947"/>
              <a:ext cx="1724348" cy="2682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7" name="Прямоугольник 6"/>
          <p:cNvSpPr/>
          <p:nvPr/>
        </p:nvSpPr>
        <p:spPr>
          <a:xfrm>
            <a:off x="6084167" y="5089017"/>
            <a:ext cx="2160241" cy="556160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1911601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алее 2">
            <a:hlinkClick r:id="rId2" action="ppaction://hlinksldjump" highlightClick="1"/>
          </p:cNvPr>
          <p:cNvSpPr/>
          <p:nvPr/>
        </p:nvSpPr>
        <p:spPr>
          <a:xfrm rot="10800000">
            <a:off x="8066529" y="6315194"/>
            <a:ext cx="1042416" cy="521208"/>
          </a:xfrm>
          <a:prstGeom prst="actionButtonForwardNex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-1" y="404664"/>
            <a:ext cx="9144001" cy="5869721"/>
            <a:chOff x="-1" y="404664"/>
            <a:chExt cx="9144001" cy="5869721"/>
          </a:xfrm>
        </p:grpSpPr>
        <p:sp>
          <p:nvSpPr>
            <p:cNvPr id="2" name="Rectangle 3"/>
            <p:cNvSpPr txBox="1">
              <a:spLocks noChangeArrowheads="1"/>
            </p:cNvSpPr>
            <p:nvPr/>
          </p:nvSpPr>
          <p:spPr>
            <a:xfrm>
              <a:off x="-1" y="3573016"/>
              <a:ext cx="9144001" cy="270136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65760" indent="-3657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"/>
                <a:defRPr sz="24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77240" indent="-3657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"/>
                <a:defRPr sz="22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3657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"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508760" indent="-32004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"/>
                <a:defRPr sz="18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-32004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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148840" indent="-274320" algn="l" defTabSz="914400" rtl="0" eaLnBrk="1" latinLnBrk="0" hangingPunct="1">
                <a:spcBef>
                  <a:spcPts val="400"/>
                </a:spcBef>
                <a:buClr>
                  <a:schemeClr val="accent1"/>
                </a:buClr>
                <a:buFont typeface="Wingdings" pitchFamily="2" charset="2"/>
                <a:buChar char="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468880" indent="-274320" algn="l" defTabSz="914400" rtl="0" eaLnBrk="1" latinLnBrk="0" hangingPunct="1">
                <a:spcBef>
                  <a:spcPts val="400"/>
                </a:spcBef>
                <a:buClr>
                  <a:schemeClr val="accent1"/>
                </a:buClr>
                <a:buFont typeface="Wingdings" pitchFamily="2" charset="2"/>
                <a:buChar char="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88920" indent="-274320" algn="l" defTabSz="914400" rtl="0" eaLnBrk="1" latinLnBrk="0" hangingPunct="1">
                <a:spcBef>
                  <a:spcPts val="400"/>
                </a:spcBef>
                <a:buClr>
                  <a:schemeClr val="accent1"/>
                </a:buClr>
                <a:buFont typeface="Wingdings" pitchFamily="2" charset="2"/>
                <a:buChar char="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08960" indent="-274320" algn="l" defTabSz="914400" rtl="0" eaLnBrk="1" latinLnBrk="0" hangingPunct="1">
                <a:spcBef>
                  <a:spcPts val="400"/>
                </a:spcBef>
                <a:buClr>
                  <a:schemeClr val="accent1"/>
                </a:buClr>
                <a:buFont typeface="Wingdings" pitchFamily="2" charset="2"/>
                <a:buChar char="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0"/>
                </a:spcBef>
                <a:buNone/>
              </a:pPr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4400" b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День для определения </a:t>
              </a:r>
            </a:p>
            <a:p>
              <a:pPr marL="0" indent="0" algn="ctr">
                <a:spcBef>
                  <a:spcPts val="0"/>
                </a:spcBef>
                <a:buNone/>
              </a:pPr>
              <a:r>
                <a:rPr lang="ru-RU" sz="4400" b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прямых действий с одной целью</a:t>
              </a:r>
            </a:p>
          </p:txBody>
        </p:sp>
        <p:grpSp>
          <p:nvGrpSpPr>
            <p:cNvPr id="5" name="Группа 4"/>
            <p:cNvGrpSpPr/>
            <p:nvPr/>
          </p:nvGrpSpPr>
          <p:grpSpPr>
            <a:xfrm>
              <a:off x="3500090" y="404664"/>
              <a:ext cx="2120900" cy="3110580"/>
              <a:chOff x="2458284" y="553023"/>
              <a:chExt cx="2120900" cy="3110580"/>
            </a:xfrm>
          </p:grpSpPr>
          <p:pic>
            <p:nvPicPr>
              <p:cNvPr id="6147" name="Picture 3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58284" y="980728"/>
                <a:ext cx="2120900" cy="2682875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glow" dir="t">
                  <a:rot lat="0" lon="0" rev="4800000"/>
                </a:lightRig>
              </a:scene3d>
              <a:sp3d prstMaterial="matte">
                <a:bevelT w="127000" h="63500"/>
              </a:sp3d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" name="Прямоугольник 3"/>
              <p:cNvSpPr/>
              <p:nvPr/>
            </p:nvSpPr>
            <p:spPr>
              <a:xfrm>
                <a:off x="2756346" y="553023"/>
                <a:ext cx="1524776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3200" b="1" dirty="0">
                    <a:solidFill>
                      <a:srgbClr val="873624">
                        <a:lumMod val="75000"/>
                      </a:srgbClr>
                    </a:solidFill>
                    <a:latin typeface="Arial" pitchFamily="34" charset="0"/>
                    <a:cs typeface="Arial" pitchFamily="34" charset="0"/>
                  </a:rPr>
                  <a:t>цифра</a:t>
                </a:r>
                <a:endParaRPr lang="ru-RU" sz="3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1709853738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алее 2">
            <a:hlinkClick r:id="rId2" action="ppaction://hlinksldjump" highlightClick="1"/>
          </p:cNvPr>
          <p:cNvSpPr/>
          <p:nvPr/>
        </p:nvSpPr>
        <p:spPr>
          <a:xfrm rot="10800000">
            <a:off x="8101584" y="6289495"/>
            <a:ext cx="1042416" cy="521208"/>
          </a:xfrm>
          <a:prstGeom prst="actionButtonForwardNex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33233" y="188640"/>
            <a:ext cx="9110767" cy="5426687"/>
            <a:chOff x="33233" y="188640"/>
            <a:chExt cx="9110767" cy="5426687"/>
          </a:xfrm>
        </p:grpSpPr>
        <p:sp>
          <p:nvSpPr>
            <p:cNvPr id="2" name="Rectangle 3"/>
            <p:cNvSpPr txBox="1">
              <a:spLocks noChangeArrowheads="1"/>
            </p:cNvSpPr>
            <p:nvPr/>
          </p:nvSpPr>
          <p:spPr>
            <a:xfrm>
              <a:off x="33233" y="3129982"/>
              <a:ext cx="9110767" cy="248534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65760" indent="-3657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"/>
                <a:defRPr sz="24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77240" indent="-3657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"/>
                <a:defRPr sz="22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3657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"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508760" indent="-32004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"/>
                <a:defRPr sz="18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-32004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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148840" indent="-274320" algn="l" defTabSz="914400" rtl="0" eaLnBrk="1" latinLnBrk="0" hangingPunct="1">
                <a:spcBef>
                  <a:spcPts val="400"/>
                </a:spcBef>
                <a:buClr>
                  <a:schemeClr val="accent1"/>
                </a:buClr>
                <a:buFont typeface="Wingdings" pitchFamily="2" charset="2"/>
                <a:buChar char="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468880" indent="-274320" algn="l" defTabSz="914400" rtl="0" eaLnBrk="1" latinLnBrk="0" hangingPunct="1">
                <a:spcBef>
                  <a:spcPts val="400"/>
                </a:spcBef>
                <a:buClr>
                  <a:schemeClr val="accent1"/>
                </a:buClr>
                <a:buFont typeface="Wingdings" pitchFamily="2" charset="2"/>
                <a:buChar char="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88920" indent="-274320" algn="l" defTabSz="914400" rtl="0" eaLnBrk="1" latinLnBrk="0" hangingPunct="1">
                <a:spcBef>
                  <a:spcPts val="400"/>
                </a:spcBef>
                <a:buClr>
                  <a:schemeClr val="accent1"/>
                </a:buClr>
                <a:buFont typeface="Wingdings" pitchFamily="2" charset="2"/>
                <a:buChar char="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08960" indent="-274320" algn="l" defTabSz="914400" rtl="0" eaLnBrk="1" latinLnBrk="0" hangingPunct="1">
                <a:spcBef>
                  <a:spcPts val="400"/>
                </a:spcBef>
                <a:buClr>
                  <a:schemeClr val="accent1"/>
                </a:buClr>
                <a:buFont typeface="Wingdings" pitchFamily="2" charset="2"/>
                <a:buChar char="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0"/>
                </a:spcBef>
                <a:buNone/>
              </a:pPr>
              <a:r>
                <a:rPr lang="ru-RU" sz="4400" b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День контрастов: с хорошим началом и плохим концом или наоборот</a:t>
              </a:r>
            </a:p>
          </p:txBody>
        </p:sp>
        <p:grpSp>
          <p:nvGrpSpPr>
            <p:cNvPr id="10" name="Группа 9"/>
            <p:cNvGrpSpPr/>
            <p:nvPr/>
          </p:nvGrpSpPr>
          <p:grpSpPr>
            <a:xfrm>
              <a:off x="3203848" y="188640"/>
              <a:ext cx="2120900" cy="3136508"/>
              <a:chOff x="3203848" y="599103"/>
              <a:chExt cx="2120900" cy="3136508"/>
            </a:xfrm>
          </p:grpSpPr>
          <p:pic>
            <p:nvPicPr>
              <p:cNvPr id="6" name="Picture 3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03848" y="1052736"/>
                <a:ext cx="2120900" cy="2682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9" name="Прямоугольник 8"/>
              <p:cNvSpPr/>
              <p:nvPr/>
            </p:nvSpPr>
            <p:spPr>
              <a:xfrm>
                <a:off x="3501910" y="599103"/>
                <a:ext cx="1524776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3200" b="1" dirty="0">
                    <a:solidFill>
                      <a:srgbClr val="873624">
                        <a:lumMod val="75000"/>
                      </a:srgbClr>
                    </a:solidFill>
                    <a:latin typeface="Arial" pitchFamily="34" charset="0"/>
                    <a:cs typeface="Arial" pitchFamily="34" charset="0"/>
                  </a:rPr>
                  <a:t>цифра</a:t>
                </a:r>
                <a:endParaRPr lang="ru-RU" sz="3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1769437781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алее 2">
            <a:hlinkClick r:id="rId2" action="ppaction://hlinksldjump" highlightClick="1"/>
          </p:cNvPr>
          <p:cNvSpPr/>
          <p:nvPr/>
        </p:nvSpPr>
        <p:spPr>
          <a:xfrm rot="10800000">
            <a:off x="8054287" y="6289055"/>
            <a:ext cx="1042416" cy="521208"/>
          </a:xfrm>
          <a:prstGeom prst="actionButtonForwardNex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-14064" y="404664"/>
            <a:ext cx="9110767" cy="5884391"/>
            <a:chOff x="-14064" y="404664"/>
            <a:chExt cx="9110767" cy="5884391"/>
          </a:xfrm>
        </p:grpSpPr>
        <p:sp>
          <p:nvSpPr>
            <p:cNvPr id="2" name="Rectangle 3"/>
            <p:cNvSpPr txBox="1">
              <a:spLocks noChangeArrowheads="1"/>
            </p:cNvSpPr>
            <p:nvPr/>
          </p:nvSpPr>
          <p:spPr>
            <a:xfrm>
              <a:off x="-14064" y="3875718"/>
              <a:ext cx="9110767" cy="2413337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65760" indent="-3657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"/>
                <a:defRPr sz="24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77240" indent="-3657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"/>
                <a:defRPr sz="22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3657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"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508760" indent="-32004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"/>
                <a:defRPr sz="18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-32004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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148840" indent="-274320" algn="l" defTabSz="914400" rtl="0" eaLnBrk="1" latinLnBrk="0" hangingPunct="1">
                <a:spcBef>
                  <a:spcPts val="400"/>
                </a:spcBef>
                <a:buClr>
                  <a:schemeClr val="accent1"/>
                </a:buClr>
                <a:buFont typeface="Wingdings" pitchFamily="2" charset="2"/>
                <a:buChar char="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468880" indent="-274320" algn="l" defTabSz="914400" rtl="0" eaLnBrk="1" latinLnBrk="0" hangingPunct="1">
                <a:spcBef>
                  <a:spcPts val="400"/>
                </a:spcBef>
                <a:buClr>
                  <a:schemeClr val="accent1"/>
                </a:buClr>
                <a:buFont typeface="Wingdings" pitchFamily="2" charset="2"/>
                <a:buChar char="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88920" indent="-274320" algn="l" defTabSz="914400" rtl="0" eaLnBrk="1" latinLnBrk="0" hangingPunct="1">
                <a:spcBef>
                  <a:spcPts val="400"/>
                </a:spcBef>
                <a:buClr>
                  <a:schemeClr val="accent1"/>
                </a:buClr>
                <a:buFont typeface="Wingdings" pitchFamily="2" charset="2"/>
                <a:buChar char="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08960" indent="-274320" algn="l" defTabSz="914400" rtl="0" eaLnBrk="1" latinLnBrk="0" hangingPunct="1">
                <a:spcBef>
                  <a:spcPts val="400"/>
                </a:spcBef>
                <a:buClr>
                  <a:schemeClr val="accent1"/>
                </a:buClr>
                <a:buFont typeface="Wingdings" pitchFamily="2" charset="2"/>
                <a:buChar char="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0"/>
                </a:spcBef>
                <a:buNone/>
              </a:pPr>
              <a:r>
                <a:rPr lang="ru-RU" sz="4400" b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День для начинания</a:t>
              </a:r>
            </a:p>
            <a:p>
              <a:pPr marL="0" indent="0" algn="ctr">
                <a:spcBef>
                  <a:spcPts val="0"/>
                </a:spcBef>
                <a:buNone/>
              </a:pPr>
              <a:r>
                <a:rPr lang="ru-RU" sz="4400" b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новых проектов</a:t>
              </a:r>
            </a:p>
          </p:txBody>
        </p:sp>
        <p:grpSp>
          <p:nvGrpSpPr>
            <p:cNvPr id="10" name="Группа 9"/>
            <p:cNvGrpSpPr/>
            <p:nvPr/>
          </p:nvGrpSpPr>
          <p:grpSpPr>
            <a:xfrm>
              <a:off x="3236701" y="404664"/>
              <a:ext cx="2127250" cy="3247355"/>
              <a:chOff x="3131840" y="650325"/>
              <a:chExt cx="2127250" cy="3247355"/>
            </a:xfrm>
          </p:grpSpPr>
          <p:pic>
            <p:nvPicPr>
              <p:cNvPr id="7" name="Picture 4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31840" y="1214805"/>
                <a:ext cx="2127250" cy="2682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9" name="Прямоугольник 8"/>
              <p:cNvSpPr/>
              <p:nvPr/>
            </p:nvSpPr>
            <p:spPr>
              <a:xfrm>
                <a:off x="3383383" y="650325"/>
                <a:ext cx="1624163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3200" b="1" dirty="0">
                    <a:solidFill>
                      <a:srgbClr val="873624">
                        <a:lumMod val="75000"/>
                      </a:srgbClr>
                    </a:solidFill>
                    <a:latin typeface="Arial" pitchFamily="34" charset="0"/>
                    <a:cs typeface="Arial" pitchFamily="34" charset="0"/>
                  </a:rPr>
                  <a:t>цифра</a:t>
                </a:r>
                <a:r>
                  <a:rPr lang="ru-RU" sz="2800" b="1" dirty="0">
                    <a:solidFill>
                      <a:srgbClr val="873624">
                        <a:lumMod val="75000"/>
                      </a:srgbClr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ru-RU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1994498000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33233" y="488331"/>
            <a:ext cx="9110767" cy="6348071"/>
            <a:chOff x="33233" y="488331"/>
            <a:chExt cx="9110767" cy="6348071"/>
          </a:xfrm>
        </p:grpSpPr>
        <p:sp>
          <p:nvSpPr>
            <p:cNvPr id="2" name="Rectangle 3"/>
            <p:cNvSpPr txBox="1">
              <a:spLocks noChangeArrowheads="1"/>
            </p:cNvSpPr>
            <p:nvPr/>
          </p:nvSpPr>
          <p:spPr>
            <a:xfrm>
              <a:off x="33233" y="3987596"/>
              <a:ext cx="9110767" cy="198128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65760" indent="-3657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"/>
                <a:defRPr sz="24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77240" indent="-3657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"/>
                <a:defRPr sz="22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3657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"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508760" indent="-32004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"/>
                <a:defRPr sz="18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-32004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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148840" indent="-274320" algn="l" defTabSz="914400" rtl="0" eaLnBrk="1" latinLnBrk="0" hangingPunct="1">
                <a:spcBef>
                  <a:spcPts val="400"/>
                </a:spcBef>
                <a:buClr>
                  <a:schemeClr val="accent1"/>
                </a:buClr>
                <a:buFont typeface="Wingdings" pitchFamily="2" charset="2"/>
                <a:buChar char="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468880" indent="-274320" algn="l" defTabSz="914400" rtl="0" eaLnBrk="1" latinLnBrk="0" hangingPunct="1">
                <a:spcBef>
                  <a:spcPts val="400"/>
                </a:spcBef>
                <a:buClr>
                  <a:schemeClr val="accent1"/>
                </a:buClr>
                <a:buFont typeface="Wingdings" pitchFamily="2" charset="2"/>
                <a:buChar char="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88920" indent="-274320" algn="l" defTabSz="914400" rtl="0" eaLnBrk="1" latinLnBrk="0" hangingPunct="1">
                <a:spcBef>
                  <a:spcPts val="400"/>
                </a:spcBef>
                <a:buClr>
                  <a:schemeClr val="accent1"/>
                </a:buClr>
                <a:buFont typeface="Wingdings" pitchFamily="2" charset="2"/>
                <a:buChar char="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08960" indent="-274320" algn="l" defTabSz="914400" rtl="0" eaLnBrk="1" latinLnBrk="0" hangingPunct="1">
                <a:spcBef>
                  <a:spcPts val="400"/>
                </a:spcBef>
                <a:buClr>
                  <a:schemeClr val="accent1"/>
                </a:buClr>
                <a:buFont typeface="Wingdings" pitchFamily="2" charset="2"/>
                <a:buChar char="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0"/>
                </a:spcBef>
                <a:buNone/>
              </a:pPr>
              <a:r>
                <a:rPr lang="ru-RU" sz="4400" b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День привычных дел и завершения небольших работ </a:t>
              </a:r>
            </a:p>
          </p:txBody>
        </p:sp>
        <p:sp>
          <p:nvSpPr>
            <p:cNvPr id="3" name="Управляющая кнопка: далее 2">
              <a:hlinkClick r:id="rId2" action="ppaction://hlinksldjump" highlightClick="1"/>
            </p:cNvPr>
            <p:cNvSpPr/>
            <p:nvPr/>
          </p:nvSpPr>
          <p:spPr>
            <a:xfrm rot="10800000">
              <a:off x="8066529" y="6315194"/>
              <a:ext cx="1042416" cy="521208"/>
            </a:xfrm>
            <a:prstGeom prst="actionButtonForwardNext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" name="Группа 9"/>
            <p:cNvGrpSpPr/>
            <p:nvPr/>
          </p:nvGrpSpPr>
          <p:grpSpPr>
            <a:xfrm>
              <a:off x="3419872" y="488331"/>
              <a:ext cx="2127250" cy="3267650"/>
              <a:chOff x="2933337" y="400411"/>
              <a:chExt cx="2127250" cy="3267650"/>
            </a:xfrm>
          </p:grpSpPr>
          <p:pic>
            <p:nvPicPr>
              <p:cNvPr id="8" name="Picture 5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33337" y="985186"/>
                <a:ext cx="2127250" cy="2682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9" name="Прямоугольник 8"/>
              <p:cNvSpPr/>
              <p:nvPr/>
            </p:nvSpPr>
            <p:spPr>
              <a:xfrm>
                <a:off x="3237217" y="400411"/>
                <a:ext cx="1524776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ru-RU" sz="3200" b="1" dirty="0">
                    <a:solidFill>
                      <a:srgbClr val="873624">
                        <a:lumMod val="75000"/>
                      </a:srgbClr>
                    </a:solidFill>
                    <a:latin typeface="Arial" pitchFamily="34" charset="0"/>
                    <a:cs typeface="Arial" pitchFamily="34" charset="0"/>
                  </a:rPr>
                  <a:t>цифра</a:t>
                </a:r>
                <a:endParaRPr lang="ru-RU" sz="3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949114114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алее 2">
            <a:hlinkClick r:id="rId2" action="ppaction://hlinksldjump" highlightClick="1"/>
          </p:cNvPr>
          <p:cNvSpPr/>
          <p:nvPr/>
        </p:nvSpPr>
        <p:spPr>
          <a:xfrm rot="10800000">
            <a:off x="8066529" y="6315194"/>
            <a:ext cx="1042416" cy="521208"/>
          </a:xfrm>
          <a:prstGeom prst="actionButtonForwardNex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-39406" y="698827"/>
            <a:ext cx="9132585" cy="5022315"/>
            <a:chOff x="-39406" y="698827"/>
            <a:chExt cx="9132585" cy="5022315"/>
          </a:xfrm>
        </p:grpSpPr>
        <p:sp>
          <p:nvSpPr>
            <p:cNvPr id="2" name="Rectangle 3"/>
            <p:cNvSpPr txBox="1">
              <a:spLocks noChangeArrowheads="1"/>
            </p:cNvSpPr>
            <p:nvPr/>
          </p:nvSpPr>
          <p:spPr>
            <a:xfrm>
              <a:off x="-39406" y="4236358"/>
              <a:ext cx="9132585" cy="148478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65760" indent="-3657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"/>
                <a:defRPr sz="24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77240" indent="-3657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"/>
                <a:defRPr sz="22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3657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"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508760" indent="-32004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"/>
                <a:defRPr sz="18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-32004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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148840" indent="-274320" algn="l" defTabSz="914400" rtl="0" eaLnBrk="1" latinLnBrk="0" hangingPunct="1">
                <a:spcBef>
                  <a:spcPts val="400"/>
                </a:spcBef>
                <a:buClr>
                  <a:schemeClr val="accent1"/>
                </a:buClr>
                <a:buFont typeface="Wingdings" pitchFamily="2" charset="2"/>
                <a:buChar char="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468880" indent="-274320" algn="l" defTabSz="914400" rtl="0" eaLnBrk="1" latinLnBrk="0" hangingPunct="1">
                <a:spcBef>
                  <a:spcPts val="400"/>
                </a:spcBef>
                <a:buClr>
                  <a:schemeClr val="accent1"/>
                </a:buClr>
                <a:buFont typeface="Wingdings" pitchFamily="2" charset="2"/>
                <a:buChar char="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88920" indent="-274320" algn="l" defTabSz="914400" rtl="0" eaLnBrk="1" latinLnBrk="0" hangingPunct="1">
                <a:spcBef>
                  <a:spcPts val="400"/>
                </a:spcBef>
                <a:buClr>
                  <a:schemeClr val="accent1"/>
                </a:buClr>
                <a:buFont typeface="Wingdings" pitchFamily="2" charset="2"/>
                <a:buChar char="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08960" indent="-274320" algn="l" defTabSz="914400" rtl="0" eaLnBrk="1" latinLnBrk="0" hangingPunct="1">
                <a:spcBef>
                  <a:spcPts val="400"/>
                </a:spcBef>
                <a:buClr>
                  <a:schemeClr val="accent1"/>
                </a:buClr>
                <a:buFont typeface="Wingdings" pitchFamily="2" charset="2"/>
                <a:buChar char="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ru-RU" sz="4400" b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День внезапностей и неожиданностей  </a:t>
              </a:r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3275856" y="698827"/>
              <a:ext cx="2127250" cy="3194095"/>
              <a:chOff x="4606329" y="3381703"/>
              <a:chExt cx="2127250" cy="3194095"/>
            </a:xfrm>
          </p:grpSpPr>
          <p:pic>
            <p:nvPicPr>
              <p:cNvPr id="5" name="Picture 6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06329" y="3892923"/>
                <a:ext cx="2127250" cy="2682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0" name="Прямоугольник 9"/>
              <p:cNvSpPr/>
              <p:nvPr/>
            </p:nvSpPr>
            <p:spPr>
              <a:xfrm>
                <a:off x="4970865" y="3381703"/>
                <a:ext cx="1524776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3200" b="1" dirty="0">
                    <a:solidFill>
                      <a:srgbClr val="873624">
                        <a:lumMod val="75000"/>
                      </a:srgbClr>
                    </a:solidFill>
                    <a:latin typeface="Arial" pitchFamily="34" charset="0"/>
                    <a:cs typeface="Arial" pitchFamily="34" charset="0"/>
                  </a:rPr>
                  <a:t>цифра</a:t>
                </a:r>
                <a:endParaRPr lang="ru-RU" sz="3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1772829891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алее 2">
            <a:hlinkClick r:id="rId2" action="ppaction://hlinksldjump" highlightClick="1"/>
          </p:cNvPr>
          <p:cNvSpPr/>
          <p:nvPr/>
        </p:nvSpPr>
        <p:spPr>
          <a:xfrm rot="10800000">
            <a:off x="8066529" y="6315194"/>
            <a:ext cx="1042416" cy="521208"/>
          </a:xfrm>
          <a:prstGeom prst="actionButtonForwardNex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-20116" y="559938"/>
            <a:ext cx="9132585" cy="4569870"/>
            <a:chOff x="-20116" y="559938"/>
            <a:chExt cx="9132585" cy="4569870"/>
          </a:xfrm>
        </p:grpSpPr>
        <p:sp>
          <p:nvSpPr>
            <p:cNvPr id="2" name="Rectangle 3"/>
            <p:cNvSpPr txBox="1">
              <a:spLocks noChangeArrowheads="1"/>
            </p:cNvSpPr>
            <p:nvPr/>
          </p:nvSpPr>
          <p:spPr>
            <a:xfrm>
              <a:off x="-20116" y="3501008"/>
              <a:ext cx="9132585" cy="162880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65760" indent="-3657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"/>
                <a:defRPr sz="24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77240" indent="-3657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"/>
                <a:defRPr sz="22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3657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"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508760" indent="-32004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"/>
                <a:defRPr sz="18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-32004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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148840" indent="-274320" algn="l" defTabSz="914400" rtl="0" eaLnBrk="1" latinLnBrk="0" hangingPunct="1">
                <a:spcBef>
                  <a:spcPts val="400"/>
                </a:spcBef>
                <a:buClr>
                  <a:schemeClr val="accent1"/>
                </a:buClr>
                <a:buFont typeface="Wingdings" pitchFamily="2" charset="2"/>
                <a:buChar char="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468880" indent="-274320" algn="l" defTabSz="914400" rtl="0" eaLnBrk="1" latinLnBrk="0" hangingPunct="1">
                <a:spcBef>
                  <a:spcPts val="400"/>
                </a:spcBef>
                <a:buClr>
                  <a:schemeClr val="accent1"/>
                </a:buClr>
                <a:buFont typeface="Wingdings" pitchFamily="2" charset="2"/>
                <a:buChar char="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88920" indent="-274320" algn="l" defTabSz="914400" rtl="0" eaLnBrk="1" latinLnBrk="0" hangingPunct="1">
                <a:spcBef>
                  <a:spcPts val="400"/>
                </a:spcBef>
                <a:buClr>
                  <a:schemeClr val="accent1"/>
                </a:buClr>
                <a:buFont typeface="Wingdings" pitchFamily="2" charset="2"/>
                <a:buChar char="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08960" indent="-274320" algn="l" defTabSz="914400" rtl="0" eaLnBrk="1" latinLnBrk="0" hangingPunct="1">
                <a:spcBef>
                  <a:spcPts val="400"/>
                </a:spcBef>
                <a:buClr>
                  <a:schemeClr val="accent1"/>
                </a:buClr>
                <a:buFont typeface="Wingdings" pitchFamily="2" charset="2"/>
                <a:buChar char="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 </a:t>
              </a:r>
              <a:r>
                <a:rPr lang="ru-RU" sz="4400" b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День доброй воли и взаимопонимания</a:t>
              </a:r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3502666" y="559938"/>
              <a:ext cx="2127250" cy="3228026"/>
              <a:chOff x="1783553" y="3145166"/>
              <a:chExt cx="2127250" cy="3228026"/>
            </a:xfrm>
          </p:grpSpPr>
          <p:pic>
            <p:nvPicPr>
              <p:cNvPr id="6" name="Picture 7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83553" y="3690317"/>
                <a:ext cx="2127250" cy="2682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0" name="Прямоугольник 9"/>
              <p:cNvSpPr/>
              <p:nvPr/>
            </p:nvSpPr>
            <p:spPr>
              <a:xfrm>
                <a:off x="2084790" y="3145166"/>
                <a:ext cx="1524776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3200" b="1" dirty="0">
                    <a:solidFill>
                      <a:srgbClr val="873624">
                        <a:lumMod val="75000"/>
                      </a:srgbClr>
                    </a:solidFill>
                    <a:latin typeface="Arial" pitchFamily="34" charset="0"/>
                    <a:cs typeface="Arial" pitchFamily="34" charset="0"/>
                  </a:rPr>
                  <a:t>цифра</a:t>
                </a:r>
                <a:endParaRPr lang="ru-RU" sz="3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2166962080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алее 2">
            <a:hlinkClick r:id="rId2" action="ppaction://hlinksldjump" highlightClick="1"/>
          </p:cNvPr>
          <p:cNvSpPr/>
          <p:nvPr/>
        </p:nvSpPr>
        <p:spPr>
          <a:xfrm rot="10800000">
            <a:off x="8051721" y="6306191"/>
            <a:ext cx="1042416" cy="521208"/>
          </a:xfrm>
          <a:prstGeom prst="actionButtonForwardNex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755576" y="57230"/>
            <a:ext cx="7817353" cy="6600228"/>
            <a:chOff x="884784" y="57230"/>
            <a:chExt cx="7688145" cy="6600228"/>
          </a:xfrm>
        </p:grpSpPr>
        <p:sp>
          <p:nvSpPr>
            <p:cNvPr id="2" name="Rectangle 3"/>
            <p:cNvSpPr txBox="1">
              <a:spLocks noChangeArrowheads="1"/>
            </p:cNvSpPr>
            <p:nvPr/>
          </p:nvSpPr>
          <p:spPr>
            <a:xfrm>
              <a:off x="884784" y="2385959"/>
              <a:ext cx="7688145" cy="427149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65760" indent="-3657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"/>
                <a:defRPr sz="24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77240" indent="-3657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"/>
                <a:defRPr sz="22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3657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"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508760" indent="-32004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"/>
                <a:defRPr sz="18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-32004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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148840" indent="-274320" algn="l" defTabSz="914400" rtl="0" eaLnBrk="1" latinLnBrk="0" hangingPunct="1">
                <a:spcBef>
                  <a:spcPts val="400"/>
                </a:spcBef>
                <a:buClr>
                  <a:schemeClr val="accent1"/>
                </a:buClr>
                <a:buFont typeface="Wingdings" pitchFamily="2" charset="2"/>
                <a:buChar char="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468880" indent="-274320" algn="l" defTabSz="914400" rtl="0" eaLnBrk="1" latinLnBrk="0" hangingPunct="1">
                <a:spcBef>
                  <a:spcPts val="400"/>
                </a:spcBef>
                <a:buClr>
                  <a:schemeClr val="accent1"/>
                </a:buClr>
                <a:buFont typeface="Wingdings" pitchFamily="2" charset="2"/>
                <a:buChar char="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88920" indent="-274320" algn="l" defTabSz="914400" rtl="0" eaLnBrk="1" latinLnBrk="0" hangingPunct="1">
                <a:spcBef>
                  <a:spcPts val="400"/>
                </a:spcBef>
                <a:buClr>
                  <a:schemeClr val="accent1"/>
                </a:buClr>
                <a:buFont typeface="Wingdings" pitchFamily="2" charset="2"/>
                <a:buChar char="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08960" indent="-274320" algn="l" defTabSz="914400" rtl="0" eaLnBrk="1" latinLnBrk="0" hangingPunct="1">
                <a:spcBef>
                  <a:spcPts val="400"/>
                </a:spcBef>
                <a:buClr>
                  <a:schemeClr val="accent1"/>
                </a:buClr>
                <a:buFont typeface="Wingdings" pitchFamily="2" charset="2"/>
                <a:buChar char="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ru-RU" sz="4400" b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День благоприятен для размышлений, учёбы и интеллектуальных занятий, научно- исследовательской работы</a:t>
              </a:r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3477511" y="57230"/>
              <a:ext cx="2127250" cy="3155225"/>
              <a:chOff x="885028" y="3711903"/>
              <a:chExt cx="2127250" cy="3155225"/>
            </a:xfrm>
          </p:grpSpPr>
          <p:pic>
            <p:nvPicPr>
              <p:cNvPr id="7" name="Picture 8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85028" y="4184253"/>
                <a:ext cx="2127250" cy="2682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0" name="Прямоугольник 9"/>
              <p:cNvSpPr/>
              <p:nvPr/>
            </p:nvSpPr>
            <p:spPr>
              <a:xfrm>
                <a:off x="1186265" y="3711903"/>
                <a:ext cx="1524776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3200" b="1" dirty="0">
                    <a:solidFill>
                      <a:srgbClr val="873624">
                        <a:lumMod val="75000"/>
                      </a:srgbClr>
                    </a:solidFill>
                    <a:latin typeface="Arial" pitchFamily="34" charset="0"/>
                    <a:cs typeface="Arial" pitchFamily="34" charset="0"/>
                  </a:rPr>
                  <a:t>цифра</a:t>
                </a:r>
                <a:endParaRPr lang="ru-RU" sz="3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986038349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33337" y="1052736"/>
            <a:ext cx="9110663" cy="860425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Пальцевый </a:t>
            </a: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счет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древнеегипетский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счет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пальцах</a:t>
            </a:r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5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05410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Счёт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670" y="1196752"/>
            <a:ext cx="9112468" cy="966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873624"/>
              </a:buClr>
            </a:pP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Жестовый счет</a:t>
            </a:r>
            <a:r>
              <a:rPr lang="ru-RU" sz="2800" b="1" dirty="0" smtClean="0">
                <a:solidFill>
                  <a:srgbClr val="873624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873624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от 1  до 30 </a:t>
            </a:r>
          </a:p>
          <a:p>
            <a:pPr lvl="0" algn="ctr">
              <a:spcBef>
                <a:spcPct val="20000"/>
              </a:spcBef>
              <a:buClr>
                <a:srgbClr val="873624"/>
              </a:buClr>
            </a:pPr>
            <a:r>
              <a:rPr lang="ru-RU" sz="2400" b="1" dirty="0" smtClean="0">
                <a:solidFill>
                  <a:srgbClr val="873624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у австралийского племени </a:t>
            </a:r>
            <a:r>
              <a:rPr lang="ru-RU" sz="2400" b="1" dirty="0" err="1" smtClean="0">
                <a:solidFill>
                  <a:srgbClr val="873624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аранта</a:t>
            </a:r>
            <a:endParaRPr lang="ru-RU" sz="2400" b="1" dirty="0">
              <a:solidFill>
                <a:srgbClr val="873624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C:\Users\дом\Desktop\Рисунок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5748" y="2996952"/>
            <a:ext cx="3065463" cy="347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дом\Desktop\Рисунок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64894" y="2974727"/>
            <a:ext cx="5216525" cy="349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дом\Desktop\Рисунок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276872"/>
            <a:ext cx="5256583" cy="4440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1701333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алее 2">
            <a:hlinkClick r:id="rId2" action="ppaction://hlinksldjump" highlightClick="1"/>
          </p:cNvPr>
          <p:cNvSpPr/>
          <p:nvPr/>
        </p:nvSpPr>
        <p:spPr>
          <a:xfrm rot="10800000">
            <a:off x="8066528" y="6336792"/>
            <a:ext cx="1042416" cy="521208"/>
          </a:xfrm>
          <a:prstGeom prst="actionButtonForwardNex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11415" y="548680"/>
            <a:ext cx="9132585" cy="4941168"/>
            <a:chOff x="11415" y="548680"/>
            <a:chExt cx="9132585" cy="4941168"/>
          </a:xfrm>
        </p:grpSpPr>
        <p:sp>
          <p:nvSpPr>
            <p:cNvPr id="2" name="Rectangle 3"/>
            <p:cNvSpPr txBox="1">
              <a:spLocks noChangeArrowheads="1"/>
            </p:cNvSpPr>
            <p:nvPr/>
          </p:nvSpPr>
          <p:spPr>
            <a:xfrm>
              <a:off x="11415" y="4149080"/>
              <a:ext cx="9132585" cy="134076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65760" indent="-3657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"/>
                <a:defRPr sz="24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77240" indent="-3657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"/>
                <a:defRPr sz="22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3657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"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508760" indent="-32004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"/>
                <a:defRPr sz="18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-32004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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148840" indent="-274320" algn="l" defTabSz="914400" rtl="0" eaLnBrk="1" latinLnBrk="0" hangingPunct="1">
                <a:spcBef>
                  <a:spcPts val="400"/>
                </a:spcBef>
                <a:buClr>
                  <a:schemeClr val="accent1"/>
                </a:buClr>
                <a:buFont typeface="Wingdings" pitchFamily="2" charset="2"/>
                <a:buChar char="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468880" indent="-274320" algn="l" defTabSz="914400" rtl="0" eaLnBrk="1" latinLnBrk="0" hangingPunct="1">
                <a:spcBef>
                  <a:spcPts val="400"/>
                </a:spcBef>
                <a:buClr>
                  <a:schemeClr val="accent1"/>
                </a:buClr>
                <a:buFont typeface="Wingdings" pitchFamily="2" charset="2"/>
                <a:buChar char="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88920" indent="-274320" algn="l" defTabSz="914400" rtl="0" eaLnBrk="1" latinLnBrk="0" hangingPunct="1">
                <a:spcBef>
                  <a:spcPts val="400"/>
                </a:spcBef>
                <a:buClr>
                  <a:schemeClr val="accent1"/>
                </a:buClr>
                <a:buFont typeface="Wingdings" pitchFamily="2" charset="2"/>
                <a:buChar char="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08960" indent="-274320" algn="l" defTabSz="914400" rtl="0" eaLnBrk="1" latinLnBrk="0" hangingPunct="1">
                <a:spcBef>
                  <a:spcPts val="400"/>
                </a:spcBef>
                <a:buClr>
                  <a:schemeClr val="accent1"/>
                </a:buClr>
                <a:buFont typeface="Wingdings" pitchFamily="2" charset="2"/>
                <a:buChar char="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ru-RU" sz="4400" b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День больших и</a:t>
              </a:r>
            </a:p>
            <a:p>
              <a:pPr marL="0" indent="0" algn="ctr">
                <a:buNone/>
              </a:pPr>
              <a:r>
                <a:rPr lang="ru-RU" sz="4400" b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важных дел</a:t>
              </a:r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3220054" y="548680"/>
              <a:ext cx="2120900" cy="3206095"/>
              <a:chOff x="3203848" y="3109099"/>
              <a:chExt cx="2120900" cy="3206095"/>
            </a:xfrm>
          </p:grpSpPr>
          <p:pic>
            <p:nvPicPr>
              <p:cNvPr id="8" name="Picture 9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03848" y="3632319"/>
                <a:ext cx="2120900" cy="2682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0" name="Прямоугольник 9"/>
              <p:cNvSpPr/>
              <p:nvPr/>
            </p:nvSpPr>
            <p:spPr>
              <a:xfrm>
                <a:off x="3533970" y="3109099"/>
                <a:ext cx="1460656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800" b="1" dirty="0">
                    <a:solidFill>
                      <a:srgbClr val="873624">
                        <a:lumMod val="75000"/>
                      </a:srgbClr>
                    </a:solidFill>
                    <a:latin typeface="Arial" pitchFamily="34" charset="0"/>
                    <a:cs typeface="Arial" pitchFamily="34" charset="0"/>
                  </a:rPr>
                  <a:t>цифра </a:t>
                </a:r>
                <a:endParaRPr lang="ru-RU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64539664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алее 2">
            <a:hlinkClick r:id="rId2" action="ppaction://hlinksldjump" highlightClick="1"/>
          </p:cNvPr>
          <p:cNvSpPr/>
          <p:nvPr/>
        </p:nvSpPr>
        <p:spPr>
          <a:xfrm rot="10800000">
            <a:off x="8101584" y="6263859"/>
            <a:ext cx="1042416" cy="521208"/>
          </a:xfrm>
          <a:prstGeom prst="actionButtonForwardNex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37623" y="634380"/>
            <a:ext cx="9106378" cy="4915590"/>
            <a:chOff x="37622" y="634380"/>
            <a:chExt cx="9132585" cy="4915590"/>
          </a:xfrm>
        </p:grpSpPr>
        <p:sp>
          <p:nvSpPr>
            <p:cNvPr id="2" name="Rectangle 3"/>
            <p:cNvSpPr txBox="1">
              <a:spLocks noChangeArrowheads="1"/>
            </p:cNvSpPr>
            <p:nvPr/>
          </p:nvSpPr>
          <p:spPr>
            <a:xfrm>
              <a:off x="37622" y="3849162"/>
              <a:ext cx="9132585" cy="170080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65760" indent="-3657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"/>
                <a:defRPr sz="24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77240" indent="-3657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"/>
                <a:defRPr sz="22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3657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"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508760" indent="-32004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"/>
                <a:defRPr sz="18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-32004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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148840" indent="-274320" algn="l" defTabSz="914400" rtl="0" eaLnBrk="1" latinLnBrk="0" hangingPunct="1">
                <a:spcBef>
                  <a:spcPts val="400"/>
                </a:spcBef>
                <a:buClr>
                  <a:schemeClr val="accent1"/>
                </a:buClr>
                <a:buFont typeface="Wingdings" pitchFamily="2" charset="2"/>
                <a:buChar char="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468880" indent="-274320" algn="l" defTabSz="914400" rtl="0" eaLnBrk="1" latinLnBrk="0" hangingPunct="1">
                <a:spcBef>
                  <a:spcPts val="400"/>
                </a:spcBef>
                <a:buClr>
                  <a:schemeClr val="accent1"/>
                </a:buClr>
                <a:buFont typeface="Wingdings" pitchFamily="2" charset="2"/>
                <a:buChar char="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88920" indent="-274320" algn="l" defTabSz="914400" rtl="0" eaLnBrk="1" latinLnBrk="0" hangingPunct="1">
                <a:spcBef>
                  <a:spcPts val="400"/>
                </a:spcBef>
                <a:buClr>
                  <a:schemeClr val="accent1"/>
                </a:buClr>
                <a:buFont typeface="Wingdings" pitchFamily="2" charset="2"/>
                <a:buChar char="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08960" indent="-274320" algn="l" defTabSz="914400" rtl="0" eaLnBrk="1" latinLnBrk="0" hangingPunct="1">
                <a:spcBef>
                  <a:spcPts val="400"/>
                </a:spcBef>
                <a:buClr>
                  <a:schemeClr val="accent1"/>
                </a:buClr>
                <a:buFont typeface="Wingdings" pitchFamily="2" charset="2"/>
                <a:buChar char="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ru-RU" sz="4400" b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День свершений, </a:t>
              </a:r>
            </a:p>
            <a:p>
              <a:pPr marL="0" indent="0" algn="ctr">
                <a:buNone/>
              </a:pPr>
              <a:r>
                <a:rPr lang="ru-RU" sz="4400" b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хорош для начинания перспективных дел</a:t>
              </a:r>
              <a:endPara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3421304" y="634380"/>
              <a:ext cx="2120900" cy="3214782"/>
              <a:chOff x="526253" y="2372053"/>
              <a:chExt cx="2120900" cy="3214782"/>
            </a:xfrm>
          </p:grpSpPr>
          <p:pic>
            <p:nvPicPr>
              <p:cNvPr id="9" name="Picture 10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6253" y="2903960"/>
                <a:ext cx="2120900" cy="2682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0" name="Прямоугольник 9"/>
              <p:cNvSpPr/>
              <p:nvPr/>
            </p:nvSpPr>
            <p:spPr>
              <a:xfrm>
                <a:off x="824315" y="2372053"/>
                <a:ext cx="1524776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3200" b="1" dirty="0">
                    <a:solidFill>
                      <a:srgbClr val="873624">
                        <a:lumMod val="75000"/>
                      </a:srgbClr>
                    </a:solidFill>
                    <a:latin typeface="Arial" pitchFamily="34" charset="0"/>
                    <a:cs typeface="Arial" pitchFamily="34" charset="0"/>
                  </a:rPr>
                  <a:t>цифра</a:t>
                </a:r>
                <a:endParaRPr lang="ru-RU" sz="3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836540301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0" y="0"/>
            <a:ext cx="9144000" cy="105425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60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Эпилог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412776"/>
            <a:ext cx="9130725" cy="5155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>
              <a:spcBef>
                <a:spcPts val="600"/>
              </a:spcBef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Числа мы встречаем повсюду. </a:t>
            </a:r>
          </a:p>
          <a:p>
            <a:pPr indent="457200" algn="ctr">
              <a:spcBef>
                <a:spcPts val="600"/>
              </a:spcBef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Наша жизнь вся насквозь пронизана числами. Может быть, прислушаться к тому, о чем они нам говорят?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Для этого вовсе необязательно менять свое имя. Надо просто правильно прочитать его, понять все, что оно несет в себе и заставить его работать на себя 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18426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0" y="0"/>
            <a:ext cx="9144000" cy="105425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Информационные источники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054250"/>
            <a:ext cx="914400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Слайд 1. </a:t>
            </a:r>
          </a:p>
          <a:p>
            <a:r>
              <a:rPr lang="ru-RU" sz="1600" dirty="0"/>
              <a:t> Цифры:</a:t>
            </a:r>
          </a:p>
          <a:p>
            <a:r>
              <a:rPr lang="ru-RU" sz="1600" u="sng" dirty="0">
                <a:hlinkClick r:id="rId2"/>
              </a:rPr>
              <a:t>http://a.d-cd.net/ff27d4u-960.jpg</a:t>
            </a:r>
            <a:endParaRPr lang="ru-RU" sz="1600" dirty="0"/>
          </a:p>
          <a:p>
            <a:r>
              <a:rPr lang="ru-RU" sz="1600" u="sng" dirty="0">
                <a:hlinkClick r:id="rId3"/>
              </a:rPr>
              <a:t>http://www.uznayvse.ru/images/stories/uzn_1337230518.jpg</a:t>
            </a:r>
            <a:endParaRPr lang="ru-RU" sz="1600" dirty="0"/>
          </a:p>
          <a:p>
            <a:r>
              <a:rPr lang="ru-RU" sz="1600" u="sng" dirty="0">
                <a:hlinkClick r:id="rId4"/>
              </a:rPr>
              <a:t>http://astropro.ru/img/xjyp9mmiic/ph4sszc4a8.jpg</a:t>
            </a:r>
            <a:endParaRPr lang="ru-RU" sz="1600" dirty="0"/>
          </a:p>
          <a:p>
            <a:r>
              <a:rPr lang="ru-RU" sz="1600" dirty="0"/>
              <a:t>Слайд 3. </a:t>
            </a:r>
          </a:p>
          <a:p>
            <a:r>
              <a:rPr lang="en-US" sz="1600" u="sng" dirty="0">
                <a:hlinkClick r:id="rId5"/>
              </a:rPr>
              <a:t>http</a:t>
            </a:r>
            <a:r>
              <a:rPr lang="ru-RU" sz="1600" u="sng" dirty="0">
                <a:hlinkClick r:id="rId5"/>
              </a:rPr>
              <a:t>://</a:t>
            </a:r>
            <a:r>
              <a:rPr lang="en-US" sz="1600" u="sng" dirty="0">
                <a:hlinkClick r:id="rId5"/>
              </a:rPr>
              <a:t>www</a:t>
            </a:r>
            <a:r>
              <a:rPr lang="ru-RU" sz="1600" u="sng" dirty="0">
                <a:hlinkClick r:id="rId5"/>
              </a:rPr>
              <a:t>.</a:t>
            </a:r>
            <a:r>
              <a:rPr lang="en-US" sz="1600" u="sng" dirty="0" err="1">
                <a:hlinkClick r:id="rId5"/>
              </a:rPr>
              <a:t>newfresh</a:t>
            </a:r>
            <a:r>
              <a:rPr lang="ru-RU" sz="1600" u="sng" dirty="0">
                <a:hlinkClick r:id="rId5"/>
              </a:rPr>
              <a:t>.</a:t>
            </a:r>
            <a:r>
              <a:rPr lang="en-US" sz="1600" u="sng" dirty="0">
                <a:hlinkClick r:id="rId5"/>
              </a:rPr>
              <a:t>name</a:t>
            </a:r>
            <a:r>
              <a:rPr lang="ru-RU" sz="1600" u="sng" dirty="0">
                <a:hlinkClick r:id="rId5"/>
              </a:rPr>
              <a:t>/</a:t>
            </a:r>
            <a:r>
              <a:rPr lang="en-US" sz="1600" u="sng" dirty="0" err="1">
                <a:hlinkClick r:id="rId5"/>
              </a:rPr>
              <a:t>img</a:t>
            </a:r>
            <a:r>
              <a:rPr lang="ru-RU" sz="1600" u="sng" dirty="0">
                <a:hlinkClick r:id="rId5"/>
              </a:rPr>
              <a:t>/00099/00185/15-08-2011-2.</a:t>
            </a:r>
            <a:r>
              <a:rPr lang="en-US" sz="1600" u="sng" dirty="0">
                <a:hlinkClick r:id="rId5"/>
              </a:rPr>
              <a:t>jpg</a:t>
            </a:r>
            <a:r>
              <a:rPr lang="ru-RU" sz="1600" dirty="0"/>
              <a:t> цифры</a:t>
            </a:r>
          </a:p>
          <a:p>
            <a:r>
              <a:rPr lang="ru-RU" sz="1600" dirty="0"/>
              <a:t>Слайд 4. </a:t>
            </a:r>
            <a:r>
              <a:rPr lang="ru-RU" sz="1600" u="sng" dirty="0">
                <a:hlinkClick r:id="rId6"/>
              </a:rPr>
              <a:t>http://www.johnstown.k12.oh.us/49914321112335/lib/49914321112335/Picture24.gif</a:t>
            </a:r>
            <a:r>
              <a:rPr lang="ru-RU" sz="1600" dirty="0"/>
              <a:t> история</a:t>
            </a:r>
          </a:p>
          <a:p>
            <a:r>
              <a:rPr lang="ru-RU" sz="1600" u="sng" dirty="0">
                <a:hlinkClick r:id="rId7"/>
              </a:rPr>
              <a:t>http://i031.radikal.ru/1104/45/62eecf4a677d.jpg</a:t>
            </a:r>
            <a:r>
              <a:rPr lang="ru-RU" sz="1600" dirty="0"/>
              <a:t> Лобачевский Н.И.</a:t>
            </a:r>
          </a:p>
          <a:p>
            <a:r>
              <a:rPr lang="ru-RU" sz="1600" u="sng" dirty="0">
                <a:hlinkClick r:id="rId8"/>
              </a:rPr>
              <a:t>http://www.atele.biz/adv.jpg</a:t>
            </a:r>
            <a:r>
              <a:rPr lang="ru-RU" sz="1600" dirty="0"/>
              <a:t> вопросы</a:t>
            </a:r>
          </a:p>
          <a:p>
            <a:r>
              <a:rPr lang="ru-RU" sz="1600" u="sng" dirty="0">
                <a:hlinkClick r:id="rId9"/>
              </a:rPr>
              <a:t>http://pesnu.ru/1sent.jpg</a:t>
            </a:r>
            <a:r>
              <a:rPr lang="ru-RU" sz="1600" dirty="0"/>
              <a:t> ученик</a:t>
            </a:r>
          </a:p>
          <a:p>
            <a:r>
              <a:rPr lang="ru-RU" sz="1600" dirty="0"/>
              <a:t>фотография из личного архива</a:t>
            </a:r>
          </a:p>
          <a:p>
            <a:r>
              <a:rPr lang="ru-RU" sz="1600" dirty="0"/>
              <a:t>Слайд 5. </a:t>
            </a:r>
          </a:p>
          <a:p>
            <a:r>
              <a:rPr lang="ru-RU" sz="1600" u="sng" dirty="0">
                <a:hlinkClick r:id="rId10"/>
              </a:rPr>
              <a:t>http://www.runitsa.ru/userfiles/1932/image/389/5.png</a:t>
            </a:r>
            <a:r>
              <a:rPr lang="ru-RU" sz="1600" dirty="0"/>
              <a:t> обозначения чисел</a:t>
            </a:r>
          </a:p>
          <a:p>
            <a:r>
              <a:rPr lang="ru-RU" sz="1600" dirty="0"/>
              <a:t>Слайд 6. </a:t>
            </a:r>
            <a:r>
              <a:rPr lang="ru-RU" sz="1600" u="sng" dirty="0">
                <a:hlinkClick r:id="rId11"/>
              </a:rPr>
              <a:t>http://upload.wikimedia.org/wikipedia/commons/e/e6/Finger_counting_Russia_12.png?uselang=ru</a:t>
            </a:r>
            <a:endParaRPr lang="ru-RU" sz="1600" dirty="0"/>
          </a:p>
          <a:p>
            <a:r>
              <a:rPr lang="ru-RU" sz="1600" u="sng" dirty="0">
                <a:hlinkClick r:id="rId12"/>
              </a:rPr>
              <a:t>http://www.braintools.ru/wp-content/uploads/2010/10/image046.png</a:t>
            </a:r>
            <a:endParaRPr lang="ru-RU" sz="1600" dirty="0"/>
          </a:p>
          <a:p>
            <a:r>
              <a:rPr lang="ru-RU" sz="1600" u="sng" dirty="0">
                <a:hlinkClick r:id="rId13"/>
              </a:rPr>
              <a:t>http://www.braintools.ru/wp-content/uploads/2010/10/image045.png</a:t>
            </a:r>
            <a:endParaRPr lang="ru-RU" sz="1600" dirty="0"/>
          </a:p>
          <a:p>
            <a:r>
              <a:rPr lang="ru-RU" sz="1600" dirty="0"/>
              <a:t>Слайд 7.</a:t>
            </a:r>
          </a:p>
          <a:p>
            <a:r>
              <a:rPr lang="ru-RU" sz="1600" u="sng" dirty="0">
                <a:hlinkClick r:id="rId13"/>
              </a:rPr>
              <a:t>http://www.braintools.ru/wp-content/uploads/2010/10/image045.png</a:t>
            </a:r>
            <a:endParaRPr lang="ru-RU" sz="1600" dirty="0"/>
          </a:p>
          <a:p>
            <a:r>
              <a:rPr lang="ru-RU" sz="1600" u="sng" dirty="0">
                <a:hlinkClick r:id="rId14"/>
              </a:rPr>
              <a:t>http://upload.wikimedia.org/wikipedia/commons/b/b5/RomanAbacusRecon.jpg?uselang=ru</a:t>
            </a:r>
            <a:endParaRPr lang="ru-RU" sz="1600" dirty="0"/>
          </a:p>
          <a:p>
            <a:r>
              <a:rPr lang="ru-RU" sz="1600" u="sng" dirty="0">
                <a:hlinkClick r:id="rId15"/>
              </a:rPr>
              <a:t>http://upload.wikimedia.org/wikipedia/commons/7/72/Soroban.JPG</a:t>
            </a:r>
            <a:endParaRPr lang="ru-RU" sz="1600" dirty="0"/>
          </a:p>
          <a:p>
            <a:r>
              <a:rPr lang="ru-RU" sz="1600" dirty="0"/>
              <a:t>Слайд 8. </a:t>
            </a:r>
          </a:p>
          <a:p>
            <a:r>
              <a:rPr lang="ru-RU" sz="1600" u="sng" dirty="0">
                <a:hlinkClick r:id="rId16"/>
              </a:rPr>
              <a:t>http://</a:t>
            </a:r>
            <a:r>
              <a:rPr lang="ru-RU" sz="1600" u="sng" dirty="0" smtClean="0">
                <a:hlinkClick r:id="rId16"/>
              </a:rPr>
              <a:t>svyato.net/uploads/posts/2011-03/1300122129_20700-5.jpg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1677083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093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Слайд 9. </a:t>
            </a:r>
            <a:r>
              <a:rPr lang="ru-RU" sz="1600" u="sng" dirty="0">
                <a:hlinkClick r:id="rId2"/>
              </a:rPr>
              <a:t>http://upload.wikimedia.org/wikipedia/commons/1/16/Babylonian_numerals.jpg?uselang=ru</a:t>
            </a:r>
            <a:endParaRPr lang="ru-RU" sz="1600" dirty="0"/>
          </a:p>
          <a:p>
            <a:r>
              <a:rPr lang="ru-RU" sz="1600" dirty="0"/>
              <a:t>Слайд 10.</a:t>
            </a:r>
          </a:p>
          <a:p>
            <a:r>
              <a:rPr lang="ru-RU" sz="1600" dirty="0"/>
              <a:t> </a:t>
            </a:r>
            <a:r>
              <a:rPr lang="ru-RU" sz="1600" u="sng" dirty="0">
                <a:hlinkClick r:id="rId3"/>
              </a:rPr>
              <a:t>http://historic.ru/books/item/f00/s00/z0000013/pic/st000_21.jpg</a:t>
            </a:r>
            <a:endParaRPr lang="ru-RU" sz="1600" dirty="0"/>
          </a:p>
          <a:p>
            <a:r>
              <a:rPr lang="ru-RU" sz="1600" u="sng" dirty="0">
                <a:hlinkClick r:id="rId4"/>
              </a:rPr>
              <a:t>http://svyato.net/uploads/posts/2011-03/1300222357_20900-13.jpg</a:t>
            </a:r>
            <a:endParaRPr lang="ru-RU" sz="1600" dirty="0"/>
          </a:p>
          <a:p>
            <a:r>
              <a:rPr lang="ru-RU" sz="1600" dirty="0"/>
              <a:t>Слайд 11. </a:t>
            </a:r>
          </a:p>
          <a:p>
            <a:r>
              <a:rPr lang="ru-RU" sz="1600" u="sng" dirty="0">
                <a:hlinkClick r:id="rId5"/>
              </a:rPr>
              <a:t>http://900igr.net/datai/informatika/CHisla/0006-020-Nepozitsionnye-sistemy-schislenija.jpg</a:t>
            </a:r>
            <a:endParaRPr lang="ru-RU" sz="1600" dirty="0"/>
          </a:p>
          <a:p>
            <a:r>
              <a:rPr lang="ru-RU" sz="1600" dirty="0"/>
              <a:t>Слайд 12</a:t>
            </a:r>
          </a:p>
          <a:p>
            <a:r>
              <a:rPr lang="ru-RU" sz="1600" dirty="0"/>
              <a:t> </a:t>
            </a:r>
            <a:r>
              <a:rPr lang="ru-RU" sz="1600" u="sng" dirty="0">
                <a:hlinkClick r:id="rId6"/>
              </a:rPr>
              <a:t>http://upload.wikimedia.org/wikipedia/commons/c/cc/Quipu.png</a:t>
            </a:r>
            <a:endParaRPr lang="ru-RU" sz="1600" dirty="0"/>
          </a:p>
          <a:p>
            <a:r>
              <a:rPr lang="ru-RU" sz="1600" u="sng" dirty="0">
                <a:hlinkClick r:id="rId7"/>
              </a:rPr>
              <a:t>http://upload.wikimedia.org/wikipedia/commons/a/a6/Chasqui3.JPG?uselang=ru</a:t>
            </a:r>
            <a:endParaRPr lang="ru-RU" sz="1600" dirty="0"/>
          </a:p>
          <a:p>
            <a:r>
              <a:rPr lang="ru-RU" sz="1600" dirty="0"/>
              <a:t>Слайд 13. </a:t>
            </a:r>
          </a:p>
          <a:p>
            <a:r>
              <a:rPr lang="ru-RU" sz="1600" u="sng" dirty="0">
                <a:hlinkClick r:id="rId8"/>
              </a:rPr>
              <a:t>http://kolizej.at.ua/_fr/1/6060368.jpg</a:t>
            </a:r>
            <a:endParaRPr lang="ru-RU" sz="1600" dirty="0"/>
          </a:p>
          <a:p>
            <a:r>
              <a:rPr lang="ru-RU" sz="1600" dirty="0"/>
              <a:t>Слайд 14.</a:t>
            </a:r>
          </a:p>
          <a:p>
            <a:r>
              <a:rPr lang="ru-RU" sz="1600" dirty="0"/>
              <a:t> </a:t>
            </a:r>
            <a:r>
              <a:rPr lang="ru-RU" sz="1600" u="sng" dirty="0">
                <a:hlinkClick r:id="rId9"/>
              </a:rPr>
              <a:t>http://svyato.net/uploads/posts/2011-03/1300120506_20500-3.jpg</a:t>
            </a:r>
            <a:endParaRPr lang="ru-RU" sz="1600" dirty="0"/>
          </a:p>
          <a:p>
            <a:r>
              <a:rPr lang="ru-RU" sz="1600" dirty="0"/>
              <a:t>Слайд 15.</a:t>
            </a:r>
          </a:p>
          <a:p>
            <a:r>
              <a:rPr lang="ru-RU" sz="1600" dirty="0"/>
              <a:t> </a:t>
            </a:r>
            <a:r>
              <a:rPr lang="ru-RU" sz="1600" u="sng" dirty="0">
                <a:hlinkClick r:id="rId10"/>
              </a:rPr>
              <a:t>http://www.univer.omsk.su/omsk/Edu/Math/llaplas.jpg</a:t>
            </a:r>
            <a:endParaRPr lang="ru-RU" sz="1600" dirty="0"/>
          </a:p>
          <a:p>
            <a:r>
              <a:rPr lang="ru-RU" sz="1600" dirty="0"/>
              <a:t>Слайд 26. </a:t>
            </a:r>
            <a:r>
              <a:rPr lang="ru-RU" sz="1600" u="sng" dirty="0">
                <a:hlinkClick r:id="rId11"/>
              </a:rPr>
              <a:t>https://upload.wikimedia.org/wikipedia/commons/thumb/8/88/King_Edward_VII_by_Sir_(Samuel)_Luke_Fildes.jpg/386px-King_Edward_VII_by_Sir_(Samuel)_Luke_Fildes.jpg?uselang=ru</a:t>
            </a:r>
            <a:endParaRPr lang="ru-RU" sz="1600" dirty="0"/>
          </a:p>
          <a:p>
            <a:r>
              <a:rPr lang="ru-RU" sz="1600" dirty="0"/>
              <a:t>Слайд 27.</a:t>
            </a:r>
          </a:p>
          <a:p>
            <a:r>
              <a:rPr lang="ru-RU" sz="1600" u="sng" dirty="0">
                <a:hlinkClick r:id="rId12"/>
              </a:rPr>
              <a:t>http://upload.wikimedia.org/wikipedia/commons/thumb/4/4d/Lobachevsky_03_crop.jpg/357px-Lobachevsky_03_crop.jpg?uselang=ru</a:t>
            </a:r>
            <a:endParaRPr lang="ru-RU" sz="1600" dirty="0"/>
          </a:p>
          <a:p>
            <a:r>
              <a:rPr lang="ru-RU" sz="1600" dirty="0"/>
              <a:t>Слайд 51.</a:t>
            </a:r>
          </a:p>
          <a:p>
            <a:r>
              <a:rPr lang="ru-RU" sz="1600" dirty="0"/>
              <a:t> </a:t>
            </a:r>
            <a:r>
              <a:rPr lang="ru-RU" sz="1600" u="sng" dirty="0">
                <a:hlinkClick r:id="rId13"/>
              </a:rPr>
              <a:t>http://s53.radikal.ru/i141/0811/ec/f7caafddb99b.png</a:t>
            </a:r>
            <a:endParaRPr lang="ru-RU" sz="1600" dirty="0"/>
          </a:p>
          <a:p>
            <a:r>
              <a:rPr lang="ru-RU" sz="1600" u="sng" dirty="0">
                <a:hlinkClick r:id="rId14"/>
              </a:rPr>
              <a:t>http://s017.radikal.ru/i432/1111/6a/a260a4875990.jpg</a:t>
            </a:r>
            <a:endParaRPr lang="ru-RU" sz="1600" dirty="0"/>
          </a:p>
          <a:p>
            <a:r>
              <a:rPr lang="ru-RU" sz="1600" dirty="0"/>
              <a:t>Слайд 63. </a:t>
            </a:r>
            <a:r>
              <a:rPr lang="ru-RU" sz="1600" u="sng" dirty="0">
                <a:hlinkClick r:id="rId15"/>
              </a:rPr>
              <a:t>http://img0.liveinternet.ru/images/attach/c/2/70/969/70969076_1298215839_50.jpg</a:t>
            </a:r>
            <a:endParaRPr lang="ru-RU" sz="1600" dirty="0"/>
          </a:p>
        </p:txBody>
      </p:sp>
      <p:pic>
        <p:nvPicPr>
          <p:cNvPr id="3" name="Picture 2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29597" y="6162368"/>
            <a:ext cx="181133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8097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05410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Счётные доски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0" y="1500188"/>
            <a:ext cx="9144000" cy="53578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Абак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(греч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αβαξ,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abákion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лат.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abacus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— доска) — счётная доска, применявшаяся для арифметических вычислений приблизительно с IV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в.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до н. э. в Древней Греции, Древнем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Риме 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  <a:defRPr/>
            </a:pPr>
            <a:endParaRPr lang="ru-RU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>
              <a:buNone/>
              <a:defRPr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Доска была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разделена 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>
              <a:buNone/>
              <a:defRPr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линиями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полосы. Счёт </a:t>
            </a:r>
          </a:p>
          <a:p>
            <a:pPr algn="r">
              <a:buNone/>
              <a:defRPr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осуществлялся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 помощью 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>
              <a:buNone/>
              <a:defRPr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размещённых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полосах</a:t>
            </a:r>
          </a:p>
          <a:p>
            <a:pPr algn="r">
              <a:buNone/>
              <a:defRPr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камней или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других подобных 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>
              <a:buNone/>
              <a:defRPr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предметов. В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Европе абак 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>
              <a:buNone/>
              <a:defRPr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применялся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до XVIII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в. 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4294967295"/>
          </p:nvPr>
        </p:nvSpPr>
        <p:spPr>
          <a:xfrm>
            <a:off x="4691063" y="1672754"/>
            <a:ext cx="4452937" cy="5029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Ацтекские счёты </a:t>
            </a:r>
            <a:r>
              <a:rPr lang="ru-RU" b="1" dirty="0">
                <a:solidFill>
                  <a:srgbClr val="663300"/>
                </a:solidFill>
                <a:latin typeface="Arial" pitchFamily="34" charset="0"/>
                <a:cs typeface="Arial" pitchFamily="34" charset="0"/>
              </a:rPr>
              <a:t>возникли приблизительно </a:t>
            </a:r>
            <a:r>
              <a:rPr lang="ru-RU" b="1" dirty="0" smtClean="0">
                <a:solidFill>
                  <a:srgbClr val="663300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b="1" dirty="0">
                <a:solidFill>
                  <a:srgbClr val="663300"/>
                </a:solidFill>
                <a:latin typeface="Arial" pitchFamily="34" charset="0"/>
                <a:cs typeface="Arial" pitchFamily="34" charset="0"/>
              </a:rPr>
              <a:t>X </a:t>
            </a:r>
            <a:r>
              <a:rPr lang="ru-RU" b="1" dirty="0" smtClean="0">
                <a:solidFill>
                  <a:srgbClr val="663300"/>
                </a:solidFill>
                <a:latin typeface="Arial" pitchFamily="34" charset="0"/>
                <a:cs typeface="Arial" pitchFamily="34" charset="0"/>
              </a:rPr>
              <a:t>в.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663300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b="1" dirty="0">
                <a:solidFill>
                  <a:srgbClr val="663300"/>
                </a:solidFill>
                <a:latin typeface="Arial" pitchFamily="34" charset="0"/>
                <a:cs typeface="Arial" pitchFamily="34" charset="0"/>
              </a:rPr>
              <a:t>изготавливались из зёрен кукурузы, нанизанных на струны, </a:t>
            </a:r>
            <a:r>
              <a:rPr lang="ru-RU" b="1" dirty="0" smtClean="0">
                <a:solidFill>
                  <a:srgbClr val="663300"/>
                </a:solidFill>
                <a:latin typeface="Arial" pitchFamily="34" charset="0"/>
                <a:cs typeface="Arial" pitchFamily="34" charset="0"/>
              </a:rPr>
              <a:t>установленные </a:t>
            </a:r>
            <a:r>
              <a:rPr lang="ru-RU" b="1" dirty="0">
                <a:solidFill>
                  <a:srgbClr val="663300"/>
                </a:solidFill>
                <a:latin typeface="Arial" pitchFamily="34" charset="0"/>
                <a:cs typeface="Arial" pitchFamily="34" charset="0"/>
              </a:rPr>
              <a:t>в деревянной раме</a:t>
            </a:r>
            <a:r>
              <a:rPr lang="ru-RU" b="1" dirty="0" smtClean="0">
                <a:solidFill>
                  <a:srgbClr val="663300"/>
                </a:solidFill>
                <a:latin typeface="Arial" pitchFamily="34" charset="0"/>
                <a:cs typeface="Arial" pitchFamily="34" charset="0"/>
              </a:rPr>
              <a:t>. В </a:t>
            </a:r>
            <a:r>
              <a:rPr lang="ru-RU" b="1" dirty="0">
                <a:solidFill>
                  <a:srgbClr val="663300"/>
                </a:solidFill>
                <a:latin typeface="Arial" pitchFamily="34" charset="0"/>
                <a:cs typeface="Arial" pitchFamily="34" charset="0"/>
              </a:rPr>
              <a:t>странах Востока </a:t>
            </a:r>
            <a:r>
              <a:rPr lang="ru-RU" b="1" dirty="0" smtClean="0">
                <a:solidFill>
                  <a:srgbClr val="663300"/>
                </a:solidFill>
                <a:latin typeface="Arial" pitchFamily="34" charset="0"/>
                <a:cs typeface="Arial" pitchFamily="34" charset="0"/>
              </a:rPr>
              <a:t>распространены китайский </a:t>
            </a:r>
            <a:r>
              <a:rPr lang="ru-RU" b="1" dirty="0">
                <a:solidFill>
                  <a:srgbClr val="663300"/>
                </a:solidFill>
                <a:latin typeface="Arial" pitchFamily="34" charset="0"/>
                <a:cs typeface="Arial" pitchFamily="34" charset="0"/>
              </a:rPr>
              <a:t>аналог абака — </a:t>
            </a:r>
            <a:r>
              <a:rPr lang="ru-RU" b="1" dirty="0" err="1" smtClean="0">
                <a:solidFill>
                  <a:srgbClr val="663300"/>
                </a:solidFill>
                <a:latin typeface="Arial" pitchFamily="34" charset="0"/>
                <a:cs typeface="Arial" pitchFamily="34" charset="0"/>
              </a:rPr>
              <a:t>суаньпань</a:t>
            </a:r>
            <a:r>
              <a:rPr lang="ru-RU" b="1" dirty="0" smtClean="0">
                <a:solidFill>
                  <a:srgbClr val="663300"/>
                </a:solidFill>
                <a:latin typeface="Arial" pitchFamily="34" charset="0"/>
                <a:cs typeface="Arial" pitchFamily="34" charset="0"/>
              </a:rPr>
              <a:t> и </a:t>
            </a:r>
            <a:r>
              <a:rPr lang="ru-RU" b="1" dirty="0">
                <a:solidFill>
                  <a:srgbClr val="663300"/>
                </a:solidFill>
                <a:latin typeface="Arial" pitchFamily="34" charset="0"/>
                <a:cs typeface="Arial" pitchFamily="34" charset="0"/>
              </a:rPr>
              <a:t>японский — </a:t>
            </a:r>
            <a:r>
              <a:rPr lang="ru-RU" b="1" dirty="0" err="1" smtClean="0">
                <a:solidFill>
                  <a:srgbClr val="663300"/>
                </a:solidFill>
                <a:latin typeface="Arial" pitchFamily="34" charset="0"/>
                <a:cs typeface="Arial" pitchFamily="34" charset="0"/>
              </a:rPr>
              <a:t>соробан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7891" y="3267835"/>
            <a:ext cx="4338557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дом\Desktop\Рисунок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838798"/>
            <a:ext cx="4519613" cy="2230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дом\Desktop\Рисунок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1574548"/>
            <a:ext cx="4574342" cy="1518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9833172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-17463" y="0"/>
            <a:ext cx="9161463" cy="105410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Древний Египет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0" y="1700808"/>
            <a:ext cx="9144000" cy="461803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Древние египтяне, так же как мы сейчас, считали десятками. Но специальные значки – цифры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- у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них были только для разрядов: единиц, десятков, сотен, тысяч. 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Чтоб записать нашу цифру 7, египтянину приходилось рисовать 7 палочек:  </a:t>
            </a:r>
          </a:p>
          <a:p>
            <a:pPr algn="ctr"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 I I I I I I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1026" name="Picture 2" descr="C:\Users\дом\Desktop\Рисунок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16832"/>
            <a:ext cx="8208912" cy="4301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5635558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75432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Вавилоняне пользовались всего двумя цифрами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1916832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Вертикальная черточка обозначала </a:t>
            </a:r>
            <a:endParaRPr lang="ru-RU" sz="28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одну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единицу, </a:t>
            </a:r>
          </a:p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а угол из двух лежащих чёрточек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–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десять 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3777" y="1923834"/>
            <a:ext cx="7256446" cy="46972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xmlns="" val="170517327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"/>
                            </p:stCondLst>
                            <p:childTnLst>
                              <p:par>
                                <p:cTn id="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3221</TotalTime>
  <Words>1661</Words>
  <Application>Microsoft Office PowerPoint</Application>
  <PresentationFormat>Экран (4:3)</PresentationFormat>
  <Paragraphs>302</Paragraphs>
  <Slides>64</Slides>
  <Notes>11</Notes>
  <HiddenSlides>40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64</vt:i4>
      </vt:variant>
    </vt:vector>
  </HeadingPairs>
  <TitlesOfParts>
    <vt:vector size="65" baseType="lpstr">
      <vt:lpstr>Твердый переплет</vt:lpstr>
      <vt:lpstr>Слайд 1</vt:lpstr>
      <vt:lpstr>Слайд 2</vt:lpstr>
      <vt:lpstr>Слайд 3</vt:lpstr>
      <vt:lpstr>Слайд 4</vt:lpstr>
      <vt:lpstr>История чисел</vt:lpstr>
      <vt:lpstr>Счёт</vt:lpstr>
      <vt:lpstr>Счётные доски</vt:lpstr>
      <vt:lpstr>Древний Египет</vt:lpstr>
      <vt:lpstr>Слайд 9</vt:lpstr>
      <vt:lpstr>Древние племена Майя</vt:lpstr>
      <vt:lpstr>Слайд 11</vt:lpstr>
      <vt:lpstr>Узелковый способ счета</vt:lpstr>
      <vt:lpstr>Китайские числа</vt:lpstr>
      <vt:lpstr>Римские числа</vt:lpstr>
      <vt:lpstr>Слайд 15</vt:lpstr>
      <vt:lpstr>Магический ряд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  <vt:lpstr>Слайд 61</vt:lpstr>
      <vt:lpstr>Слайд 62</vt:lpstr>
      <vt:lpstr>Слайд 63</vt:lpstr>
      <vt:lpstr>Слайд 64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Числа вокруг нас</dc:title>
  <dc:creator>дом</dc:creator>
  <cp:lastModifiedBy>андрей</cp:lastModifiedBy>
  <cp:revision>316</cp:revision>
  <dcterms:created xsi:type="dcterms:W3CDTF">2012-11-04T10:18:16Z</dcterms:created>
  <dcterms:modified xsi:type="dcterms:W3CDTF">2013-04-19T16:59:34Z</dcterms:modified>
</cp:coreProperties>
</file>