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1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3" r:id="rId13"/>
    <p:sldId id="274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0000CC"/>
    <a:srgbClr val="0000FF"/>
    <a:srgbClr val="FF0000"/>
    <a:srgbClr val="CC00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372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6E2F9F-C5D0-45A0-A66F-0CDC8B04EACE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680439B-7456-456E-B597-500AE0E0F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482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41422E-773E-47BE-A790-D433D4D240B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E56E7-45BC-48E1-8792-699CD96C3E38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BE87F-1D51-48F8-815F-B93E8C282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89995-B451-471E-B4B9-8206E020E000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ACFDE-FD08-4360-A214-4D06847AA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622B3-A04D-4E17-8469-F764568834F8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7D9C8-837A-4FCB-8346-06CFB2397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6B3EE-B894-4FDC-9FEB-050B240DB161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32CED-A2A8-4A96-9F58-79D53916A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5F92F-7080-44F8-9FE6-4E321C80D1FA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A3776-8BF7-4D67-AE41-5A144D70B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A40BE-2D28-425F-B2D1-D5DC0C8B507F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8D571-17B6-4E62-8798-FD4A4543F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3E1B1-EF97-4124-93AA-9F1CC9B0C239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3A958-51B0-473C-8280-1E44E510F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84583-F7A8-4370-9C25-98B69D20B3DD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487F4-DAE6-4A1F-BDBA-1FDC29510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3138C-135C-49C9-AEC5-6057802E0F1A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47E28-0F21-4E5E-AFBB-7290BE8032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F473D-7752-42ED-9740-669730A9B77F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88F80-3DE6-440D-8E48-11B4F6D77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A657C-A2CA-4FC1-9968-096435D6A059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7EE5F-EDFD-488E-A125-5A07D0B3E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849FD-D3ED-4DF2-B46B-5DF447A29E6A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248D4-C5A6-4D22-8ABB-0EA194853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FF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473629-A8C2-4268-95CC-2D78ABEEB7B1}" type="datetimeFigureOut">
              <a:rPr lang="ru-RU"/>
              <a:pPr>
                <a:defRPr/>
              </a:pPr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18025A-C7E2-4BD0-8248-F041B2C42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dessinsdisney.com/photos/fonds-aristochats-800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cdn.mymovies.ge/backdrops/ba1/4bc92bf4017a3c57fe011ba1/the-aristocats-w1280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tsc-aristocats.at/cats/3toulouse150.pn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x52.xanga.com/c0db83673253052142792/z34992552.gi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photos.ak.fbcdn.net/hphotos-ak-snc4/hs214.snc4/39054_115778165139351_100001215051343_96204_1560982_n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hyperlink" Target="http://wbdr.ru/Gif-Animacii-Walt-Disney/Animations-Disney-Movies/Images-Aristocats/marie6.gi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8.gif"/><Relationship Id="rId2" Type="http://schemas.openxmlformats.org/officeDocument/2006/relationships/hyperlink" Target="http://dl4.glitter-graphics.net/pub/968/968304brfjngohpy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ifmania.ru/Animated-Gifs-Walt-Disney/Animations-Disney-Movies/Images-Aristocats/berlioz.gif" TargetMode="External"/><Relationship Id="rId5" Type="http://schemas.openxmlformats.org/officeDocument/2006/relationships/hyperlink" Target="http://www.dessinsdisney.com/" TargetMode="External"/><Relationship Id="rId4" Type="http://schemas.openxmlformats.org/officeDocument/2006/relationships/hyperlink" Target="http://images.yandex.ru/yandsearch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g-fotki.yandex.ru/get/3/vibpxhgglzd.267/0_ad84_12d79259_X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.materinstvo.ru/uploads/1203744730/post-43958-1204024287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img-fotki.yandex.ru/get/5807/valenta-mog.174/0_75077_269a8587_L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manisqiut.files.wordpress.com/2009/12/berlioz-and-marie-the-aristocats-6441707-446-397.gif?w=446&amp;h=39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hyperlink" Target="http://images.gifmania.ru/Animated-Gifs-Walt-Disney/Animations-Disney-Movies/Images-Aristocats/marie19.g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pourleplaisir72.p.o.pic.centerblog.net/agx4h24b.pn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i110.piczo.com/view/3/3/h/7/d/v/6/2/g/9/z/t/img/i219096314_80482_7.g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stat16.privet.ru/lr/0b115aa8f62fe3e1d5f35bc96f6f955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xrest.ru/images/collection/00905/243/original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Картинка 1 из 44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620713"/>
            <a:ext cx="5003800" cy="1828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    Оборот </a:t>
            </a:r>
          </a:p>
          <a:p>
            <a:pPr>
              <a:defRPr/>
            </a:pPr>
            <a:r>
              <a:rPr lang="en-US" sz="60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to be going to</a:t>
            </a:r>
            <a:endParaRPr lang="ru-RU" sz="6000" b="1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950" y="5949950"/>
            <a:ext cx="6119813" cy="1066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Зеленцова Александра </a:t>
            </a:r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5 </a:t>
            </a:r>
            <a:r>
              <a:rPr lang="ru-RU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класс </a:t>
            </a:r>
            <a:endParaRPr lang="ru-RU" sz="320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sz="320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785225" cy="12287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am sure – 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 уверен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06888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   </a:t>
            </a:r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 am sure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he </a:t>
            </a:r>
            <a:r>
              <a:rPr lang="en-US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will go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to Paris next year.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Я уверен что он поедет в Париж в следующем году.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 am sure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they will buy car in a year.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Я уверен что они купят машину через год.</a:t>
            </a:r>
          </a:p>
        </p:txBody>
      </p:sp>
      <p:pic>
        <p:nvPicPr>
          <p:cNvPr id="25603" name="Picture 4" descr="Картинка 100 из 516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4700588"/>
            <a:ext cx="3708400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3017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expect –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Я предполагаю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47211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 </a:t>
            </a:r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 expect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Oleg </a:t>
            </a:r>
            <a:r>
              <a:rPr lang="en-US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will go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 England in 2011.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Я предполагаю, что Олег поедет в Англию в 2011 году.</a:t>
            </a:r>
          </a:p>
        </p:txBody>
      </p:sp>
      <p:pic>
        <p:nvPicPr>
          <p:cNvPr id="26627" name="Picture 12" descr="Картинка 97 из 10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2636838"/>
            <a:ext cx="2867025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813"/>
            <a:ext cx="9144000" cy="6477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Составь предложения из данных выражений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выражением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expect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107950" y="1484313"/>
            <a:ext cx="89281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smtClean="0">
                <a:solidFill>
                  <a:srgbClr val="0000CC"/>
                </a:solidFill>
                <a:latin typeface="Arial" charset="0"/>
                <a:cs typeface="Arial" charset="0"/>
              </a:rPr>
              <a:t>Example</a:t>
            </a:r>
            <a:r>
              <a:rPr lang="ru-RU" sz="2800" smtClean="0">
                <a:solidFill>
                  <a:srgbClr val="0000CC"/>
                </a:solidFill>
                <a:latin typeface="Arial" charset="0"/>
                <a:cs typeface="Arial" charset="0"/>
              </a:rPr>
              <a:t>: </a:t>
            </a:r>
            <a:r>
              <a:rPr lang="en-US" sz="2800" smtClean="0">
                <a:solidFill>
                  <a:srgbClr val="0000CC"/>
                </a:solidFill>
                <a:latin typeface="Arial" charset="0"/>
                <a:cs typeface="Arial" charset="0"/>
              </a:rPr>
              <a:t>I expect we’ll ski next Saturday.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solidFill>
                  <a:srgbClr val="0000CC"/>
                </a:solidFill>
                <a:latin typeface="Arial" charset="0"/>
                <a:cs typeface="Arial" charset="0"/>
              </a:rPr>
              <a:t>Пример: Я предполагаю мы в следующею субботу будем кататься на лыжах.</a:t>
            </a:r>
          </a:p>
          <a:p>
            <a:pPr eaLnBrk="1" hangingPunct="1">
              <a:buFont typeface="Arial" charset="0"/>
              <a:buNone/>
            </a:pPr>
            <a:endParaRPr lang="ru-RU" sz="280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solidFill>
                  <a:srgbClr val="0000CC"/>
                </a:solidFill>
                <a:latin typeface="Arial" charset="0"/>
                <a:cs typeface="Arial" charset="0"/>
              </a:rPr>
              <a:t>1. </a:t>
            </a:r>
            <a:r>
              <a:rPr lang="en-US" sz="2800" smtClean="0">
                <a:solidFill>
                  <a:srgbClr val="0000CC"/>
                </a:solidFill>
                <a:latin typeface="Arial" charset="0"/>
                <a:cs typeface="Arial" charset="0"/>
              </a:rPr>
              <a:t>Tom / go to school / next year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solidFill>
                  <a:srgbClr val="0000CC"/>
                </a:solidFill>
                <a:latin typeface="Arial" charset="0"/>
                <a:cs typeface="Arial" charset="0"/>
              </a:rPr>
              <a:t>________________________</a:t>
            </a:r>
          </a:p>
          <a:p>
            <a:pPr eaLnBrk="1" hangingPunct="1">
              <a:buFont typeface="Arial" charset="0"/>
              <a:buNone/>
            </a:pPr>
            <a:endParaRPr lang="en-US" sz="280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solidFill>
                  <a:srgbClr val="0000CC"/>
                </a:solidFill>
                <a:latin typeface="Arial" charset="0"/>
                <a:cs typeface="Arial" charset="0"/>
              </a:rPr>
              <a:t>2. </a:t>
            </a:r>
            <a:r>
              <a:rPr lang="en-US" sz="2800" smtClean="0">
                <a:solidFill>
                  <a:srgbClr val="0000CC"/>
                </a:solidFill>
                <a:latin typeface="Arial" charset="0"/>
                <a:cs typeface="Arial" charset="0"/>
              </a:rPr>
              <a:t>Sam / go to London / in 2012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>
                <a:solidFill>
                  <a:srgbClr val="0000CC"/>
                </a:solidFill>
                <a:latin typeface="Arial" charset="0"/>
                <a:cs typeface="Arial" charset="0"/>
              </a:rPr>
              <a:t>_______________________</a:t>
            </a:r>
          </a:p>
          <a:p>
            <a:pPr eaLnBrk="1" hangingPunct="1">
              <a:buFont typeface="Arial" charset="0"/>
              <a:buNone/>
            </a:pPr>
            <a:endParaRPr lang="ru-RU" sz="2800" smtClean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  <p:pic>
        <p:nvPicPr>
          <p:cNvPr id="27651" name="Picture 6" descr="Картинка 142 из 21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3863" y="2492375"/>
            <a:ext cx="306387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Проверь себя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913"/>
          </a:xfrm>
        </p:spPr>
        <p:txBody>
          <a:bodyPr/>
          <a:lstStyle/>
          <a:p>
            <a:pPr marL="514350" indent="-514350" eaLnBrk="1" hangingPunct="1">
              <a:buFont typeface="Arial" charset="0"/>
              <a:buAutoNum type="arabicPeriod"/>
              <a:defRPr/>
            </a:pPr>
            <a:r>
              <a:rPr lang="en-US" sz="240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 expect Tom will go to school next year.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sz="240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 Я предполагаю Том пойдет в школу в следующем году.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sz="240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2.   </a:t>
            </a:r>
            <a:r>
              <a:rPr lang="en-US" sz="240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 expect Sam will go to London in 2012.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sz="240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 Я предполагаю Сэм поедет в Лондон в 2012 году. 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endParaRPr lang="en-US" sz="280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en-US" sz="2800" smtClean="0">
                <a:latin typeface="Arial" charset="0"/>
                <a:cs typeface="Arial" charset="0"/>
              </a:rPr>
              <a:t> </a:t>
            </a:r>
            <a:endParaRPr lang="ru-RU" sz="2800" smtClean="0">
              <a:latin typeface="Arial" charset="0"/>
              <a:cs typeface="Arial" charset="0"/>
            </a:endParaRPr>
          </a:p>
        </p:txBody>
      </p:sp>
      <p:pic>
        <p:nvPicPr>
          <p:cNvPr id="28675" name="Picture 6" descr="Картинка 74 из 21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3911600"/>
            <a:ext cx="2555875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Картинка 155 из 215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188913"/>
            <a:ext cx="18288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Источник информации</a:t>
            </a:r>
          </a:p>
        </p:txBody>
      </p:sp>
      <p:pic>
        <p:nvPicPr>
          <p:cNvPr id="29698" name="Picture 2" descr="Картинка 97 из 21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781300"/>
            <a:ext cx="2808287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>
              <a:solidFill>
                <a:srgbClr val="0000CC"/>
              </a:solidFill>
              <a:hlinkClick r:id="rId4"/>
            </a:endParaRP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0000CC"/>
                </a:solidFill>
                <a:hlinkClick r:id="rId4"/>
              </a:rPr>
              <a:t>http://images.yandex.ru/yandsearch</a:t>
            </a:r>
            <a:endParaRPr lang="en-US" smtClean="0">
              <a:solidFill>
                <a:srgbClr val="0000CC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0000CC"/>
                </a:solidFill>
                <a:hlinkClick r:id="rId5"/>
              </a:rPr>
              <a:t>www.dessinsdisney.com</a:t>
            </a:r>
            <a:r>
              <a:rPr lang="en-US" smtClean="0">
                <a:solidFill>
                  <a:srgbClr val="0000CC"/>
                </a:solidFill>
              </a:rPr>
              <a:t>.</a:t>
            </a:r>
          </a:p>
          <a:p>
            <a:pPr eaLnBrk="1" hangingPunct="1">
              <a:buFont typeface="Arial" charset="0"/>
              <a:buNone/>
            </a:pPr>
            <a:r>
              <a:rPr lang="en-US" u="sng" smtClean="0">
                <a:solidFill>
                  <a:srgbClr val="0000CC"/>
                </a:solidFill>
              </a:rPr>
              <a:t>www.cosasparaninos.com</a:t>
            </a:r>
            <a:endParaRPr lang="ru-RU" u="sng" smtClean="0">
              <a:solidFill>
                <a:srgbClr val="0000CC"/>
              </a:solidFill>
            </a:endParaRPr>
          </a:p>
        </p:txBody>
      </p:sp>
      <p:pic>
        <p:nvPicPr>
          <p:cNvPr id="29700" name="Picture 4" descr="Картинка 131 из 215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7956550" y="-315913"/>
            <a:ext cx="1439863" cy="160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End</a:t>
            </a:r>
            <a:endParaRPr lang="ru-RU" sz="8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http://img-fotki.yandex.ru/get/3/vibpxhgglzd.267/0_ad84_12d79259_X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557338"/>
            <a:ext cx="6480175" cy="473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546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Arial" charset="0"/>
              </a:rPr>
              <a:t>Работу выполнила: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Arial" charset="0"/>
              </a:rPr>
              <a:t>Зеленцова Саша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Arial" charset="0"/>
              </a:rPr>
              <a:t>ученица 4 «Б» класса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mtClean="0">
              <a:solidFill>
                <a:srgbClr val="7030A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mtClean="0">
              <a:solidFill>
                <a:srgbClr val="7030A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Arial" charset="0"/>
              </a:rPr>
              <a:t>Руководитель: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>
                <a:solidFill>
                  <a:srgbClr val="7030A0"/>
                </a:solidFill>
                <a:latin typeface="Times New Roman" pitchFamily="18" charset="0"/>
                <a:cs typeface="Arial" charset="0"/>
              </a:rPr>
              <a:t>Нехорошева Н.В.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</a:endParaRPr>
          </a:p>
        </p:txBody>
      </p:sp>
      <p:pic>
        <p:nvPicPr>
          <p:cNvPr id="16386" name="Picture 7" descr="DSC0166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32363" y="1052513"/>
            <a:ext cx="3311525" cy="4105275"/>
          </a:xfrm>
        </p:spPr>
      </p:pic>
      <p:pic>
        <p:nvPicPr>
          <p:cNvPr id="16387" name="Picture 2" descr="Коты Аристократы анимаци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260850"/>
            <a:ext cx="2303462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Содержание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0" y="1052513"/>
            <a:ext cx="9144000" cy="507365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b="1" smtClean="0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1. </a:t>
            </a:r>
            <a:r>
              <a:rPr lang="ru-RU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Правила оборота </a:t>
            </a:r>
            <a:r>
              <a:rPr lang="en-US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to be going to</a:t>
            </a:r>
            <a:endParaRPr lang="ru-RU" sz="28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2. Употребление оборота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 </a:t>
            </a:r>
            <a:r>
              <a:rPr lang="en-US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 </a:t>
            </a:r>
            <a:r>
              <a:rPr lang="ru-RU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а)</a:t>
            </a: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I think , I don’t think</a:t>
            </a:r>
            <a:endParaRPr lang="ru-RU" sz="280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 </a:t>
            </a:r>
            <a:r>
              <a:rPr lang="en-US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  <a:r>
              <a:rPr lang="ru-RU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  <a:r>
              <a:rPr lang="en-US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b) I am sure – </a:t>
            </a:r>
            <a:r>
              <a:rPr lang="ru-RU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Я уверен</a:t>
            </a:r>
            <a:endParaRPr lang="en-US" sz="280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 </a:t>
            </a:r>
            <a:r>
              <a:rPr lang="en-US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  <a:r>
              <a:rPr lang="ru-RU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  <a:r>
              <a:rPr lang="en-US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c) I expect –</a:t>
            </a:r>
            <a:r>
              <a:rPr lang="ru-RU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Я предполагаю</a:t>
            </a:r>
            <a:endParaRPr lang="en-US" sz="280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  </a:t>
            </a:r>
            <a:r>
              <a:rPr lang="en-US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d) I probably -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  </a:t>
            </a:r>
            <a:r>
              <a:rPr lang="en-US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e) I promise –</a:t>
            </a:r>
            <a:r>
              <a:rPr lang="ru-RU" sz="28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Я обещаю</a:t>
            </a:r>
            <a:endParaRPr lang="ru-RU" sz="28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3. Типичные ошибки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4. Как строится отрицательное предложение.</a:t>
            </a:r>
            <a:endParaRPr lang="en-US" sz="28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5. </a:t>
            </a:r>
            <a:r>
              <a:rPr lang="ru-RU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Задание.</a:t>
            </a:r>
            <a:endParaRPr lang="en-US" sz="28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6</a:t>
            </a:r>
            <a:r>
              <a:rPr lang="en-US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.</a:t>
            </a:r>
            <a:r>
              <a:rPr lang="ru-RU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Источник информации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sz="360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2015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Оборот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to be going to</a:t>
            </a:r>
            <a:endParaRPr lang="ru-RU" sz="60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3238"/>
            <a:ext cx="5724525" cy="4319587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 typeface="Arial" charset="0"/>
              <a:buNone/>
              <a:defRPr/>
            </a:pPr>
            <a:r>
              <a:rPr lang="ru-RU" sz="3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ru-RU" sz="34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Оборот </a:t>
            </a:r>
            <a:r>
              <a:rPr lang="en-US" sz="340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to be going to</a:t>
            </a:r>
            <a:r>
              <a:rPr lang="en-US" sz="34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  <a:r>
              <a:rPr lang="ru-RU" sz="34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обозначает, что у нас есть намерение что – то сделать, мы заранее, ещё до момента речи, решили, что сделаем это. 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  <a:defRPr/>
            </a:pPr>
            <a:r>
              <a:rPr lang="ru-RU" sz="34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   На русский язык он часто переводится как собираться что – то сделать. </a:t>
            </a:r>
          </a:p>
        </p:txBody>
      </p:sp>
      <p:pic>
        <p:nvPicPr>
          <p:cNvPr id="18435" name="Picture 2" descr="Картинка 5 из 8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1700213"/>
            <a:ext cx="348615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6632"/>
            <a:ext cx="8579296" cy="65527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Этот оборот нельзя употреблять, если мы приняли  решение во время разговора, только что. Также </a:t>
            </a:r>
            <a:r>
              <a:rPr lang="ru-RU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 употребляется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оборот </a:t>
            </a:r>
            <a:r>
              <a:rPr lang="en-US" b="1" strike="sngStrik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 going to</a:t>
            </a:r>
            <a:r>
              <a:rPr lang="en-US" strike="sngStrik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если в предложениях есть </a:t>
            </a: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think, I don’t think, I promise, I am sure, I expect, probably.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b="1" strike="sngStrik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18" descr="Картинка 116 из 517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141663"/>
            <a:ext cx="3529013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12969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Examples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196975"/>
            <a:ext cx="8713788" cy="5545138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1.</a:t>
            </a:r>
            <a:r>
              <a:rPr lang="en-US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 think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you will like the book.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Я думаю тебе будет нравиться книга.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en-US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I’ll</a:t>
            </a: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learn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the words tomorrow. </a:t>
            </a:r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 promise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Я выучу слова завтра. Обещаю.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3.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He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is going to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play football.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Он идёт играть в футбол.</a:t>
            </a:r>
          </a:p>
        </p:txBody>
      </p:sp>
      <p:pic>
        <p:nvPicPr>
          <p:cNvPr id="21507" name="Picture 16" descr="Картинка 27 из 454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3716338"/>
            <a:ext cx="2952750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 descr="Картинка 179 из 215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Типичные ошибки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686800" cy="4392489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think </a:t>
            </a:r>
            <a:r>
              <a:rPr lang="en-US" strike="sngStrik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am going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to visit him today.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 собираюсь я пойду навестить его сегодня.</a:t>
            </a:r>
            <a:endPara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think </a:t>
            </a:r>
            <a:r>
              <a:rPr lang="en-US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I’ll visit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him today.</a:t>
            </a:r>
            <a:endPara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 собираюсь навестить его сегодня.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1" name="Picture 4" descr="http://pourleplaisir72.p.o.pic.centerblog.net/agx4h24b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860800"/>
            <a:ext cx="3889375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9350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Отрицательное предложение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775"/>
            <a:ext cx="9036050" cy="5113338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</a:t>
            </a:r>
            <a:r>
              <a:rPr lang="en-US" b="1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 don’t think</a:t>
            </a:r>
            <a:r>
              <a:rPr lang="en-U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he </a:t>
            </a:r>
            <a:r>
              <a:rPr lang="en-US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will go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to the zoo next Sunday.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Я не думаю что он в следующее воскресенье пойдёт в зоопарк.</a:t>
            </a:r>
          </a:p>
        </p:txBody>
      </p:sp>
      <p:pic>
        <p:nvPicPr>
          <p:cNvPr id="23555" name="Picture 2" descr="http://i110.piczo.com/view/3/3/h/7/d/v/6/2/g/9/z/t/img/i219096314_80482_7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284538"/>
            <a:ext cx="2592388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promise –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 обещаю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50825" y="1341438"/>
            <a:ext cx="8642350" cy="532765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I’</a:t>
            </a:r>
            <a:r>
              <a:rPr lang="en-US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ll help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you in ten minutes. </a:t>
            </a:r>
            <a:r>
              <a:rPr lang="en-US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 promise.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Я помогу тебе через 10 минут. Обещаю.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I’</a:t>
            </a:r>
            <a:r>
              <a:rPr lang="en-US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ll go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 meet you at 3 o’clock. </a:t>
            </a:r>
            <a:r>
              <a:rPr lang="en-US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 promise.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Я приду к тебе в гости в 3 часа. Обещаю.</a:t>
            </a:r>
          </a:p>
        </p:txBody>
      </p:sp>
      <p:pic>
        <p:nvPicPr>
          <p:cNvPr id="24579" name="Picture 2" descr="Картинка 2 из 512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863975"/>
            <a:ext cx="3960813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6" descr="Картинка 64 из 516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3789363"/>
            <a:ext cx="245427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202</TotalTime>
  <Words>548</Words>
  <Application>Microsoft Office PowerPoint</Application>
  <PresentationFormat>Экран (4:3)</PresentationFormat>
  <Paragraphs>81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Содержание</vt:lpstr>
      <vt:lpstr>Оборот to be going to</vt:lpstr>
      <vt:lpstr>Презентация PowerPoint</vt:lpstr>
      <vt:lpstr>Examples</vt:lpstr>
      <vt:lpstr>Типичные ошибки</vt:lpstr>
      <vt:lpstr>Отрицательное предложение</vt:lpstr>
      <vt:lpstr>I promise –Я обещаю</vt:lpstr>
      <vt:lpstr>I am sure – Я уверен</vt:lpstr>
      <vt:lpstr>I expect – Я предполагаю</vt:lpstr>
      <vt:lpstr>Составь предложения из данных выражений с выражением I expect</vt:lpstr>
      <vt:lpstr>Проверь себя</vt:lpstr>
      <vt:lpstr> Источник информации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Василий Иванович</dc:creator>
  <cp:lastModifiedBy>Учитель</cp:lastModifiedBy>
  <cp:revision>65</cp:revision>
  <dcterms:created xsi:type="dcterms:W3CDTF">2011-12-05T06:28:00Z</dcterms:created>
  <dcterms:modified xsi:type="dcterms:W3CDTF">2012-11-29T04:10:48Z</dcterms:modified>
</cp:coreProperties>
</file>