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sldIdLst>
    <p:sldId id="256" r:id="rId2"/>
    <p:sldId id="266" r:id="rId3"/>
    <p:sldId id="267" r:id="rId4"/>
    <p:sldId id="273" r:id="rId5"/>
    <p:sldId id="274" r:id="rId6"/>
    <p:sldId id="275" r:id="rId7"/>
    <p:sldId id="257" r:id="rId8"/>
    <p:sldId id="271" r:id="rId9"/>
    <p:sldId id="262" r:id="rId10"/>
    <p:sldId id="259" r:id="rId11"/>
    <p:sldId id="272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000000"/>
    <a:srgbClr val="003300"/>
    <a:srgbClr val="008080"/>
    <a:srgbClr val="00CC00"/>
    <a:srgbClr val="067844"/>
    <a:srgbClr val="FF33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77" autoAdjust="0"/>
    <p:restoredTop sz="94664" autoAdjust="0"/>
  </p:normalViewPr>
  <p:slideViewPr>
    <p:cSldViewPr>
      <p:cViewPr varScale="1">
        <p:scale>
          <a:sx n="59" d="100"/>
          <a:sy n="59" d="100"/>
        </p:scale>
        <p:origin x="-78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grpSp>
        <p:nvGrpSpPr>
          <p:cNvPr id="5" name="Группа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AE7508ED-5AB5-4B1B-A88A-56722838C0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C1E84-B270-4977-B064-8FAD258B07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2CFD21-858D-4699-AF84-45AF7986F8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DA056-AD74-4FEC-BFE2-833720AE75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625" y="1676400"/>
            <a:ext cx="4194175" cy="21351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76400"/>
            <a:ext cx="4194175" cy="21351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301625" y="3963988"/>
            <a:ext cx="8540750" cy="2135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6C6D7-DC00-419B-A918-B095A155FE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676400"/>
            <a:ext cx="4194175" cy="4422775"/>
          </a:xfrm>
        </p:spPr>
        <p:txBody>
          <a:bodyPr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ABFC7-2EDF-415D-878C-1A9E9FEFBD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E7B2E1-C114-4C61-B11D-FDE2572954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0B8D50-FF98-47A3-8584-777F3038F9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1B7DF-6D56-4DC0-A0EF-431F499156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F6BE78-395B-4C46-844E-5DB8D29FA9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Нашивка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0F26254-60EE-4307-9C77-DD55471AB2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31F2A45-9A05-46A5-8100-CC20B4B1B0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1255829-3127-401B-B9CD-93F417ADD2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9A3BE75-1508-4EE6-A08F-FFCF92E4A4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710E2B-999A-4D54-9A06-F2DB06E7CF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C949195-6FBC-4ADB-BB0B-D30BFBA234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Полилиния 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Прямоугольный треугольник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Нашивка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5A9DA33-C422-4569-A766-36606CF966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9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57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D5F0905C-5A7A-4DBF-AA1A-3504677A23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7" r:id="rId1"/>
    <p:sldLayoutId id="2147484063" r:id="rId2"/>
    <p:sldLayoutId id="2147484068" r:id="rId3"/>
    <p:sldLayoutId id="2147484069" r:id="rId4"/>
    <p:sldLayoutId id="2147484070" r:id="rId5"/>
    <p:sldLayoutId id="2147484071" r:id="rId6"/>
    <p:sldLayoutId id="2147484064" r:id="rId7"/>
    <p:sldLayoutId id="2147484072" r:id="rId8"/>
    <p:sldLayoutId id="2147484073" r:id="rId9"/>
    <p:sldLayoutId id="2147484065" r:id="rId10"/>
    <p:sldLayoutId id="2147484066" r:id="rId11"/>
    <p:sldLayoutId id="2147484074" r:id="rId12"/>
    <p:sldLayoutId id="2147484075" r:id="rId13"/>
    <p:sldLayoutId id="2147484076" r:id="rId14"/>
    <p:sldLayoutId id="2147484077" r:id="rId15"/>
    <p:sldLayoutId id="2147484078" r:id="rId16"/>
    <p:sldLayoutId id="2147484079" r:id="rId17"/>
  </p:sldLayoutIdLst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D:\&#1052;&#1091;&#1079;&#1099;&#1082;&#1072;\&#1084;&#1091;&#1079;&#1099;&#1082;&#1072;%20&#1053;&#1072;&#1076;&#1103;\80-&#1077;\006%20&#1050;&#1086;&#1084;&#1073;&#1080;&#1085;&#1072;&#1094;&#1080;&#1103;%20-%20&#1044;&#1074;&#1072;%20&#1082;&#1091;&#1089;&#1086;&#1095;&#1077;&#1082;&#1072;%20&#1082;&#1086;&#1083;&#1073;&#1072;&#1089;&#1082;&#1080;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35814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600" i="1" dirty="0" smtClean="0">
                <a:solidFill>
                  <a:srgbClr val="FF0000"/>
                </a:solidFill>
              </a:rPr>
              <a:t>Современное состояние и охрана атмосферы</a:t>
            </a:r>
          </a:p>
        </p:txBody>
      </p:sp>
      <p:pic>
        <p:nvPicPr>
          <p:cNvPr id="5137" name="006 Комбинация - Два кусочека колбаски.mp3">
            <a:hlinkClick r:id="" action="ppaction://media"/>
            <a:hlinkHover r:id="" action="ppaction://ole?verb=0"/>
          </p:cNvPr>
          <p:cNvPicPr>
            <a:picLocks noGrp="1" noRot="1" noChangeAspect="1" noChangeArrowheads="1"/>
          </p:cNvPicPr>
          <p:nvPr>
            <p:ph sz="half" idx="1"/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8839200" y="381000"/>
            <a:ext cx="304800" cy="304800"/>
          </a:xfrm>
        </p:spPr>
      </p:pic>
      <p:sp>
        <p:nvSpPr>
          <p:cNvPr id="5135" name="Rectangle 15"/>
          <p:cNvSpPr>
            <a:spLocks noGrp="1" noChangeArrowheads="1"/>
          </p:cNvSpPr>
          <p:nvPr>
            <p:ph type="body" sz="half" idx="2"/>
          </p:nvPr>
        </p:nvSpPr>
        <p:spPr>
          <a:xfrm>
            <a:off x="685800" y="3581400"/>
            <a:ext cx="8007350" cy="2095500"/>
          </a:xfrm>
        </p:spPr>
        <p:txBody>
          <a:bodyPr>
            <a:normAutofit fontScale="92500"/>
          </a:bodyPr>
          <a:lstStyle/>
          <a:p>
            <a:pPr marL="365760" indent="-256032" algn="ctr" fontAlgn="auto">
              <a:lnSpc>
                <a:spcPct val="90000"/>
              </a:lnSpc>
              <a:spcAft>
                <a:spcPts val="0"/>
              </a:spcAft>
              <a:buFont typeface="Wingdings 3"/>
              <a:buNone/>
              <a:defRPr/>
            </a:pPr>
            <a:r>
              <a:rPr lang="ru-RU" sz="2800" dirty="0" smtClean="0">
                <a:solidFill>
                  <a:srgbClr val="FF0000"/>
                </a:solidFill>
              </a:rPr>
              <a:t>Атмосфера</a:t>
            </a:r>
            <a:r>
              <a:rPr lang="ru-RU" sz="2800" dirty="0" smtClean="0"/>
              <a:t> – газообразная оболочка Земли имеющая слоистое строение и защищающая живые организмы от вредного воздействия космических излучений, резких колебаний температуры.</a:t>
            </a:r>
          </a:p>
          <a:p>
            <a:pPr marL="365760" indent="-256032" algn="ctr" fontAlgn="auto">
              <a:lnSpc>
                <a:spcPct val="90000"/>
              </a:lnSpc>
              <a:spcAft>
                <a:spcPts val="0"/>
              </a:spcAft>
              <a:buFont typeface="Wingdings 3"/>
              <a:buNone/>
              <a:defRPr/>
            </a:pPr>
            <a:endParaRPr lang="ru-RU" sz="28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" fill="hold"/>
                                        <p:tgtEl>
                                          <p:spTgt spid="513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9" showWhenStopped="0">
                <p:cTn id="1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37"/>
                </p:tgtEl>
              </p:cMediaNode>
            </p:audio>
          </p:childTnLst>
        </p:cTn>
      </p:par>
    </p:tnLst>
    <p:bldLst>
      <p:bldP spid="513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8"/>
          <p:cNvSpPr txBox="1">
            <a:spLocks noChangeArrowheads="1"/>
          </p:cNvSpPr>
          <p:nvPr/>
        </p:nvSpPr>
        <p:spPr bwMode="auto">
          <a:xfrm>
            <a:off x="1981200" y="838200"/>
            <a:ext cx="6400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4579" name="Text Box 30"/>
          <p:cNvSpPr txBox="1">
            <a:spLocks noChangeArrowheads="1"/>
          </p:cNvSpPr>
          <p:nvPr/>
        </p:nvSpPr>
        <p:spPr bwMode="auto">
          <a:xfrm>
            <a:off x="762000" y="2909888"/>
            <a:ext cx="7467600" cy="394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ru-RU" sz="3200" b="1">
                <a:solidFill>
                  <a:srgbClr val="000000"/>
                </a:solidFill>
              </a:rPr>
              <a:t>Другое важное направление – это </a:t>
            </a:r>
            <a:r>
              <a:rPr lang="ru-RU" sz="3200" b="1">
                <a:solidFill>
                  <a:srgbClr val="FF0000"/>
                </a:solidFill>
              </a:rPr>
              <a:t>создание и внедрение безотходных технологий, строительство таких</a:t>
            </a:r>
            <a:r>
              <a:rPr lang="ru-RU" sz="3200" b="1">
                <a:solidFill>
                  <a:srgbClr val="000000"/>
                </a:solidFill>
              </a:rPr>
              <a:t> промышленных комплексов, в которых используются все исходное сырьё и любые отходы предприятий.</a:t>
            </a:r>
            <a:endParaRPr lang="en-US" sz="3200" b="1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</a:pPr>
            <a:endParaRPr lang="ru-RU" sz="3200"/>
          </a:p>
        </p:txBody>
      </p:sp>
      <p:sp>
        <p:nvSpPr>
          <p:cNvPr id="261151" name="WordArt 31"/>
          <p:cNvSpPr>
            <a:spLocks noChangeArrowheads="1" noChangeShapeType="1" noTextEdit="1"/>
          </p:cNvSpPr>
          <p:nvPr/>
        </p:nvSpPr>
        <p:spPr bwMode="auto">
          <a:xfrm>
            <a:off x="1143000" y="0"/>
            <a:ext cx="7162800" cy="160020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Меры по охране атмосферы</a:t>
            </a: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61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61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115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3300" smtClean="0"/>
              <a:t> </a:t>
            </a:r>
            <a:endParaRPr lang="ru-RU" sz="2800" smtClean="0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800" smtClean="0">
                <a:solidFill>
                  <a:srgbClr val="00CC00"/>
                </a:solidFill>
              </a:rPr>
              <a:t>ОЗЕЛЕНЕНИЕ ГОРОДОВ</a:t>
            </a:r>
          </a:p>
        </p:txBody>
      </p:sp>
      <p:pic>
        <p:nvPicPr>
          <p:cNvPr id="25604" name="Picture 4" descr="DSCN025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300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381000" y="1295400"/>
            <a:ext cx="82296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/>
              <a:t>Важное значение в борьбе с загрязнениями атмосферы </a:t>
            </a:r>
          </a:p>
          <a:p>
            <a:pPr>
              <a:spcBef>
                <a:spcPct val="50000"/>
              </a:spcBef>
            </a:pPr>
            <a:r>
              <a:rPr lang="ru-RU" sz="3200"/>
              <a:t>имеет </a:t>
            </a:r>
            <a:r>
              <a:rPr lang="ru-RU" sz="3200">
                <a:solidFill>
                  <a:srgbClr val="FF0000"/>
                </a:solidFill>
              </a:rPr>
              <a:t>озеленение  городов и промышленных центров.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5400" smtClean="0">
                <a:solidFill>
                  <a:srgbClr val="FF0000"/>
                </a:solidFill>
              </a:rPr>
              <a:t>СОСТАВ АТМОСФЕРЫ</a:t>
            </a:r>
          </a:p>
        </p:txBody>
      </p:sp>
      <p:pic>
        <p:nvPicPr>
          <p:cNvPr id="17412" name="Picture 4" descr="Nature_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5400"/>
            <a:ext cx="9144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1219200" y="1676400"/>
            <a:ext cx="7315200" cy="414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ru-RU" sz="2800"/>
              <a:t>Наибольшее значение для всех живых организмов имеет </a:t>
            </a:r>
            <a:r>
              <a:rPr lang="ru-RU" sz="2800" u="sng"/>
              <a:t>относительно постоянный состав атмосферного</a:t>
            </a:r>
            <a:r>
              <a:rPr lang="ru-RU" sz="2800"/>
              <a:t> </a:t>
            </a:r>
            <a:r>
              <a:rPr lang="ru-RU" sz="2800" u="sng"/>
              <a:t>воздуха.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ru-RU" sz="2800"/>
              <a:t> В нем содержится:  78,3 % азота,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ru-RU" sz="2800"/>
              <a:t> кислорода – 20,95%, 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ru-RU" sz="2800"/>
              <a:t> диоксида углерода – 0,03%,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ru-RU" sz="2800"/>
              <a:t> аргона – 0,93% от объема сухого воздуха.</a:t>
            </a:r>
          </a:p>
          <a:p>
            <a:pPr>
              <a:spcBef>
                <a:spcPct val="50000"/>
              </a:spcBef>
            </a:pPr>
            <a:endParaRPr lang="ru-RU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800" smtClean="0">
                <a:solidFill>
                  <a:srgbClr val="FF0000"/>
                </a:solidFill>
              </a:rPr>
              <a:t>ЗНАЧЕНИЕ КИСЛОРОДА</a:t>
            </a:r>
          </a:p>
        </p:txBody>
      </p:sp>
      <p:pic>
        <p:nvPicPr>
          <p:cNvPr id="18436" name="Picture 4" descr="Nature_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9200"/>
            <a:ext cx="91440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914400" y="1676400"/>
            <a:ext cx="845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762000" y="1600200"/>
            <a:ext cx="7239000" cy="443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FontTx/>
              <a:buChar char="•"/>
            </a:pPr>
            <a:r>
              <a:rPr lang="ru-RU" sz="3600"/>
              <a:t>Атмосферным воздухом дышат все аэробные организмы.</a:t>
            </a:r>
          </a:p>
          <a:p>
            <a:pPr algn="ctr">
              <a:spcBef>
                <a:spcPct val="20000"/>
              </a:spcBef>
              <a:buFontTx/>
              <a:buChar char="•"/>
            </a:pPr>
            <a:r>
              <a:rPr lang="ru-RU" sz="3600"/>
              <a:t> Если без воды человек может прожить несколько суток,</a:t>
            </a:r>
          </a:p>
          <a:p>
            <a:pPr algn="ctr">
              <a:spcBef>
                <a:spcPct val="20000"/>
              </a:spcBef>
            </a:pPr>
            <a:r>
              <a:rPr lang="ru-RU" sz="3600"/>
              <a:t>  то смерть от удушья наступает через 4-5 минут.</a:t>
            </a:r>
            <a:r>
              <a:rPr lang="ru-RU" sz="3600">
                <a:solidFill>
                  <a:srgbClr val="FF0000"/>
                </a:solidFill>
              </a:rPr>
              <a:t> </a:t>
            </a:r>
          </a:p>
          <a:p>
            <a:pPr algn="ctr">
              <a:spcBef>
                <a:spcPct val="50000"/>
              </a:spcBef>
            </a:pPr>
            <a:endParaRPr lang="ru-RU" sz="36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10" descr="00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2" name="Picture 8" descr="000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 descr="CLOUDS0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3" name="Picture 9" descr="CLOUDS3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5" descr="BACKLTC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7" descr="CLOUD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6" descr="CLOUD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5" name="WordArt 11"/>
          <p:cNvSpPr>
            <a:spLocks noChangeArrowheads="1" noChangeShapeType="1" noTextEdit="1"/>
          </p:cNvSpPr>
          <p:nvPr/>
        </p:nvSpPr>
        <p:spPr bwMode="auto">
          <a:xfrm>
            <a:off x="609600" y="2209800"/>
            <a:ext cx="7924800" cy="19431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E0A0A"/>
                </a:solidFill>
                <a:latin typeface="High Tower Text"/>
              </a:rPr>
              <a:t>Экологические проблемы атмосферы</a:t>
            </a:r>
          </a:p>
        </p:txBody>
      </p:sp>
      <p:sp>
        <p:nvSpPr>
          <p:cNvPr id="11277" name="Rectangle 13"/>
          <p:cNvSpPr>
            <a:spLocks noGrp="1" noRot="1" noChangeArrowheads="1"/>
          </p:cNvSpPr>
          <p:nvPr>
            <p:ph sz="half" idx="1"/>
          </p:nvPr>
        </p:nvSpPr>
        <p:spPr>
          <a:xfrm>
            <a:off x="457200" y="685800"/>
            <a:ext cx="3124200" cy="609600"/>
          </a:xfrm>
        </p:spPr>
        <p:txBody>
          <a:bodyPr/>
          <a:lstStyle/>
          <a:p>
            <a:r>
              <a:rPr lang="ru-RU" dirty="0" smtClean="0">
                <a:solidFill>
                  <a:srgbClr val="ECFD0B"/>
                </a:solidFill>
              </a:rPr>
              <a:t>Загрязнение</a:t>
            </a:r>
          </a:p>
          <a:p>
            <a:endParaRPr lang="ru-RU" dirty="0" smtClean="0">
              <a:solidFill>
                <a:srgbClr val="FF9B09"/>
              </a:solidFill>
            </a:endParaRPr>
          </a:p>
          <a:p>
            <a:endParaRPr lang="ru-RU" dirty="0" smtClean="0">
              <a:solidFill>
                <a:srgbClr val="FCEB0C"/>
              </a:solidFill>
            </a:endParaRPr>
          </a:p>
          <a:p>
            <a:endParaRPr lang="ru-RU" dirty="0" smtClean="0">
              <a:solidFill>
                <a:srgbClr val="FF9B09"/>
              </a:solidFill>
            </a:endParaRPr>
          </a:p>
        </p:txBody>
      </p:sp>
      <p:sp>
        <p:nvSpPr>
          <p:cNvPr id="11280" name="Rectangle 16"/>
          <p:cNvSpPr>
            <a:spLocks noChangeArrowheads="1"/>
          </p:cNvSpPr>
          <p:nvPr/>
        </p:nvSpPr>
        <p:spPr bwMode="auto">
          <a:xfrm>
            <a:off x="4343400" y="457200"/>
            <a:ext cx="40386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endParaRPr lang="ru-RU" sz="2800" dirty="0">
              <a:solidFill>
                <a:srgbClr val="FCEB0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1282" name="Rectangle 18"/>
          <p:cNvSpPr>
            <a:spLocks noChangeArrowheads="1"/>
          </p:cNvSpPr>
          <p:nvPr/>
        </p:nvSpPr>
        <p:spPr bwMode="auto">
          <a:xfrm>
            <a:off x="3962400" y="457200"/>
            <a:ext cx="40386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/>
            </a:pPr>
            <a:endParaRPr lang="ru-RU" sz="2800" dirty="0">
              <a:solidFill>
                <a:srgbClr val="FCEB0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1283" name="Rectangle 19"/>
          <p:cNvSpPr>
            <a:spLocks noChangeArrowheads="1"/>
          </p:cNvSpPr>
          <p:nvPr/>
        </p:nvSpPr>
        <p:spPr bwMode="auto">
          <a:xfrm>
            <a:off x="3962400" y="2286000"/>
            <a:ext cx="44196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/>
            </a:pPr>
            <a:endParaRPr lang="ru-RU" sz="2800" dirty="0">
              <a:solidFill>
                <a:srgbClr val="FCEB0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1284" name="Rectangle 20"/>
          <p:cNvSpPr>
            <a:spLocks noChangeArrowheads="1"/>
          </p:cNvSpPr>
          <p:nvPr/>
        </p:nvSpPr>
        <p:spPr bwMode="auto">
          <a:xfrm>
            <a:off x="3657600" y="3505200"/>
            <a:ext cx="40386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/>
            </a:pPr>
            <a:endParaRPr lang="ru-RU" sz="2800" dirty="0">
              <a:solidFill>
                <a:srgbClr val="ECFD0B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8" name="Rectangle 19"/>
          <p:cNvSpPr>
            <a:spLocks noChangeArrowheads="1"/>
          </p:cNvSpPr>
          <p:nvPr/>
        </p:nvSpPr>
        <p:spPr bwMode="auto">
          <a:xfrm>
            <a:off x="4114800" y="2438400"/>
            <a:ext cx="44196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/>
            </a:pPr>
            <a:endParaRPr lang="ru-RU" sz="2800" dirty="0">
              <a:solidFill>
                <a:srgbClr val="FCEB0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" name="Rectangle 19"/>
          <p:cNvSpPr>
            <a:spLocks noChangeArrowheads="1"/>
          </p:cNvSpPr>
          <p:nvPr/>
        </p:nvSpPr>
        <p:spPr bwMode="auto">
          <a:xfrm>
            <a:off x="2362200" y="3962400"/>
            <a:ext cx="44196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/>
            </a:pPr>
            <a:endParaRPr lang="ru-RU" sz="2800" dirty="0">
              <a:solidFill>
                <a:srgbClr val="FCEB0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4419600" y="2743200"/>
            <a:ext cx="44196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/>
            </a:pPr>
            <a:endParaRPr lang="ru-RU" sz="2800" dirty="0">
              <a:solidFill>
                <a:srgbClr val="FCEB0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474" name="Прямоугольник 20"/>
          <p:cNvSpPr>
            <a:spLocks noChangeArrowheads="1"/>
          </p:cNvSpPr>
          <p:nvPr/>
        </p:nvSpPr>
        <p:spPr bwMode="auto">
          <a:xfrm>
            <a:off x="2438400" y="3886200"/>
            <a:ext cx="41148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FF9B09"/>
                </a:solidFill>
              </a:rPr>
              <a:t>Глобальный экологический кризис</a:t>
            </a:r>
          </a:p>
        </p:txBody>
      </p:sp>
      <p:sp>
        <p:nvSpPr>
          <p:cNvPr id="19475" name="Прямоугольник 21"/>
          <p:cNvSpPr>
            <a:spLocks noChangeArrowheads="1"/>
          </p:cNvSpPr>
          <p:nvPr/>
        </p:nvSpPr>
        <p:spPr bwMode="auto">
          <a:xfrm>
            <a:off x="4953000" y="5334000"/>
            <a:ext cx="3921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CEB0C"/>
                </a:solidFill>
              </a:rPr>
              <a:t>Парниковый эффект</a:t>
            </a:r>
          </a:p>
        </p:txBody>
      </p:sp>
      <p:sp>
        <p:nvSpPr>
          <p:cNvPr id="19476" name="Прямоугольник 22"/>
          <p:cNvSpPr>
            <a:spLocks noChangeArrowheads="1"/>
          </p:cNvSpPr>
          <p:nvPr/>
        </p:nvSpPr>
        <p:spPr bwMode="auto">
          <a:xfrm>
            <a:off x="533400" y="5334000"/>
            <a:ext cx="3175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CEB0C"/>
                </a:solidFill>
              </a:rPr>
              <a:t>Озоновые дыры</a:t>
            </a:r>
          </a:p>
        </p:txBody>
      </p:sp>
      <p:sp>
        <p:nvSpPr>
          <p:cNvPr id="19477" name="Прямоугольник 23"/>
          <p:cNvSpPr>
            <a:spLocks noChangeArrowheads="1"/>
          </p:cNvSpPr>
          <p:nvPr/>
        </p:nvSpPr>
        <p:spPr bwMode="auto">
          <a:xfrm>
            <a:off x="5562600" y="609600"/>
            <a:ext cx="3403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CEB0C"/>
                </a:solidFill>
              </a:rPr>
              <a:t>Кислотные дожди</a:t>
            </a:r>
          </a:p>
        </p:txBody>
      </p:sp>
      <p:sp>
        <p:nvSpPr>
          <p:cNvPr id="19478" name="Прямоугольник 24"/>
          <p:cNvSpPr>
            <a:spLocks noChangeArrowheads="1"/>
          </p:cNvSpPr>
          <p:nvPr/>
        </p:nvSpPr>
        <p:spPr bwMode="auto">
          <a:xfrm>
            <a:off x="2438400" y="1447800"/>
            <a:ext cx="42672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FF9B09"/>
                </a:solidFill>
              </a:rPr>
              <a:t>Локальный экологический кризис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4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4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4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5" grpId="0"/>
      <p:bldP spid="11277" grpId="0" build="p"/>
      <p:bldP spid="19474" grpId="0"/>
      <p:bldP spid="19475" grpId="0"/>
      <p:bldP spid="19476" grpId="0"/>
      <p:bldP spid="19477" grpId="0"/>
      <p:bldP spid="1947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301625" y="263525"/>
            <a:ext cx="8510588" cy="1236663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smtClean="0">
                <a:solidFill>
                  <a:srgbClr val="FE0A0A"/>
                </a:solidFill>
              </a:rPr>
              <a:t>Наибольшее влияние на загрязнение атмосферы оказывают :</a:t>
            </a:r>
            <a:br>
              <a:rPr lang="ru-RU" sz="3200" smtClean="0">
                <a:solidFill>
                  <a:srgbClr val="FE0A0A"/>
                </a:solidFill>
              </a:rPr>
            </a:br>
            <a:endParaRPr lang="ru-RU" sz="3200" smtClean="0">
              <a:solidFill>
                <a:srgbClr val="FE0A0A"/>
              </a:solidFill>
            </a:endParaRPr>
          </a:p>
        </p:txBody>
      </p:sp>
      <p:graphicFrame>
        <p:nvGraphicFramePr>
          <p:cNvPr id="6149" name="Object 5"/>
          <p:cNvGraphicFramePr>
            <a:graphicFrameLocks noChangeAspect="1"/>
          </p:cNvGraphicFramePr>
          <p:nvPr>
            <p:ph sz="quarter" idx="1"/>
          </p:nvPr>
        </p:nvGraphicFramePr>
        <p:xfrm>
          <a:off x="644525" y="1676400"/>
          <a:ext cx="7356475" cy="4476750"/>
        </p:xfrm>
        <a:graphic>
          <a:graphicData uri="http://schemas.openxmlformats.org/presentationml/2006/ole">
            <p:oleObj spid="_x0000_s1026" name="Диаграмма" r:id="rId3" imgW="4038585" imgH="2457475" progId="MSGraph.Chart.8">
              <p:embed followColorScheme="full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614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5" descr="forces_of_nature_green_lightning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4" name="Rectangle 12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4495800"/>
            <a:ext cx="4267200" cy="1524000"/>
          </a:xfrm>
        </p:spPr>
        <p:txBody>
          <a:bodyPr/>
          <a:lstStyle/>
          <a:p>
            <a:r>
              <a:rPr lang="ru-RU" sz="2800" dirty="0" smtClean="0">
                <a:solidFill>
                  <a:srgbClr val="ECFD0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Разрушают памятники архитектуры</a:t>
            </a:r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457200" y="3048000"/>
            <a:ext cx="3962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/>
            </a:pPr>
            <a:r>
              <a:rPr lang="ru-RU" sz="2800" dirty="0">
                <a:solidFill>
                  <a:srgbClr val="ECFD0B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Вызывают коррозию металлов</a:t>
            </a:r>
          </a:p>
        </p:txBody>
      </p:sp>
      <p:sp>
        <p:nvSpPr>
          <p:cNvPr id="23566" name="Rectangle 14"/>
          <p:cNvSpPr>
            <a:spLocks noChangeArrowheads="1"/>
          </p:cNvSpPr>
          <p:nvPr/>
        </p:nvSpPr>
        <p:spPr bwMode="auto">
          <a:xfrm>
            <a:off x="304800" y="1676400"/>
            <a:ext cx="44196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/>
            </a:pPr>
            <a:r>
              <a:rPr lang="ru-RU" sz="2800" dirty="0">
                <a:solidFill>
                  <a:srgbClr val="ECFD0B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Ослабление и гибель водной экосистемы</a:t>
            </a:r>
          </a:p>
        </p:txBody>
      </p:sp>
      <p:sp>
        <p:nvSpPr>
          <p:cNvPr id="23567" name="Rectangle 15"/>
          <p:cNvSpPr>
            <a:spLocks noChangeArrowheads="1"/>
          </p:cNvSpPr>
          <p:nvPr/>
        </p:nvSpPr>
        <p:spPr bwMode="auto">
          <a:xfrm>
            <a:off x="4724400" y="4191000"/>
            <a:ext cx="40386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/>
            </a:pPr>
            <a:r>
              <a:rPr lang="ru-RU" sz="2800" dirty="0">
                <a:solidFill>
                  <a:srgbClr val="ECFD0B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Ослабление и гибель деревьев и растений</a:t>
            </a:r>
          </a:p>
        </p:txBody>
      </p:sp>
      <p:sp>
        <p:nvSpPr>
          <p:cNvPr id="23568" name="Rectangle 16"/>
          <p:cNvSpPr>
            <a:spLocks noChangeArrowheads="1"/>
          </p:cNvSpPr>
          <p:nvPr/>
        </p:nvSpPr>
        <p:spPr bwMode="auto">
          <a:xfrm>
            <a:off x="4648200" y="1752600"/>
            <a:ext cx="44958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/>
            </a:pPr>
            <a:r>
              <a:rPr lang="ru-RU" sz="2800" dirty="0">
                <a:solidFill>
                  <a:srgbClr val="ECFD0B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Возникновение и обострение болезней дыхательной системы человека</a:t>
            </a:r>
          </a:p>
        </p:txBody>
      </p:sp>
      <p:sp>
        <p:nvSpPr>
          <p:cNvPr id="20488" name="WordArt 17"/>
          <p:cNvSpPr>
            <a:spLocks noChangeArrowheads="1" noChangeShapeType="1" noTextEdit="1"/>
          </p:cNvSpPr>
          <p:nvPr/>
        </p:nvSpPr>
        <p:spPr bwMode="auto">
          <a:xfrm>
            <a:off x="1219200" y="304800"/>
            <a:ext cx="6934200" cy="11430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path path="rect">
                    <a:fillToRect l="100000" t="100000"/>
                  </a:path>
                </a:gradFill>
                <a:latin typeface="Impact"/>
              </a:rPr>
              <a:t>Кислотные дожди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4" grpId="0" build="p"/>
      <p:bldP spid="23565" grpId="0"/>
      <p:bldP spid="23566" grpId="0"/>
      <p:bldP spid="23567" grpId="0"/>
      <p:bldP spid="23568" grpId="0"/>
      <p:bldP spid="2048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9" name="Rectangle 7"/>
          <p:cNvSpPr>
            <a:spLocks noGrp="1" noChangeArrowheads="1"/>
          </p:cNvSpPr>
          <p:nvPr>
            <p:ph type="title"/>
          </p:nvPr>
        </p:nvSpPr>
        <p:spPr>
          <a:xfrm>
            <a:off x="381000" y="-228600"/>
            <a:ext cx="8385175" cy="14319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mtClean="0">
                <a:solidFill>
                  <a:srgbClr val="FFFF99"/>
                </a:solidFill>
              </a:rPr>
              <a:t>Типы Загрязнений</a:t>
            </a:r>
          </a:p>
        </p:txBody>
      </p:sp>
      <p:pic>
        <p:nvPicPr>
          <p:cNvPr id="21507" name="Picture 28" descr="1FE0E2DA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 l="5400"/>
          <a:stretch>
            <a:fillRect/>
          </a:stretch>
        </p:blipFill>
        <p:spPr>
          <a:xfrm>
            <a:off x="304800" y="838200"/>
            <a:ext cx="3810000" cy="3048000"/>
          </a:xfrm>
          <a:noFill/>
        </p:spPr>
      </p:pic>
      <p:pic>
        <p:nvPicPr>
          <p:cNvPr id="259095" name="Picture 23" descr="0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581150" y="4359275"/>
            <a:ext cx="1790700" cy="1346200"/>
          </a:xfrm>
        </p:spPr>
      </p:pic>
      <p:sp>
        <p:nvSpPr>
          <p:cNvPr id="259081" name="Rectangle 9"/>
          <p:cNvSpPr>
            <a:spLocks noGrp="1" noChangeArrowheads="1"/>
          </p:cNvSpPr>
          <p:nvPr>
            <p:ph type="body" sz="half" idx="3"/>
          </p:nvPr>
        </p:nvSpPr>
        <p:spPr>
          <a:xfrm>
            <a:off x="3886200" y="685800"/>
            <a:ext cx="5257800" cy="5791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 smtClean="0"/>
              <a:t>  </a:t>
            </a:r>
            <a:r>
              <a:rPr lang="ru-RU" sz="2400" smtClean="0">
                <a:solidFill>
                  <a:schemeClr val="bg1"/>
                </a:solidFill>
              </a:rPr>
              <a:t>Загрязнение атмосферы может </a:t>
            </a:r>
            <a:r>
              <a:rPr lang="ru-RU" sz="2400" smtClean="0"/>
              <a:t>быть естественным и искусственным. Естественное загрязнение </a:t>
            </a:r>
            <a:r>
              <a:rPr lang="ru-RU" sz="2400" smtClean="0">
                <a:solidFill>
                  <a:schemeClr val="bg1"/>
                </a:solidFill>
              </a:rPr>
              <a:t>происходит при извержении вулканов, выветривании горных пород, пыльных бурях, лесных пожарах.</a:t>
            </a:r>
          </a:p>
          <a:p>
            <a:pPr>
              <a:lnSpc>
                <a:spcPct val="90000"/>
              </a:lnSpc>
              <a:buFont typeface="Wingdings 3" pitchFamily="18" charset="2"/>
              <a:buNone/>
            </a:pPr>
            <a:r>
              <a:rPr lang="ru-RU" sz="2400" smtClean="0"/>
              <a:t>     Источниками искусственного загрязнения </a:t>
            </a:r>
            <a:r>
              <a:rPr lang="ru-RU" sz="2400" smtClean="0">
                <a:solidFill>
                  <a:schemeClr val="bg1"/>
                </a:solidFill>
              </a:rPr>
              <a:t>служат промышленные, транспортные и бытовые выбросы. Основные поставщики загрязнений – промышленные предприятия, они выделяют в атмосферу несгоревшие частицы топлива, пыль, сажу.</a:t>
            </a:r>
          </a:p>
        </p:txBody>
      </p:sp>
    </p:spTree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9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9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90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9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7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9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9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9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9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7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90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90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90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90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00"/>
                            </p:stCondLst>
                            <p:childTnLst>
                              <p:par>
                                <p:cTn id="26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590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90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59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5204" name="Picture 4" descr="7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143000"/>
            <a:ext cx="4267200" cy="5715000"/>
          </a:xfrm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600" smtClean="0">
                <a:solidFill>
                  <a:srgbClr val="FF0000"/>
                </a:solidFill>
              </a:rPr>
              <a:t>РАДИОАКТИВНОЕ ЗАГРЯЗНЕНИЕ</a:t>
            </a:r>
          </a:p>
        </p:txBody>
      </p:sp>
      <p:sp>
        <p:nvSpPr>
          <p:cNvPr id="22532" name="Rectangle 5"/>
          <p:cNvSpPr>
            <a:spLocks noChangeArrowheads="1"/>
          </p:cNvSpPr>
          <p:nvPr/>
        </p:nvSpPr>
        <p:spPr bwMode="auto">
          <a:xfrm>
            <a:off x="4267200" y="1143000"/>
            <a:ext cx="4572000" cy="611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0000"/>
                </a:solidFill>
              </a:rPr>
              <a:t>Самое опасное загрязнение атмосферы и всей окружающей среды – </a:t>
            </a:r>
            <a:r>
              <a:rPr lang="ru-RU" sz="2400">
                <a:solidFill>
                  <a:srgbClr val="FF0000"/>
                </a:solidFill>
              </a:rPr>
              <a:t>радиоактивное.</a:t>
            </a:r>
            <a:r>
              <a:rPr lang="ru-RU" sz="2400">
                <a:solidFill>
                  <a:srgbClr val="000000"/>
                </a:solidFill>
              </a:rPr>
              <a:t> Оно представляет угрозу для здоровья и жизни людей, животных и растений не только живущих поколений, но и их потомков из-за </a:t>
            </a:r>
            <a:r>
              <a:rPr lang="ru-RU" sz="2400">
                <a:solidFill>
                  <a:srgbClr val="FF0000"/>
                </a:solidFill>
              </a:rPr>
              <a:t>появления многочисленных мутационных уродств. </a:t>
            </a:r>
          </a:p>
          <a:p>
            <a:r>
              <a:rPr lang="ru-RU" sz="2400">
                <a:solidFill>
                  <a:srgbClr val="FF0000"/>
                </a:solidFill>
              </a:rPr>
              <a:t>Источниками радиоактивного загрязнения</a:t>
            </a:r>
            <a:r>
              <a:rPr lang="ru-RU" sz="2400">
                <a:solidFill>
                  <a:srgbClr val="000000"/>
                </a:solidFill>
              </a:rPr>
              <a:t> служат </a:t>
            </a:r>
            <a:r>
              <a:rPr lang="ru-RU" sz="2400">
                <a:solidFill>
                  <a:srgbClr val="FF0000"/>
                </a:solidFill>
              </a:rPr>
              <a:t>экспериментальные взрывы атомных и водородных бомб.</a:t>
            </a:r>
          </a:p>
          <a:p>
            <a:pPr>
              <a:spcBef>
                <a:spcPct val="50000"/>
              </a:spcBef>
            </a:pPr>
            <a:endParaRPr lang="ru-RU" sz="24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0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35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31" name="Rectangle 15"/>
          <p:cNvSpPr>
            <a:spLocks noGrp="1" noChangeArrowheads="1"/>
          </p:cNvSpPr>
          <p:nvPr>
            <p:ph type="body" sz="half" idx="1"/>
          </p:nvPr>
        </p:nvSpPr>
        <p:spPr>
          <a:xfrm>
            <a:off x="301625" y="1676400"/>
            <a:ext cx="4194175" cy="5181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 b="1" smtClean="0">
                <a:solidFill>
                  <a:srgbClr val="000000"/>
                </a:solidFill>
              </a:rPr>
              <a:t>Основные усилия сейчас направлены на </a:t>
            </a:r>
            <a:r>
              <a:rPr lang="ru-RU" sz="2400" b="1" smtClean="0">
                <a:solidFill>
                  <a:srgbClr val="FF0000"/>
                </a:solidFill>
              </a:rPr>
              <a:t>предупреждения выбросов загрязняющих веществ в атмосферу.</a:t>
            </a:r>
            <a:r>
              <a:rPr lang="ru-RU" sz="2400" b="1" smtClean="0">
                <a:solidFill>
                  <a:srgbClr val="000000"/>
                </a:solidFill>
              </a:rPr>
              <a:t> На предприятиях устанавливают </a:t>
            </a:r>
            <a:r>
              <a:rPr lang="ru-RU" sz="2400" b="1" smtClean="0">
                <a:solidFill>
                  <a:srgbClr val="FF0000"/>
                </a:solidFill>
              </a:rPr>
              <a:t>пылеулавливающее и газоочистное оборудование.</a:t>
            </a:r>
            <a:r>
              <a:rPr lang="ru-RU" sz="2400" b="1" smtClean="0">
                <a:solidFill>
                  <a:srgbClr val="000000"/>
                </a:solidFill>
              </a:rPr>
              <a:t> Таким образом задерживается</a:t>
            </a:r>
            <a:r>
              <a:rPr lang="ru-RU" sz="2400" b="1" smtClean="0">
                <a:solidFill>
                  <a:srgbClr val="FF0000"/>
                </a:solidFill>
              </a:rPr>
              <a:t> </a:t>
            </a:r>
            <a:r>
              <a:rPr lang="en-US" sz="2400" b="1" smtClean="0">
                <a:solidFill>
                  <a:srgbClr val="FF0000"/>
                </a:solidFill>
                <a:cs typeface="Arial" charset="0"/>
              </a:rPr>
              <a:t>¾</a:t>
            </a:r>
            <a:r>
              <a:rPr lang="ru-RU" sz="2400" b="1" smtClean="0">
                <a:solidFill>
                  <a:srgbClr val="000000"/>
                </a:solidFill>
                <a:cs typeface="Arial" charset="0"/>
              </a:rPr>
              <a:t> всех выбросов. </a:t>
            </a:r>
            <a:endParaRPr lang="en-US" sz="2400" b="1" smtClean="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290844" name="Picture 28" descr="j030295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62575" y="2033588"/>
            <a:ext cx="2609850" cy="3657600"/>
          </a:xfrm>
        </p:spPr>
      </p:pic>
      <p:sp>
        <p:nvSpPr>
          <p:cNvPr id="290832" name="WordArt 16"/>
          <p:cNvSpPr>
            <a:spLocks noChangeArrowheads="1" noChangeShapeType="1" noTextEdit="1"/>
          </p:cNvSpPr>
          <p:nvPr/>
        </p:nvSpPr>
        <p:spPr bwMode="auto">
          <a:xfrm>
            <a:off x="1143000" y="0"/>
            <a:ext cx="7162800" cy="160020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Меры по охране атмосферы</a:t>
            </a:r>
          </a:p>
        </p:txBody>
      </p:sp>
    </p:spTree>
  </p:cSld>
  <p:clrMapOvr>
    <a:masterClrMapping/>
  </p:clrMapOvr>
  <p:transition spd="med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08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08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08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908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2908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2908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500"/>
                            </p:stCondLst>
                            <p:childTnLst>
                              <p:par>
                                <p:cTn id="17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2908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2908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290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290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0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0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0831" grpId="0" build="p"/>
      <p:bldP spid="29083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491</TotalTime>
  <Words>339</Words>
  <Application>Microsoft Office PowerPoint</Application>
  <PresentationFormat>Экран (4:3)</PresentationFormat>
  <Paragraphs>41</Paragraphs>
  <Slides>11</Slides>
  <Notes>0</Notes>
  <HiddenSlides>0</HiddenSlides>
  <MMClips>1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Открытая</vt:lpstr>
      <vt:lpstr>Диаграмма</vt:lpstr>
      <vt:lpstr>Современное состояние и охрана атмосферы</vt:lpstr>
      <vt:lpstr>СОСТАВ АТМОСФЕРЫ</vt:lpstr>
      <vt:lpstr>ЗНАЧЕНИЕ КИСЛОРОДА</vt:lpstr>
      <vt:lpstr>Слайд 4</vt:lpstr>
      <vt:lpstr>Наибольшее влияние на загрязнение атмосферы оказывают : </vt:lpstr>
      <vt:lpstr>Слайд 6</vt:lpstr>
      <vt:lpstr>Типы Загрязнений</vt:lpstr>
      <vt:lpstr>РАДИОАКТИВНОЕ ЗАГРЯЗНЕНИЕ</vt:lpstr>
      <vt:lpstr>Слайд 9</vt:lpstr>
      <vt:lpstr>Слайд 10</vt:lpstr>
      <vt:lpstr>ОЗЕЛЕНЕНИЕ ГОРОДОВ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катя</dc:creator>
  <cp:lastModifiedBy>катя</cp:lastModifiedBy>
  <cp:revision>37</cp:revision>
  <cp:lastPrinted>1601-01-01T00:00:00Z</cp:lastPrinted>
  <dcterms:created xsi:type="dcterms:W3CDTF">1601-01-01T00:00:00Z</dcterms:created>
  <dcterms:modified xsi:type="dcterms:W3CDTF">2013-02-07T17:09:39Z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