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76" r:id="rId5"/>
    <p:sldId id="272" r:id="rId6"/>
    <p:sldId id="271" r:id="rId7"/>
    <p:sldId id="273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188913"/>
            <a:ext cx="7772400" cy="2016125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Жилин и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Костылин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с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равнительная характеристика героев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</a:rPr>
              <a:t>(Урок по литературе для 5 класса)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0753" y="1988840"/>
            <a:ext cx="6929438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4950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23528" y="625251"/>
            <a:ext cx="8229600" cy="1143001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Что общего у героев?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9144000" cy="56435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pPr>
              <a:buFont typeface="Wingdings 2" pitchFamily="18" charset="2"/>
              <a:buNone/>
            </a:pPr>
            <a:r>
              <a:rPr lang="ru-RU" dirty="0"/>
              <a:t> 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sz="2400" dirty="0">
              <a:latin typeface="Calibri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Calibri" pitchFamily="34" charset="0"/>
              </a:rPr>
              <a:t>1) Служили на Кавказе.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Calibri" pitchFamily="34" charset="0"/>
              </a:rPr>
              <a:t> 2) Жилин и </a:t>
            </a:r>
            <a:r>
              <a:rPr lang="ru-RU" sz="2400" dirty="0" err="1" smtClean="0">
                <a:latin typeface="Calibri" pitchFamily="34" charset="0"/>
              </a:rPr>
              <a:t>Костылин</a:t>
            </a:r>
            <a:r>
              <a:rPr lang="ru-RU" sz="2400" dirty="0" smtClean="0">
                <a:latin typeface="Calibri" pitchFamily="34" charset="0"/>
              </a:rPr>
              <a:t> - дворяне.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Calibri" pitchFamily="34" charset="0"/>
              </a:rPr>
              <a:t> 3) Оба  офицера   русской   армии,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Calibri" pitchFamily="34" charset="0"/>
              </a:rPr>
              <a:t> 4</a:t>
            </a:r>
            <a:r>
              <a:rPr lang="ru-RU" sz="2400" dirty="0">
                <a:latin typeface="Calibri" pitchFamily="34" charset="0"/>
              </a:rPr>
              <a:t>) </a:t>
            </a:r>
            <a:r>
              <a:rPr lang="ru-RU" sz="2400" dirty="0" smtClean="0">
                <a:latin typeface="Calibri" pitchFamily="34" charset="0"/>
              </a:rPr>
              <a:t>Оба  отправляются  </a:t>
            </a:r>
            <a:r>
              <a:rPr lang="ru-RU" sz="2400" dirty="0">
                <a:latin typeface="Calibri" pitchFamily="34" charset="0"/>
              </a:rPr>
              <a:t>в </a:t>
            </a:r>
            <a:r>
              <a:rPr lang="ru-RU" sz="2400" dirty="0" smtClean="0">
                <a:latin typeface="Calibri" pitchFamily="34" charset="0"/>
              </a:rPr>
              <a:t>отпуск и  попадают </a:t>
            </a:r>
            <a:r>
              <a:rPr lang="ru-RU" sz="2400" dirty="0">
                <a:latin typeface="Calibri" pitchFamily="34" charset="0"/>
              </a:rPr>
              <a:t>в плен.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172" name="Picture 4" descr="C:\Documents and Settings\Admin\Рабочий стол\353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6"/>
            <a:ext cx="223224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202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Портрет в характеристике героев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3"/>
          </p:nvPr>
        </p:nvSpPr>
        <p:spPr>
          <a:xfrm>
            <a:off x="0" y="2060848"/>
            <a:ext cx="9144000" cy="6072187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Костылин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sz="2400" dirty="0" smtClean="0">
                <a:latin typeface="Calibri" pitchFamily="34" charset="0"/>
              </a:rPr>
              <a:t>«... мужчина грузный, толстый, весь </a:t>
            </a:r>
          </a:p>
          <a:p>
            <a:pPr marL="0" indent="0">
              <a:buNone/>
            </a:pPr>
            <a:r>
              <a:rPr lang="ru-RU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                      красный, а пот с него так и льётся».</a:t>
            </a:r>
          </a:p>
          <a:p>
            <a:pPr marL="0" indent="0">
              <a:buNone/>
            </a:pPr>
            <a:r>
              <a:rPr lang="ru-RU" sz="2400" dirty="0" smtClean="0">
                <a:latin typeface="Calibri" pitchFamily="34" charset="0"/>
              </a:rPr>
              <a:t>                        </a:t>
            </a:r>
            <a:r>
              <a:rPr lang="ru-RU" sz="2400" dirty="0">
                <a:latin typeface="Calibri" pitchFamily="34" charset="0"/>
              </a:rPr>
              <a:t>«Грузный» - тяжёлый </a:t>
            </a:r>
          </a:p>
          <a:p>
            <a:pPr>
              <a:buFont typeface="Wingdings 2" pitchFamily="18" charset="2"/>
              <a:buNone/>
            </a:pPr>
            <a:r>
              <a:rPr lang="ru-RU" sz="2400" dirty="0">
                <a:latin typeface="Calibri" pitchFamily="34" charset="0"/>
              </a:rPr>
              <a:t>                        «Толстый » - полный </a:t>
            </a:r>
          </a:p>
          <a:p>
            <a:pPr>
              <a:buFont typeface="Wingdings 2" pitchFamily="18" charset="2"/>
              <a:buNone/>
            </a:pPr>
            <a:r>
              <a:rPr lang="ru-RU" sz="2400" dirty="0">
                <a:latin typeface="Calibri" pitchFamily="34" charset="0"/>
              </a:rPr>
              <a:t>                        «Красный» - вспотевший</a:t>
            </a:r>
            <a:r>
              <a:rPr lang="ru-RU" sz="2400" dirty="0" smtClean="0">
                <a:latin typeface="Calibri" pitchFamily="34" charset="0"/>
              </a:rPr>
              <a:t>.</a:t>
            </a:r>
          </a:p>
          <a:p>
            <a:r>
              <a:rPr lang="ru-RU" b="1" dirty="0" smtClean="0"/>
              <a:t>Жилин:</a:t>
            </a:r>
            <a:r>
              <a:rPr lang="ru-RU" dirty="0" smtClean="0"/>
              <a:t> </a:t>
            </a:r>
            <a:r>
              <a:rPr lang="ru-RU" sz="2400" dirty="0" smtClean="0">
                <a:latin typeface="Calibri" pitchFamily="34" charset="0"/>
              </a:rPr>
              <a:t>«Невелик ростом, а удал был».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4" descr="rus07-0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12160" y="3212976"/>
            <a:ext cx="237894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85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4747" y="1218748"/>
            <a:ext cx="8280920" cy="56392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Calibri" pitchFamily="34" charset="0"/>
              </a:rPr>
              <a:t>Полез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>
                <a:solidFill>
                  <a:schemeClr val="hlink"/>
                </a:solidFill>
                <a:latin typeface="Calibri" pitchFamily="34" charset="0"/>
              </a:rPr>
              <a:t>Жилин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в дыру, </a:t>
            </a:r>
            <a:r>
              <a:rPr lang="ru-RU" sz="2400" b="1" dirty="0">
                <a:solidFill>
                  <a:schemeClr val="hlink"/>
                </a:solidFill>
                <a:latin typeface="Calibri" pitchFamily="34" charset="0"/>
              </a:rPr>
              <a:t>раскопал </a:t>
            </a:r>
            <a:r>
              <a:rPr lang="ru-RU" sz="2400" b="1" dirty="0" err="1">
                <a:solidFill>
                  <a:schemeClr val="hlink"/>
                </a:solidFill>
                <a:latin typeface="Calibri" pitchFamily="34" charset="0"/>
              </a:rPr>
              <a:t>пошире</a:t>
            </a:r>
            <a:r>
              <a:rPr lang="ru-RU" sz="2400" dirty="0">
                <a:latin typeface="Calibri" pitchFamily="34" charset="0"/>
              </a:rPr>
              <a:t>, чтоб и </a:t>
            </a:r>
            <a:r>
              <a:rPr lang="ru-RU" sz="2400" dirty="0" err="1">
                <a:latin typeface="Calibri" pitchFamily="34" charset="0"/>
              </a:rPr>
              <a:t>Костылину</a:t>
            </a:r>
            <a:r>
              <a:rPr lang="ru-RU" sz="2400" dirty="0">
                <a:latin typeface="Calibri" pitchFamily="34" charset="0"/>
              </a:rPr>
              <a:t> пролезть, и сидят они — ждут, чтобы затихло в ауле.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Calibri" pitchFamily="34" charset="0"/>
              </a:rPr>
              <a:t>А </a:t>
            </a:r>
            <a:r>
              <a:rPr lang="ru-RU" sz="2400" dirty="0">
                <a:latin typeface="Calibri" pitchFamily="34" charset="0"/>
              </a:rPr>
              <a:t>у хозяина сторожка была — пестрая собака, и злая-презлая; звали ее </a:t>
            </a:r>
            <a:r>
              <a:rPr lang="ru-RU" sz="2400" dirty="0" err="1">
                <a:latin typeface="Calibri" pitchFamily="34" charset="0"/>
              </a:rPr>
              <a:t>Уляшин</a:t>
            </a:r>
            <a:r>
              <a:rPr lang="ru-RU" sz="2400" dirty="0">
                <a:latin typeface="Calibri" pitchFamily="34" charset="0"/>
              </a:rPr>
              <a:t>.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Жилин</a:t>
            </a:r>
            <a:r>
              <a:rPr lang="ru-RU" sz="2400" dirty="0">
                <a:latin typeface="Calibri" pitchFamily="34" charset="0"/>
              </a:rPr>
              <a:t> уже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наперед прикормил </a:t>
            </a:r>
            <a:r>
              <a:rPr lang="ru-RU" sz="2400" dirty="0">
                <a:latin typeface="Calibri" pitchFamily="34" charset="0"/>
              </a:rPr>
              <a:t>ее. </a:t>
            </a:r>
            <a:endParaRPr lang="ru-RU" sz="24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hlink"/>
                </a:solidFill>
                <a:latin typeface="Calibri" pitchFamily="34" charset="0"/>
              </a:rPr>
              <a:t>Жилин </a:t>
            </a:r>
            <a:r>
              <a:rPr lang="ru-RU" sz="2400" b="1" dirty="0">
                <a:solidFill>
                  <a:schemeClr val="hlink"/>
                </a:solidFill>
                <a:latin typeface="Calibri" pitchFamily="34" charset="0"/>
              </a:rPr>
              <a:t>по звездам примечает</a:t>
            </a:r>
            <a:r>
              <a:rPr lang="ru-RU" sz="2400" dirty="0">
                <a:latin typeface="Calibri" pitchFamily="34" charset="0"/>
              </a:rPr>
              <a:t>, в какую сторону идти. </a:t>
            </a:r>
            <a:r>
              <a:rPr lang="ru-RU" sz="2400" dirty="0" smtClean="0">
                <a:latin typeface="Calibri" pitchFamily="34" charset="0"/>
              </a:rPr>
              <a:t> </a:t>
            </a:r>
            <a:endParaRPr lang="ru-RU" sz="2400" dirty="0">
              <a:latin typeface="Calibri" pitchFamily="34" charset="0"/>
            </a:endParaRPr>
          </a:p>
          <a:p>
            <a:r>
              <a:rPr lang="ru-RU" sz="2400" b="1" dirty="0" err="1">
                <a:solidFill>
                  <a:schemeClr val="hlink"/>
                </a:solidFill>
                <a:latin typeface="Calibri" pitchFamily="34" charset="0"/>
              </a:rPr>
              <a:t>Костылин</a:t>
            </a:r>
            <a:r>
              <a:rPr lang="ru-RU" sz="2400" dirty="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еще раз писал домой,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все ждал присылки денег 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и скучал. По целым дням сидит в сарае и считает дни, когда письмо придет, или спит.</a:t>
            </a:r>
            <a:r>
              <a:rPr lang="ru-RU" sz="2400" dirty="0">
                <a:latin typeface="Calibri" pitchFamily="34" charset="0"/>
              </a:rPr>
              <a:t> </a:t>
            </a:r>
            <a:endParaRPr lang="ru-RU" sz="2400" dirty="0" smtClean="0">
              <a:latin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</a:rPr>
              <a:t>А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Жилин</a:t>
            </a:r>
            <a:r>
              <a:rPr lang="ru-RU" sz="2400" dirty="0">
                <a:latin typeface="Calibri" pitchFamily="34" charset="0"/>
              </a:rPr>
              <a:t> знал, что его письмо не дойдет, а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другого не писал</a:t>
            </a:r>
            <a:r>
              <a:rPr lang="ru-RU" sz="2400" dirty="0">
                <a:latin typeface="Calibri" pitchFamily="34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Calibri" pitchFamily="34" charset="0"/>
              </a:rPr>
              <a:t>Ну,— думает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Жилин</a:t>
            </a:r>
            <a:r>
              <a:rPr lang="ru-RU" sz="2400" dirty="0">
                <a:latin typeface="Calibri" pitchFamily="34" charset="0"/>
              </a:rPr>
              <a:t>,— нынче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бежать надо</a:t>
            </a:r>
            <a:r>
              <a:rPr lang="ru-RU" sz="2400" dirty="0">
                <a:latin typeface="Calibri" pitchFamily="34" charset="0"/>
              </a:rPr>
              <a:t>», и говорит </a:t>
            </a:r>
            <a:r>
              <a:rPr lang="ru-RU" sz="2400" dirty="0" err="1">
                <a:latin typeface="Calibri" pitchFamily="34" charset="0"/>
              </a:rPr>
              <a:t>Костылину</a:t>
            </a:r>
            <a:r>
              <a:rPr lang="ru-RU" sz="2400" dirty="0">
                <a:latin typeface="Calibri" pitchFamily="34" charset="0"/>
              </a:rPr>
              <a:t>. </a:t>
            </a:r>
            <a:r>
              <a:rPr lang="ru-RU" sz="2400" dirty="0" smtClean="0">
                <a:latin typeface="Calibri" pitchFamily="34" charset="0"/>
              </a:rPr>
              <a:t>А </a:t>
            </a:r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Костылин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заробел</a:t>
            </a:r>
            <a:r>
              <a:rPr lang="ru-RU" sz="2400" dirty="0">
                <a:latin typeface="Calibri" pitchFamily="34" charset="0"/>
              </a:rPr>
              <a:t>.</a:t>
            </a:r>
          </a:p>
          <a:p>
            <a:pPr marL="45720" indent="0">
              <a:lnSpc>
                <a:spcPct val="80000"/>
              </a:lnSpc>
              <a:buNone/>
              <a:defRPr/>
            </a:pPr>
            <a:endParaRPr lang="ru-RU" sz="2400" dirty="0">
              <a:latin typeface="Calibri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81767"/>
            <a:ext cx="555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Черты характера героев</a:t>
            </a:r>
          </a:p>
        </p:txBody>
      </p:sp>
    </p:spTree>
    <p:extLst>
      <p:ext uri="{BB962C8B-B14F-4D97-AF65-F5344CB8AC3E}">
        <p14:creationId xmlns:p14="http://schemas.microsoft.com/office/powerpoint/2010/main" xmlns="" val="6825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Отношение героев к природе. 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sz="quarter" idx="13"/>
          </p:nvPr>
        </p:nvSpPr>
        <p:spPr>
          <a:xfrm>
            <a:off x="1043608" y="2204864"/>
            <a:ext cx="6400800" cy="3474720"/>
          </a:xfrm>
        </p:spPr>
        <p:txBody>
          <a:bodyPr/>
          <a:lstStyle/>
          <a:p>
            <a:r>
              <a:rPr lang="ru-RU" dirty="0" smtClean="0"/>
              <a:t>Жилин любит и понимает природу. «</a:t>
            </a:r>
            <a:r>
              <a:rPr lang="ru-RU" dirty="0" err="1" smtClean="0"/>
              <a:t>Костылин</a:t>
            </a:r>
            <a:r>
              <a:rPr lang="ru-RU" dirty="0" smtClean="0"/>
              <a:t> так и упал со страху. А Жилин смеётся, говорит: «Это олень, слышишь, как рогами лес ломит? Мы его боимся, а он нас боится».</a:t>
            </a:r>
          </a:p>
          <a:p>
            <a:endParaRPr lang="ru-RU" dirty="0" smtClean="0"/>
          </a:p>
        </p:txBody>
      </p:sp>
      <p:pic>
        <p:nvPicPr>
          <p:cNvPr id="5" name="Picture 4" descr="толстой ущелье совр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19672" y="4192486"/>
            <a:ext cx="240684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us07-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93657"/>
            <a:ext cx="1661386" cy="234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467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285750"/>
            <a:ext cx="4495800" cy="6429375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Жилин</a:t>
            </a:r>
            <a:endParaRPr lang="ru-RU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 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latin typeface="Calibri" pitchFamily="34" charset="0"/>
              </a:rPr>
              <a:t>Г</a:t>
            </a:r>
            <a:r>
              <a:rPr lang="ru-RU" sz="2400" dirty="0" smtClean="0">
                <a:latin typeface="Calibri" pitchFamily="34" charset="0"/>
              </a:rPr>
              <a:t>лавная </a:t>
            </a:r>
            <a:r>
              <a:rPr lang="ru-RU" sz="2400" dirty="0">
                <a:latin typeface="Calibri" pitchFamily="34" charset="0"/>
              </a:rPr>
              <a:t>цель Жилина - освобождение, поэтому он делает подкоп, внимательно следит за тем, что происходит в татарском ауле, ждёт подходящего момента. Поднимается на гору, чтобы определить дорогу, даже подкармливает заранее хозяйскую собаку. Старается всё предусмотреть. Жилин вызывает симпатию не только у хозяина, где живёт, но и у простых татар своей храбростью, мастерством. Завязывается крепкая дружба с Диной.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8200" y="214313"/>
            <a:ext cx="4352925" cy="6500812"/>
          </a:xfrm>
        </p:spPr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err="1"/>
              <a:t>Костылин</a:t>
            </a:r>
            <a:endParaRPr lang="ru-RU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>
                <a:latin typeface="Calibri" pitchFamily="34" charset="0"/>
              </a:rPr>
              <a:t>Костылин</a:t>
            </a:r>
            <a:r>
              <a:rPr lang="ru-RU" dirty="0">
                <a:latin typeface="Calibri" pitchFamily="34" charset="0"/>
              </a:rPr>
              <a:t> заботится только о себе, о своём благополучии, не знает что такое долг, верность в дружбе. Он безволен, безответственен, способен на подлость. Он не совершает поступка, не бежит из плена. </a:t>
            </a:r>
            <a:r>
              <a:rPr lang="ru-RU" dirty="0" err="1">
                <a:latin typeface="Calibri" pitchFamily="34" charset="0"/>
              </a:rPr>
              <a:t>Костылин</a:t>
            </a:r>
            <a:r>
              <a:rPr lang="ru-RU" dirty="0">
                <a:latin typeface="Calibri" pitchFamily="34" charset="0"/>
              </a:rPr>
              <a:t> не герой, он не способен на большой поступок.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 </a:t>
            </a:r>
            <a:endParaRPr lang="ru-RU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Picture 4" descr="rus07-03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033"/>
          <a:stretch/>
        </p:blipFill>
        <p:spPr bwMode="auto">
          <a:xfrm>
            <a:off x="4427984" y="4437112"/>
            <a:ext cx="264029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8908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Делаем вывод: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1187624" y="1628800"/>
            <a:ext cx="6400800" cy="3474720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dirty="0" smtClean="0"/>
              <a:t>Поступки</a:t>
            </a:r>
            <a:r>
              <a:rPr lang="ru-RU" dirty="0"/>
              <a:t>, мотивы поступков, взаимоотношение героев - это </a:t>
            </a:r>
            <a:r>
              <a:rPr lang="ru-RU" dirty="0" smtClean="0"/>
              <a:t>необходимо </a:t>
            </a:r>
            <a:r>
              <a:rPr lang="ru-RU" dirty="0"/>
              <a:t>для сравнительной характеристики. </a:t>
            </a:r>
            <a:r>
              <a:rPr lang="ru-RU" dirty="0" smtClean="0"/>
              <a:t>Дальше </a:t>
            </a:r>
            <a:r>
              <a:rPr lang="ru-RU" dirty="0"/>
              <a:t>пробуем обобщить наши представления о Жилине и </a:t>
            </a:r>
            <a:r>
              <a:rPr lang="ru-RU" dirty="0" err="1" smtClean="0"/>
              <a:t>Костылине</a:t>
            </a:r>
            <a:r>
              <a:rPr lang="ru-RU" dirty="0"/>
              <a:t>: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Жилин -</a:t>
            </a:r>
            <a:r>
              <a:rPr lang="ru-RU" dirty="0"/>
              <a:t> смелый, решительный, мужественный человек. Это герой.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err="1"/>
              <a:t>Костылин</a:t>
            </a:r>
            <a:r>
              <a:rPr lang="ru-RU" b="1" dirty="0"/>
              <a:t> -</a:t>
            </a:r>
            <a:r>
              <a:rPr lang="ru-RU" dirty="0"/>
              <a:t> слабый, нерешительный. Слабый телом и духом человек.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5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6400800" cy="61926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Офицерская честь – это совесть и Бог,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 Марш атаки под шквальным обстрелом,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Боль разлуки и мудрость житейских дорог,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Гимн отважным, достойным и смелым. Офицерская честь никогда не предаст,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Не уронит Гвардейского стяга,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Ветеранам седым благодарность воздаст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Не изменит Священной Присяге…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dirty="0">
                <a:latin typeface="Calibri" pitchFamily="34" charset="0"/>
              </a:rPr>
              <a:t> </a:t>
            </a:r>
            <a:endParaRPr lang="ru-RU" sz="2400" b="1" dirty="0"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Офицерская честь – не интрига, не месть,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Не скандал, не дуэль, не коварство,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Просто, если жива офицерская честь,–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b="1" dirty="0">
                <a:latin typeface="Calibri" pitchFamily="34" charset="0"/>
              </a:rPr>
              <a:t>Значит, есть постамент государства!</a:t>
            </a:r>
            <a:r>
              <a:rPr lang="ru-RU" sz="2400" dirty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400" dirty="0">
                <a:latin typeface="Calibri" pitchFamily="34" charset="0"/>
              </a:rPr>
              <a:t>                                                      </a:t>
            </a:r>
            <a:r>
              <a:rPr lang="ru-RU" sz="2400" dirty="0" err="1">
                <a:latin typeface="Calibri" pitchFamily="34" charset="0"/>
              </a:rPr>
              <a:t>Вл.Слепак</a:t>
            </a:r>
            <a:endParaRPr lang="ru-RU" sz="2400" dirty="0">
              <a:latin typeface="Calibri" pitchFamily="34" charset="0"/>
            </a:endParaRPr>
          </a:p>
          <a:p>
            <a:endParaRPr lang="ru-RU" sz="1200" dirty="0"/>
          </a:p>
        </p:txBody>
      </p:sp>
      <p:pic>
        <p:nvPicPr>
          <p:cNvPr id="4" name="Picture 4" descr="толст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04248" y="3717032"/>
            <a:ext cx="18826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931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447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Жилин и Костылин  сравнительная характеристика героев  (Урок по литературе для 5 класса)</vt:lpstr>
      <vt:lpstr>Что общего у героев? </vt:lpstr>
      <vt:lpstr>Портрет в характеристике героев</vt:lpstr>
      <vt:lpstr>Слайд 4</vt:lpstr>
      <vt:lpstr>Отношение героев к природе. </vt:lpstr>
      <vt:lpstr>Слайд 6</vt:lpstr>
      <vt:lpstr>Делаем вывод: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Жилин и Костылин.  Обучение сравнительной характеристике героев  (Урок по литературе для 5 класса)</dc:title>
  <dc:creator>игорь</dc:creator>
  <cp:lastModifiedBy>Admin</cp:lastModifiedBy>
  <cp:revision>10</cp:revision>
  <dcterms:created xsi:type="dcterms:W3CDTF">2013-02-04T11:26:13Z</dcterms:created>
  <dcterms:modified xsi:type="dcterms:W3CDTF">2013-04-19T06:17:07Z</dcterms:modified>
</cp:coreProperties>
</file>