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7" r:id="rId9"/>
    <p:sldId id="272" r:id="rId10"/>
    <p:sldId id="273" r:id="rId11"/>
    <p:sldId id="274" r:id="rId12"/>
    <p:sldId id="270" r:id="rId13"/>
    <p:sldId id="271" r:id="rId14"/>
    <p:sldId id="275" r:id="rId15"/>
    <p:sldId id="276" r:id="rId16"/>
    <p:sldId id="268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2058" y="-8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0D7-C874-46A1-8C2D-7FF84626720A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14626AD-812B-4E6D-9027-88308C2C90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8969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0D7-C874-46A1-8C2D-7FF84626720A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4626AD-812B-4E6D-9027-88308C2C90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4036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0D7-C874-46A1-8C2D-7FF84626720A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4626AD-812B-4E6D-9027-88308C2C90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020227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0D7-C874-46A1-8C2D-7FF84626720A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4626AD-812B-4E6D-9027-88308C2C90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4552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0D7-C874-46A1-8C2D-7FF84626720A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4626AD-812B-4E6D-9027-88308C2C90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456614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0D7-C874-46A1-8C2D-7FF84626720A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4626AD-812B-4E6D-9027-88308C2C90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65536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0D7-C874-46A1-8C2D-7FF84626720A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26AD-812B-4E6D-9027-88308C2C90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52386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0D7-C874-46A1-8C2D-7FF84626720A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26AD-812B-4E6D-9027-88308C2C90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6355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0D7-C874-46A1-8C2D-7FF84626720A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26AD-812B-4E6D-9027-88308C2C90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47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0D7-C874-46A1-8C2D-7FF84626720A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4626AD-812B-4E6D-9027-88308C2C90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3807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0D7-C874-46A1-8C2D-7FF84626720A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4626AD-812B-4E6D-9027-88308C2C90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0846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0D7-C874-46A1-8C2D-7FF84626720A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4626AD-812B-4E6D-9027-88308C2C90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5880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0D7-C874-46A1-8C2D-7FF84626720A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26AD-812B-4E6D-9027-88308C2C90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6528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0D7-C874-46A1-8C2D-7FF84626720A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26AD-812B-4E6D-9027-88308C2C90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8379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0D7-C874-46A1-8C2D-7FF84626720A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26AD-812B-4E6D-9027-88308C2C90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5974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0D7-C874-46A1-8C2D-7FF84626720A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4626AD-812B-4E6D-9027-88308C2C90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973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3A0D7-C874-46A1-8C2D-7FF84626720A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14626AD-812B-4E6D-9027-88308C2C90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883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  <p:sldLayoutId id="214748386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9094" y="2041322"/>
            <a:ext cx="8010785" cy="789709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Шоколадная история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57599" y="4520242"/>
            <a:ext cx="4433977" cy="2019625"/>
          </a:xfrm>
        </p:spPr>
        <p:txBody>
          <a:bodyPr>
            <a:normAutofit/>
          </a:bodyPr>
          <a:lstStyle/>
          <a:p>
            <a:pPr lvl="0" fontAlgn="base">
              <a:lnSpc>
                <a:spcPct val="80000"/>
              </a:lnSpc>
              <a:spcAft>
                <a:spcPct val="0"/>
              </a:spcAft>
              <a:buClr>
                <a:srgbClr val="0BD0D9"/>
              </a:buClr>
              <a:buSzPct val="95000"/>
            </a:pP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Constantia"/>
              </a:rPr>
              <a:t>Конкурс: «Малая академия»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Clr>
                <a:srgbClr val="0BD0D9"/>
              </a:buClr>
              <a:buSzPct val="95000"/>
            </a:pP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Constantia"/>
              </a:rPr>
              <a:t>Номинация: «Исследования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Constantia"/>
              </a:rPr>
              <a:t>естественно-научного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Constantia"/>
              </a:rPr>
              <a:t> направления»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Clr>
                <a:srgbClr val="0BD0D9"/>
              </a:buClr>
              <a:buSzPct val="95000"/>
            </a:pP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Constantia"/>
              </a:rPr>
              <a:t>Автор: Васечкин Данил ,ученик   1 класса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Clr>
                <a:srgbClr val="0BD0D9"/>
              </a:buClr>
              <a:buSzPct val="95000"/>
            </a:pP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Constantia"/>
              </a:rPr>
              <a:t>Руководитель: Васильева Л.Н.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91845" y="289829"/>
            <a:ext cx="47521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Муниципальное образование </a:t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«Павловский район»</a:t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МОУ Павловская средняя общеобразовательная</a:t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школа № 1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29936" y="2737975"/>
            <a:ext cx="2880173" cy="3840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61000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23067" y="838200"/>
            <a:ext cx="43256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Эксперимент № 1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86100" y="2457450"/>
            <a:ext cx="398145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CCDDEA"/>
              </a:buClr>
            </a:pPr>
            <a:r>
              <a:rPr lang="ru-RU" sz="2000" i="1" u="sng" dirty="0" smtClean="0">
                <a:solidFill>
                  <a:schemeClr val="tx2">
                    <a:lumMod val="50000"/>
                  </a:schemeClr>
                </a:solidFill>
              </a:rPr>
              <a:t>Цель: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 Создание шоколадных фигурок </a:t>
            </a:r>
          </a:p>
          <a:p>
            <a:pPr lvl="0" algn="ctr">
              <a:buClr>
                <a:srgbClr val="CCDDEA"/>
              </a:buClr>
            </a:pPr>
            <a:r>
              <a:rPr lang="ru-RU" sz="2000" i="1" u="sng" dirty="0" smtClean="0">
                <a:solidFill>
                  <a:schemeClr val="tx2">
                    <a:lumMod val="50000"/>
                  </a:schemeClr>
                </a:solidFill>
              </a:rPr>
              <a:t>Оборудование и материал: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шоколадные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</a:rPr>
              <a:t>дропсы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, пищевой краситель, полиэтиленовый мешочек, силиконовый коврик.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0" name="Picture 2" descr="E:\Documents and Settings\Администратор\Рабочий стол\Новая папка (4)\P1060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5314" y="2343150"/>
            <a:ext cx="3780885" cy="28384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4902" y="379512"/>
            <a:ext cx="2088232" cy="20162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91000" y="1414314"/>
            <a:ext cx="1987624" cy="20162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73002" y="3259460"/>
            <a:ext cx="2088232" cy="2160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52914" y="4689682"/>
            <a:ext cx="2019286" cy="180642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296150" y="310634"/>
            <a:ext cx="3086215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Шоколадные фигурки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05600" y="608707"/>
            <a:ext cx="49149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Ход эксперимента:</a:t>
            </a:r>
          </a:p>
          <a:p>
            <a:pPr marL="342900" indent="-342900" algn="just">
              <a:buAutoNum type="arabicPeriod"/>
            </a:pPr>
            <a:r>
              <a:rPr lang="ru-RU" sz="1600" dirty="0" smtClean="0"/>
              <a:t>На водяной бане: растопите </a:t>
            </a:r>
            <a:r>
              <a:rPr lang="ru-RU" sz="1600" dirty="0" err="1" smtClean="0"/>
              <a:t>дропсы</a:t>
            </a:r>
            <a:r>
              <a:rPr lang="ru-RU" sz="1600" dirty="0" smtClean="0"/>
              <a:t> помешивая, на малом огне, </a:t>
            </a:r>
            <a:endParaRPr lang="ru-RU" sz="1600" dirty="0" smtClean="0">
              <a:solidFill>
                <a:srgbClr val="C00000"/>
              </a:solidFill>
            </a:endParaRPr>
          </a:p>
          <a:p>
            <a:pPr marL="342900" indent="-342900" algn="just">
              <a:buAutoNum type="arabicPeriod"/>
            </a:pPr>
            <a:r>
              <a:rPr lang="ru-RU" sz="1600" dirty="0" smtClean="0"/>
              <a:t>Растопленным шоколадом наполняем аккуратно полиэтиленовый мешочек. У мешочка заранее отрезать кончик. </a:t>
            </a:r>
          </a:p>
          <a:p>
            <a:pPr marL="342900" indent="-342900" algn="just">
              <a:buAutoNum type="arabicPeriod"/>
            </a:pPr>
            <a:r>
              <a:rPr lang="ru-RU" sz="1600" dirty="0" smtClean="0"/>
              <a:t>Рисуем на пекарской бумаге или на силиконовом коврике. Можно заранее (на обратной стороне бумаги  нарисовать карандашом орнамент). </a:t>
            </a:r>
          </a:p>
          <a:p>
            <a:pPr marL="342900" indent="-342900" algn="just">
              <a:buAutoNum type="arabicPeriod"/>
            </a:pPr>
            <a:r>
              <a:rPr lang="ru-RU" sz="1600" dirty="0" smtClean="0"/>
              <a:t>Затем  отправляем наши рисунки в холодильник застывать на минут 30 . </a:t>
            </a:r>
          </a:p>
          <a:p>
            <a:pPr marL="342900" indent="-342900" algn="just">
              <a:buAutoNum type="arabicPeriod"/>
            </a:pPr>
            <a:r>
              <a:rPr lang="ru-RU" sz="1600" dirty="0" smtClean="0"/>
              <a:t>Застывшие украшения достаем из холодильника и аккуратно отделяем бумагу от шоколада. </a:t>
            </a:r>
          </a:p>
          <a:p>
            <a:pPr marL="342900" indent="-342900" algn="just"/>
            <a:endParaRPr lang="ru-RU" sz="1600" dirty="0" smtClean="0"/>
          </a:p>
          <a:p>
            <a:pPr marL="342900" indent="-342900" algn="just"/>
            <a:r>
              <a:rPr lang="ru-RU" sz="1600" dirty="0" smtClean="0"/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Вывод:   </a:t>
            </a: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</a:rPr>
              <a:t>Изготовление шоколадных фигурок -</a:t>
            </a:r>
            <a:r>
              <a:rPr lang="ru-RU" sz="1600" dirty="0" smtClean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</a:rPr>
              <a:t>эт</a:t>
            </a:r>
            <a:r>
              <a:rPr lang="ru-RU" sz="1600" dirty="0" smtClean="0"/>
              <a:t>о занятие увлекательное, вкусное.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23691" y="1179560"/>
            <a:ext cx="3969356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Эксперимент №2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38284" y="2218385"/>
            <a:ext cx="45621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u="sng" dirty="0" smtClean="0">
                <a:solidFill>
                  <a:schemeClr val="accent2">
                    <a:lumMod val="50000"/>
                  </a:schemeClr>
                </a:solidFill>
              </a:rPr>
              <a:t>Цель: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Создание шоколадных конфет в домашних условиях.</a:t>
            </a:r>
          </a:p>
          <a:p>
            <a:pPr algn="ctr"/>
            <a:r>
              <a:rPr lang="ru-RU" i="1" u="sng" dirty="0" smtClean="0">
                <a:solidFill>
                  <a:schemeClr val="accent2">
                    <a:lumMod val="50000"/>
                  </a:schemeClr>
                </a:solidFill>
              </a:rPr>
              <a:t>Оборудование и материал: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шоколадные плитки, формочки для изготовления шоколада, эмалированная миска.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669" y="3268170"/>
            <a:ext cx="3679032" cy="27593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12720" y="4450200"/>
            <a:ext cx="1613892" cy="1800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79397" y="621880"/>
            <a:ext cx="1440160" cy="18002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92490" y="1319608"/>
            <a:ext cx="1440160" cy="1800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77976" y="2631605"/>
            <a:ext cx="1629761" cy="17031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2449" y="3185160"/>
            <a:ext cx="1727200" cy="18135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00760" y="5045022"/>
            <a:ext cx="1543040" cy="16201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55768" y="4875245"/>
            <a:ext cx="1809752" cy="167569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31896" y="4874921"/>
            <a:ext cx="1872208" cy="180019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318209" y="733246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solidFill>
                  <a:srgbClr val="C00000"/>
                </a:solidFill>
              </a:rPr>
              <a:t>Ход эксперимента: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На дно кастрюльки выкладываем кусочки разломанного шоколада. 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Затем ставим ее на водяную баню, и непрерывно помешивая, наблюдаем, как шоколад начинает плавиться. 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Как только он из твердого состояния перейдет в жидкое, снимаем кастрюльку с плиты и остужаем содержимое при комнатной температуре.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Шоколад разливаем по заранее подготовленным формочкам. 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Теперь ставьте шоколад для застывания в холодильник на 20 минут, а затем в морозильник на 2-3 минуты.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Достаем формочки с застывшим шоколадом из морозильника.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Готовые конфеты выпадут без особого труда.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 Теперь их можно упаковать в красивую обертку или фольгу.</a:t>
            </a:r>
          </a:p>
          <a:p>
            <a:r>
              <a:rPr lang="en-US" sz="1400" dirty="0" smtClean="0"/>
              <a:t> </a:t>
            </a:r>
            <a:r>
              <a:rPr lang="ru-RU" sz="1400" dirty="0" smtClean="0">
                <a:solidFill>
                  <a:srgbClr val="C00000"/>
                </a:solidFill>
              </a:rPr>
              <a:t>Вывод:</a:t>
            </a:r>
          </a:p>
          <a:p>
            <a:r>
              <a:rPr lang="ru-RU" sz="1400" dirty="0" smtClean="0">
                <a:solidFill>
                  <a:schemeClr val="bg2">
                    <a:lumMod val="10000"/>
                  </a:schemeClr>
                </a:solidFill>
              </a:rPr>
              <a:t>Шоколадные конфеты можно сделать в домашних условиях.</a:t>
            </a:r>
            <a:endParaRPr lang="en-US" sz="14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40919" y="279908"/>
            <a:ext cx="2871299" cy="369332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Шоколадные конфеты</a:t>
            </a:r>
            <a:endParaRPr lang="ru-RU" b="1" dirty="0">
              <a:ln w="11430">
                <a:solidFill>
                  <a:schemeClr val="accent4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93430" y="1028700"/>
            <a:ext cx="3945670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Эксперимент №3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95600" y="2533650"/>
            <a:ext cx="38481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CCDDEA"/>
              </a:buClr>
            </a:pPr>
            <a:r>
              <a:rPr lang="ru-RU" sz="2400" i="1" u="sng" dirty="0" smtClean="0">
                <a:solidFill>
                  <a:schemeClr val="bg2">
                    <a:lumMod val="10000"/>
                  </a:schemeClr>
                </a:solidFill>
              </a:rPr>
              <a:t>Цель: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нарисовать шоколадом картинку.</a:t>
            </a:r>
          </a:p>
          <a:p>
            <a:pPr lvl="0" algn="ctr">
              <a:buClr>
                <a:srgbClr val="CCDDEA"/>
              </a:buClr>
            </a:pPr>
            <a:r>
              <a:rPr lang="ru-RU" sz="2400" i="1" u="sng" dirty="0" smtClean="0">
                <a:solidFill>
                  <a:schemeClr val="bg2">
                    <a:lumMod val="10000"/>
                  </a:schemeClr>
                </a:solidFill>
              </a:rPr>
              <a:t>Оборудование и материал: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шоколад, бумага.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074" name="Picture 2" descr="E:\Documents and Settings\Администратор\Рабочий стол\Новая папка (4)\P10607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5412" y="1960551"/>
            <a:ext cx="3170238" cy="3125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82344" y="5086350"/>
            <a:ext cx="2088232" cy="1468338"/>
          </a:xfrm>
          <a:prstGeom prst="rect">
            <a:avLst/>
          </a:prstGeom>
        </p:spPr>
      </p:pic>
      <p:pic>
        <p:nvPicPr>
          <p:cNvPr id="3" name="Объект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29651">
            <a:off x="2129072" y="1002054"/>
            <a:ext cx="2016224" cy="15841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066174">
            <a:off x="4780421" y="563904"/>
            <a:ext cx="2232248" cy="15841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641163">
            <a:off x="2757722" y="3181344"/>
            <a:ext cx="2016224" cy="2088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226697">
            <a:off x="5248285" y="2495544"/>
            <a:ext cx="2088232" cy="2088232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8043178" y="863084"/>
            <a:ext cx="2735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Шоколадные рисунки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172451" y="2381250"/>
            <a:ext cx="27622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Ход </a:t>
            </a:r>
            <a:r>
              <a:rPr lang="ru-RU" dirty="0" err="1" smtClean="0">
                <a:solidFill>
                  <a:srgbClr val="C00000"/>
                </a:solidFill>
              </a:rPr>
              <a:t>эксперемента</a:t>
            </a:r>
            <a:r>
              <a:rPr lang="ru-RU" dirty="0" smtClean="0">
                <a:solidFill>
                  <a:srgbClr val="C00000"/>
                </a:solidFill>
              </a:rPr>
              <a:t>:</a:t>
            </a:r>
          </a:p>
          <a:p>
            <a:r>
              <a:rPr lang="ru-RU" dirty="0" smtClean="0"/>
              <a:t>Как только  из твердого</a:t>
            </a:r>
          </a:p>
          <a:p>
            <a:r>
              <a:rPr lang="ru-RU" dirty="0" smtClean="0"/>
              <a:t> состояния шоколад </a:t>
            </a:r>
          </a:p>
          <a:p>
            <a:r>
              <a:rPr lang="ru-RU" dirty="0" smtClean="0"/>
              <a:t>перейдет в жидкое</a:t>
            </a:r>
          </a:p>
          <a:p>
            <a:r>
              <a:rPr lang="ru-RU" dirty="0" smtClean="0"/>
              <a:t> начинаем рисовать</a:t>
            </a:r>
          </a:p>
          <a:p>
            <a:r>
              <a:rPr lang="ru-RU" dirty="0" smtClean="0"/>
              <a:t> на сколько хватит</a:t>
            </a:r>
          </a:p>
          <a:p>
            <a:r>
              <a:rPr lang="ru-RU" dirty="0" smtClean="0"/>
              <a:t> фантазии.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Вывод:</a:t>
            </a:r>
            <a:r>
              <a:rPr lang="ru-RU" dirty="0" smtClean="0"/>
              <a:t> рисовать можно даже шоколадом 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2633" y="624110"/>
            <a:ext cx="8351979" cy="128089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300" b="1" spc="50" baseline="-2500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результате своего исследования я </a:t>
            </a:r>
            <a:r>
              <a:rPr lang="ru-RU" sz="5300" b="1" spc="50" baseline="-25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сделал </a:t>
            </a:r>
            <a:r>
              <a:rPr lang="ru-RU" sz="5300" b="1" spc="50" baseline="-2500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следующие выводы: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442948"/>
            <a:ext cx="8915400" cy="3468273"/>
          </a:xfrm>
        </p:spPr>
        <p:txBody>
          <a:bodyPr>
            <a:noAutofit/>
          </a:bodyPr>
          <a:lstStyle/>
          <a:p>
            <a:r>
              <a:rPr lang="ru-RU" sz="3200" b="1" baseline="-25000" dirty="0"/>
              <a:t>Шоколад - это самый натуральный продукт, значит он не может быть вредным</a:t>
            </a:r>
            <a:r>
              <a:rPr lang="ru-RU" sz="3200" b="1" baseline="-25000" dirty="0" smtClean="0"/>
              <a:t>!</a:t>
            </a:r>
          </a:p>
          <a:p>
            <a:r>
              <a:rPr lang="ru-RU" sz="3200" b="1" baseline="-25000" dirty="0"/>
              <a:t>Самый полезный -это горький </a:t>
            </a:r>
            <a:r>
              <a:rPr lang="ru-RU" sz="3200" b="1" baseline="-25000" dirty="0" smtClean="0"/>
              <a:t>шоколад</a:t>
            </a:r>
          </a:p>
          <a:p>
            <a:r>
              <a:rPr lang="ru-RU" sz="3200" b="1" baseline="-25000" dirty="0"/>
              <a:t>Д</a:t>
            </a:r>
            <a:r>
              <a:rPr lang="ru-RU" sz="3200" b="1" baseline="-25000" dirty="0" smtClean="0"/>
              <a:t>ля </a:t>
            </a:r>
            <a:r>
              <a:rPr lang="ru-RU" sz="3200" b="1" baseline="-25000" dirty="0"/>
              <a:t>нормального развития детям после 5 лег необходимо употреблять по 2-3 шоколадных маленьких плитки в день!</a:t>
            </a:r>
            <a:endParaRPr lang="ru-RU" sz="3200" b="1" dirty="0"/>
          </a:p>
          <a:p>
            <a:r>
              <a:rPr lang="ru-RU" sz="3200" b="1" baseline="-25000" dirty="0" smtClean="0"/>
              <a:t>После </a:t>
            </a:r>
            <a:r>
              <a:rPr lang="ru-RU" sz="3200" b="1" baseline="-25000" dirty="0"/>
              <a:t>употребления любых сладостей необходимо чистить</a:t>
            </a:r>
            <a:r>
              <a:rPr lang="en-US" sz="3200" b="1" baseline="-25000" dirty="0"/>
              <a:t> </a:t>
            </a:r>
            <a:r>
              <a:rPr lang="ru-RU" sz="3200" b="1" baseline="-25000" dirty="0"/>
              <a:t>зубы!</a:t>
            </a:r>
            <a:endParaRPr lang="ru-RU" sz="3200" b="1" dirty="0"/>
          </a:p>
          <a:p>
            <a:r>
              <a:rPr lang="ru-RU" sz="3200" b="1" baseline="-25000" dirty="0"/>
              <a:t>Есть шоколад лучше всею после завтрака, обеда или полдника с молоком или чаем</a:t>
            </a:r>
            <a:r>
              <a:rPr lang="ru-RU" sz="3200" baseline="-25000" dirty="0"/>
              <a:t>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428487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00501" y="-423080"/>
            <a:ext cx="887104" cy="832514"/>
          </a:xfrm>
        </p:spPr>
        <p:txBody>
          <a:bodyPr>
            <a:norm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52632" y="409434"/>
            <a:ext cx="8166531" cy="2693984"/>
          </a:xfrm>
        </p:spPr>
        <p:txBody>
          <a:bodyPr>
            <a:normAutofit/>
          </a:bodyPr>
          <a:lstStyle/>
          <a:p>
            <a:r>
              <a:rPr lang="ru-RU" sz="4000" baseline="-25000" dirty="0"/>
              <a:t>Данный проект рассматривает общие сведения о шоколаде. Раскрывает цепочку происхождения шоколада, классификацию, состав, полезные и вредные свойства шоколада и его влияние на организм человека</a:t>
            </a:r>
            <a:r>
              <a:rPr lang="ru-RU" sz="4000" baseline="-25000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92582" y="3269674"/>
            <a:ext cx="4405745" cy="3241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ru-RU" sz="2800" baseline="-25000" dirty="0"/>
              <a:t>Актуальность проекта: современные дети получают мощное рекламное навязывание о пользе шоколада. И ориентируясь на сверхсильную внушаемость детей дошкольного возраста, взрослым очень трудно вступать в противовес рекламным кампаниям.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51605" y="3269674"/>
            <a:ext cx="4194031" cy="3234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69905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638355"/>
            <a:ext cx="8915400" cy="5272867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Объект исследования: </a:t>
            </a:r>
            <a:r>
              <a:rPr lang="ru-RU" sz="2400" i="1" dirty="0" smtClean="0"/>
              <a:t>Шоколад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Цель:</a:t>
            </a:r>
            <a:r>
              <a:rPr lang="ru-RU" sz="2400" dirty="0" smtClean="0"/>
              <a:t> </a:t>
            </a:r>
            <a:r>
              <a:rPr lang="ru-RU" sz="2400" i="1" dirty="0" smtClean="0"/>
              <a:t>1. Изучить из чего и как получают шоколад.</a:t>
            </a:r>
          </a:p>
          <a:p>
            <a:r>
              <a:rPr lang="ru-RU" sz="2400" i="1" dirty="0" smtClean="0"/>
              <a:t>2. Какой бывает шоколад.</a:t>
            </a:r>
          </a:p>
          <a:p>
            <a:r>
              <a:rPr lang="ru-RU" sz="2400" i="1" dirty="0" smtClean="0"/>
              <a:t>3. Его польза и вред.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Задачи: </a:t>
            </a:r>
            <a:r>
              <a:rPr lang="ru-RU" sz="2400" i="1" dirty="0" smtClean="0"/>
              <a:t>1. Изучить литературу о шоколаде.</a:t>
            </a:r>
          </a:p>
          <a:p>
            <a:r>
              <a:rPr lang="ru-RU" sz="2400" i="1" dirty="0" smtClean="0"/>
              <a:t>2. Исследовать предпочтения и вкусы к шоколаду одноклассников.</a:t>
            </a:r>
          </a:p>
          <a:p>
            <a:r>
              <a:rPr lang="ru-RU" sz="2400" i="1" dirty="0" smtClean="0"/>
              <a:t>3. Выявить какие виды шоколада бывают.</a:t>
            </a:r>
          </a:p>
          <a:p>
            <a:r>
              <a:rPr lang="ru-RU" sz="2400" i="1" dirty="0" smtClean="0"/>
              <a:t>4. Найти материал, рассказывающий о происхождении и истории этого лакомства.</a:t>
            </a:r>
          </a:p>
          <a:p>
            <a:r>
              <a:rPr lang="ru-RU" sz="2400" i="1" dirty="0" smtClean="0"/>
              <a:t>5. выяснить, чего больше от шоколада вреда или пользы</a:t>
            </a:r>
          </a:p>
          <a:p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176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чего все началось?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717965"/>
            <a:ext cx="5737370" cy="4821380"/>
          </a:xfrm>
        </p:spPr>
        <p:txBody>
          <a:bodyPr>
            <a:normAutofit/>
          </a:bodyPr>
          <a:lstStyle/>
          <a:p>
            <a:r>
              <a:rPr lang="ru-RU" sz="3200" baseline="-25000" dirty="0"/>
              <a:t>Очень часто я прошу маму купить мне шоколад, уж очень я его люблю!</a:t>
            </a:r>
            <a:r>
              <a:rPr lang="ru-RU" sz="3200" dirty="0"/>
              <a:t> </a:t>
            </a:r>
            <a:r>
              <a:rPr lang="ru-RU" sz="3200" baseline="-25000" dirty="0"/>
              <a:t>Но мама</a:t>
            </a:r>
            <a:r>
              <a:rPr lang="ru-RU" sz="3200" dirty="0"/>
              <a:t> </a:t>
            </a:r>
            <a:r>
              <a:rPr lang="ru-RU" sz="3200" baseline="-25000" dirty="0"/>
              <a:t>каждый раз мне отвечает, что шоколад - это не очень полезный продукт.</a:t>
            </a:r>
            <a:r>
              <a:rPr lang="ru-RU" sz="3200" dirty="0"/>
              <a:t> </a:t>
            </a:r>
            <a:r>
              <a:rPr lang="ru-RU" sz="3200" baseline="-25000" dirty="0"/>
              <a:t>Мне приходится с пей спорить, ведь по телевизору так часто рекламируют разный шоколад, значит он полезный. И вообще - очень хочется съесть сладкого и вкусного шоколада!</a:t>
            </a:r>
            <a:r>
              <a:rPr lang="ru-RU" sz="3200" dirty="0"/>
              <a:t> </a:t>
            </a:r>
            <a:r>
              <a:rPr lang="ru-RU" sz="3200" baseline="-25000" dirty="0"/>
              <a:t>И я решил узнать, что такое шоколад - </a:t>
            </a:r>
            <a:r>
              <a:rPr lang="ru-RU" sz="3200" b="1" baseline="-25000" dirty="0"/>
              <a:t>вред или польза для детского организма!</a:t>
            </a:r>
            <a:endParaRPr lang="ru-RU" sz="3200" b="1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01939" y="1765155"/>
            <a:ext cx="3328549" cy="2585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61911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-450376" y="368491"/>
            <a:ext cx="218364" cy="31389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</a:t>
            </a:r>
            <a:endParaRPr lang="ru-RU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70746" y="368491"/>
            <a:ext cx="8980227" cy="36575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ходе проекта я узнал, что шоколад – это различные виды кондитерских изделий, изготовленных с использованием плодов какао. Это шоколадные плитки, конфеты, напиток какао, жидкий шоколад, который используется в кулинарии</a:t>
            </a:r>
          </a:p>
        </p:txBody>
      </p:sp>
      <p:pic>
        <p:nvPicPr>
          <p:cNvPr id="4" name="Picture 4" descr="sh_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5640" y="3592512"/>
            <a:ext cx="4381500" cy="3129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6905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2697" y="232012"/>
            <a:ext cx="8731915" cy="90361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Разновидности шоколада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Объект 4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67834" y="1231450"/>
            <a:ext cx="1872208" cy="14287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24302" y="2967646"/>
            <a:ext cx="1872208" cy="14287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23589" y="4630575"/>
            <a:ext cx="1872208" cy="142875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171768" y="134382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Черный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шоколад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– обладает характерным горьковатым привкусом. По цвету он темнее других видов шоколада.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i="1" dirty="0" smtClean="0">
                <a:solidFill>
                  <a:srgbClr val="C00000"/>
                </a:solidFill>
              </a:rPr>
              <a:t>Молочный шоколад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– по виду светлее, чем черный и обычно мягче и слаще на вкус.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i="1" dirty="0" smtClean="0">
                <a:solidFill>
                  <a:srgbClr val="C00000"/>
                </a:solidFill>
              </a:rPr>
              <a:t>Белый шоколад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– сам по себе без вкуса, но дает шоколадный запах. Вкус придают сахарная пудра и сухое молоко. Основным компонентом белого шоколада является какао-масло.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1828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9110" y="624110"/>
            <a:ext cx="8215502" cy="128089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узнал много интересного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624084"/>
            <a:ext cx="5474133" cy="5039952"/>
          </a:xfrm>
        </p:spPr>
        <p:txBody>
          <a:bodyPr>
            <a:normAutofit fontScale="77500" lnSpcReduction="20000"/>
          </a:bodyPr>
          <a:lstStyle/>
          <a:p>
            <a:r>
              <a:rPr lang="ru-RU" sz="2800" baseline="-25000" dirty="0"/>
              <a:t>в Германии есть музей шоколада</a:t>
            </a:r>
            <a:endParaRPr lang="ru-RU" sz="2800" dirty="0"/>
          </a:p>
          <a:p>
            <a:endParaRPr lang="ru-RU" sz="2800" baseline="-25000" dirty="0" smtClean="0"/>
          </a:p>
          <a:p>
            <a:endParaRPr lang="ru-RU" sz="2800" baseline="-25000" dirty="0" smtClean="0"/>
          </a:p>
          <a:p>
            <a:endParaRPr lang="ru-RU" sz="2800" baseline="-25000" dirty="0"/>
          </a:p>
          <a:p>
            <a:r>
              <a:rPr lang="ru-RU" sz="2800" baseline="-25000" dirty="0" smtClean="0"/>
              <a:t>в </a:t>
            </a:r>
            <a:r>
              <a:rPr lang="ru-RU" sz="2800" baseline="-25000" dirty="0"/>
              <a:t>Италии есть шоколадная гостиница, где </a:t>
            </a:r>
            <a:r>
              <a:rPr lang="ru-RU" sz="2800" baseline="-25000" dirty="0" smtClean="0"/>
              <a:t>посетителям </a:t>
            </a:r>
            <a:r>
              <a:rPr lang="ru-RU" sz="2800" baseline="-25000" dirty="0"/>
              <a:t>предлагают поселиться па этаже молочного или темного шоколада, а также в ресторане есть шоколадное </a:t>
            </a:r>
            <a:r>
              <a:rPr lang="ru-RU" sz="2800" baseline="-25000" dirty="0" smtClean="0"/>
              <a:t>меню. </a:t>
            </a:r>
            <a:r>
              <a:rPr lang="ru-RU" sz="2800" baseline="-25000" dirty="0"/>
              <a:t>К</a:t>
            </a:r>
            <a:r>
              <a:rPr lang="ru-RU" sz="2800" baseline="-25000" dirty="0" smtClean="0"/>
              <a:t>афе </a:t>
            </a:r>
            <a:r>
              <a:rPr lang="ru-RU" sz="2800" baseline="-25000" dirty="0"/>
              <a:t>и рестораны предлагают шоколадные праздники, во время которых можно рисовать настоящие шоколадные картины, а потом их съесть. Также можно самостоятельно сделать </a:t>
            </a:r>
            <a:r>
              <a:rPr lang="ru-RU" sz="2800" baseline="-25000" dirty="0" smtClean="0"/>
              <a:t>фруктовое </a:t>
            </a:r>
            <a:r>
              <a:rPr lang="ru-RU" sz="2800" baseline="-25000" dirty="0"/>
              <a:t>канапе при помощи шоколадного </a:t>
            </a:r>
            <a:r>
              <a:rPr lang="ru-RU" sz="2800" baseline="-25000" dirty="0" smtClean="0"/>
              <a:t>фонтана</a:t>
            </a:r>
          </a:p>
          <a:p>
            <a:endParaRPr lang="ru-RU" sz="2800" baseline="-25000" dirty="0" smtClean="0"/>
          </a:p>
          <a:p>
            <a:endParaRPr lang="ru-RU" sz="2800" baseline="-25000" dirty="0"/>
          </a:p>
          <a:p>
            <a:r>
              <a:rPr lang="ru-RU" sz="2800" baseline="-25000" dirty="0" smtClean="0"/>
              <a:t>Горький </a:t>
            </a:r>
            <a:r>
              <a:rPr lang="ru-RU" sz="2800" baseline="-25000" dirty="0"/>
              <a:t>шоколад благодаря свои свойствам, </a:t>
            </a:r>
            <a:r>
              <a:rPr lang="ru-RU" sz="2800" baseline="-25000" dirty="0" smtClean="0"/>
              <a:t>составу, сроку </a:t>
            </a:r>
            <a:r>
              <a:rPr lang="ru-RU" sz="2800" baseline="-25000" dirty="0"/>
              <a:t>и </a:t>
            </a:r>
            <a:r>
              <a:rPr lang="ru-RU" sz="2800" baseline="-25000" dirty="0" smtClean="0"/>
              <a:t>условиям</a:t>
            </a:r>
            <a:r>
              <a:rPr lang="ru-RU" sz="2800" dirty="0"/>
              <a:t> </a:t>
            </a:r>
            <a:r>
              <a:rPr lang="en-US" sz="2800" baseline="-25000" dirty="0" smtClean="0"/>
              <a:t>x</a:t>
            </a:r>
            <a:r>
              <a:rPr lang="ru-RU" sz="2800" baseline="-25000" dirty="0"/>
              <a:t>ранения</a:t>
            </a:r>
            <a:r>
              <a:rPr lang="en-US" sz="2800" baseline="-25000" dirty="0"/>
              <a:t> </a:t>
            </a:r>
            <a:r>
              <a:rPr lang="ru-RU" sz="2800" baseline="-25000" dirty="0"/>
              <a:t>является продуктом для военных летчиков, входит в полевой рацион </a:t>
            </a:r>
            <a:r>
              <a:rPr lang="ru-RU" sz="2800" baseline="-25000" dirty="0" smtClean="0"/>
              <a:t>военнослужащих,</a:t>
            </a:r>
            <a:r>
              <a:rPr lang="ru-RU" sz="2800" dirty="0" smtClean="0"/>
              <a:t> </a:t>
            </a:r>
            <a:r>
              <a:rPr lang="ru-RU" sz="2800" baseline="-25000" dirty="0" smtClean="0"/>
              <a:t>орбитальное </a:t>
            </a:r>
            <a:r>
              <a:rPr lang="ru-RU" sz="2800" baseline="-25000" dirty="0"/>
              <a:t>питание космонавтов, ежедневный рацион альпинистов</a:t>
            </a:r>
            <a:endParaRPr lang="ru-RU" sz="2800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24427" y="1579418"/>
            <a:ext cx="3278909" cy="49183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0259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706582"/>
            <a:ext cx="8915400" cy="5204640"/>
          </a:xfrm>
        </p:spPr>
        <p:txBody>
          <a:bodyPr>
            <a:normAutofit/>
          </a:bodyPr>
          <a:lstStyle/>
          <a:p>
            <a:r>
              <a:rPr lang="ru-RU" sz="2800" baseline="-25000" dirty="0"/>
              <a:t>Я с детьми провел «</a:t>
            </a:r>
            <a:r>
              <a:rPr lang="ru-RU" sz="2800" baseline="-25000" dirty="0" smtClean="0"/>
              <a:t>шоколадную</a:t>
            </a:r>
            <a:r>
              <a:rPr lang="ru-RU" sz="2800" baseline="-25000" dirty="0"/>
              <a:t>» анкету, в результате чего выяснил, что больше всего они любят молочный шоколад и шоколад с </a:t>
            </a:r>
            <a:r>
              <a:rPr lang="ru-RU" sz="2800" baseline="-25000" dirty="0" smtClean="0"/>
              <a:t>различными добавками.</a:t>
            </a:r>
            <a:r>
              <a:rPr lang="ru-RU" sz="2800" dirty="0"/>
              <a:t> </a:t>
            </a:r>
            <a:endParaRPr lang="ru-RU" sz="2800" dirty="0" smtClean="0"/>
          </a:p>
          <a:p>
            <a:r>
              <a:rPr lang="ru-RU" sz="2800" baseline="-25000" dirty="0" smtClean="0"/>
              <a:t>Вместе </a:t>
            </a:r>
            <a:r>
              <a:rPr lang="ru-RU" sz="2800" baseline="-25000" dirty="0"/>
              <a:t>с мамой мы прочитали очень добрую сказку «Шоколадная страна», где при помощи шоколадных сладостей исполнились самые заветные желания детей, а самое главное - эта сказка учит </a:t>
            </a:r>
            <a:r>
              <a:rPr lang="ru-RU" sz="2800" baseline="-25000" dirty="0" smtClean="0"/>
              <a:t>доброте.</a:t>
            </a:r>
            <a:r>
              <a:rPr lang="ru-RU" sz="2800" dirty="0"/>
              <a:t> </a:t>
            </a:r>
            <a:r>
              <a:rPr lang="ru-RU" sz="2800" baseline="-25000" dirty="0" smtClean="0"/>
              <a:t>Также </a:t>
            </a:r>
            <a:r>
              <a:rPr lang="ru-RU" sz="2800" baseline="-25000" dirty="0"/>
              <a:t>мы прочитали много стихов про шоколад.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31052" y="3637212"/>
            <a:ext cx="5088948" cy="3019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4951" y="4044321"/>
            <a:ext cx="3238067" cy="24976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5596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972300" y="903238"/>
            <a:ext cx="45339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Я был на экскурсии на ООО «</a:t>
            </a:r>
            <a:r>
              <a:rPr lang="ru-RU" dirty="0" err="1" smtClean="0"/>
              <a:t>Хлебокомбинате</a:t>
            </a:r>
            <a:r>
              <a:rPr lang="ru-RU" dirty="0" smtClean="0"/>
              <a:t>», который находится в р.п. Павловка, в кондитерском цеху: «Декорирование тортов из шоколада и мастики». Балакина Татьяна Александровна рассказала и показала мне как можно украсить кондитерские изделия с помощью </a:t>
            </a:r>
            <a:r>
              <a:rPr lang="ru-RU" dirty="0" err="1" smtClean="0"/>
              <a:t>дропсов</a:t>
            </a:r>
            <a:r>
              <a:rPr lang="ru-RU" dirty="0" smtClean="0"/>
              <a:t> – это капельки застывшего шоколада. Они бывают черного и белого цвета.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Другая 1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269</TotalTime>
  <Words>895</Words>
  <Application>Microsoft Office PowerPoint</Application>
  <PresentationFormat>Произвольный</PresentationFormat>
  <Paragraphs>91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Легкий дым</vt:lpstr>
      <vt:lpstr>Шоколадная история</vt:lpstr>
      <vt:lpstr>.</vt:lpstr>
      <vt:lpstr>Слайд 3</vt:lpstr>
      <vt:lpstr>С чего все началось?</vt:lpstr>
      <vt:lpstr>.</vt:lpstr>
      <vt:lpstr>Разновидности шоколада</vt:lpstr>
      <vt:lpstr>Я узнал много интересного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В результате своего исследования я сделал следующие выводы: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Шоколадная история</dc:title>
  <dc:creator>gur.nikita@gmail.com</dc:creator>
  <cp:lastModifiedBy>ольга</cp:lastModifiedBy>
  <cp:revision>32</cp:revision>
  <dcterms:created xsi:type="dcterms:W3CDTF">2013-01-17T12:30:27Z</dcterms:created>
  <dcterms:modified xsi:type="dcterms:W3CDTF">2013-04-19T12:06:14Z</dcterms:modified>
</cp:coreProperties>
</file>