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6" r:id="rId7"/>
    <p:sldId id="287" r:id="rId8"/>
    <p:sldId id="288" r:id="rId9"/>
    <p:sldId id="261" r:id="rId10"/>
    <p:sldId id="290" r:id="rId11"/>
    <p:sldId id="289" r:id="rId12"/>
    <p:sldId id="291" r:id="rId13"/>
    <p:sldId id="294" r:id="rId14"/>
    <p:sldId id="293" r:id="rId15"/>
    <p:sldId id="295" r:id="rId16"/>
    <p:sldId id="262" r:id="rId17"/>
    <p:sldId id="282" r:id="rId18"/>
    <p:sldId id="283" r:id="rId19"/>
    <p:sldId id="284" r:id="rId20"/>
    <p:sldId id="285" r:id="rId21"/>
    <p:sldId id="263" r:id="rId22"/>
    <p:sldId id="264" r:id="rId23"/>
    <p:sldId id="265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84B91-7634-4853-85D6-3E027A698E27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2434C-CB78-4C11-93FD-260727235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6921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8534" y="1628800"/>
            <a:ext cx="8725466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905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Живопись </a:t>
            </a:r>
          </a:p>
          <a:p>
            <a:pPr algn="ctr"/>
            <a:r>
              <a:rPr lang="ru-RU" sz="8800" b="1" cap="none" spc="0" dirty="0" smtClean="0">
                <a:ln w="1905"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Древней Японии </a:t>
            </a:r>
            <a:endParaRPr lang="ru-RU" sz="8800" b="1" cap="none" spc="0" dirty="0">
              <a:ln w="1905">
                <a:solidFill>
                  <a:srgbClr val="FFFF00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4869160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 indent="-719138"/>
            <a:r>
              <a:rPr lang="ru-RU" dirty="0" smtClean="0"/>
              <a:t>Автор : Артамонова Елена Александровна ,учитель МБОУ   «СОШ №24» город Кемерово ,Кемеровская область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9024" y="83671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</a:t>
            </a:r>
            <a:r>
              <a:rPr lang="ru-RU" sz="2800" b="1" dirty="0" err="1" smtClean="0">
                <a:solidFill>
                  <a:srgbClr val="C00000"/>
                </a:solidFill>
              </a:rPr>
              <a:t>Гохуа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/>
              <a:t>(кит. </a:t>
            </a:r>
            <a:r>
              <a:rPr lang="ru-RU" sz="2000" b="1" dirty="0" err="1"/>
              <a:t>трад</a:t>
            </a:r>
            <a:r>
              <a:rPr lang="ru-RU" sz="2000" b="1" dirty="0"/>
              <a:t>. </a:t>
            </a:r>
            <a:r>
              <a:rPr lang="ja-JP" altLang="en-US" sz="2000" b="1" dirty="0"/>
              <a:t>國畫</a:t>
            </a:r>
            <a:r>
              <a:rPr lang="en-US" altLang="ja-JP" sz="2000" b="1" dirty="0"/>
              <a:t>, </a:t>
            </a:r>
            <a:r>
              <a:rPr lang="ru-RU" sz="2000" b="1" dirty="0"/>
              <a:t>упр. </a:t>
            </a:r>
            <a:r>
              <a:rPr lang="ja-JP" altLang="en-US" sz="2000" b="1" dirty="0"/>
              <a:t>国画</a:t>
            </a:r>
            <a:r>
              <a:rPr lang="en-US" altLang="ja-JP" sz="2000" b="1" dirty="0"/>
              <a:t>, </a:t>
            </a:r>
            <a:r>
              <a:rPr lang="ru-RU" sz="2000" b="1" dirty="0" err="1"/>
              <a:t>пиньинь</a:t>
            </a:r>
            <a:r>
              <a:rPr lang="ru-RU" sz="2000" b="1" dirty="0"/>
              <a:t>: </a:t>
            </a:r>
            <a:r>
              <a:rPr lang="en-US" sz="2000" b="1" dirty="0" err="1"/>
              <a:t>guó</a:t>
            </a:r>
            <a:r>
              <a:rPr lang="en-US" sz="2000" b="1" dirty="0"/>
              <a:t> </a:t>
            </a:r>
            <a:r>
              <a:rPr lang="en-US" sz="2000" b="1" dirty="0" err="1"/>
              <a:t>huà</a:t>
            </a:r>
            <a:r>
              <a:rPr lang="en-US" sz="2000" b="1" dirty="0"/>
              <a:t>, </a:t>
            </a:r>
            <a:r>
              <a:rPr lang="ru-RU" sz="2000" b="1" dirty="0" err="1"/>
              <a:t>палл</a:t>
            </a:r>
            <a:r>
              <a:rPr lang="ru-RU" sz="2000" b="1" dirty="0"/>
              <a:t>.: </a:t>
            </a:r>
            <a:r>
              <a:rPr lang="ru-RU" sz="2000" b="1" dirty="0" err="1"/>
              <a:t>гохуа</a:t>
            </a:r>
            <a:r>
              <a:rPr lang="ru-RU" sz="2000" b="1" dirty="0"/>
              <a:t>) — термин для обозначения техники и стиля традиционной китайской живописи, в которой используются тушь и водяные краски на шёлке или бумаге.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1032" y="1988840"/>
            <a:ext cx="87129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Термин </a:t>
            </a:r>
            <a:r>
              <a:rPr lang="ru-RU" sz="2000" b="1" dirty="0" err="1"/>
              <a:t>Гохуа</a:t>
            </a:r>
            <a:r>
              <a:rPr lang="ru-RU" sz="2000" b="1" dirty="0"/>
              <a:t> (буквально, «живопись [нашей] страны», или как сокращение от </a:t>
            </a:r>
            <a:r>
              <a:rPr lang="ru-RU" sz="2000" b="1" dirty="0" err="1"/>
              <a:t>Чжунго</a:t>
            </a:r>
            <a:r>
              <a:rPr lang="ru-RU" sz="2000" b="1" dirty="0"/>
              <a:t> </a:t>
            </a:r>
            <a:r>
              <a:rPr lang="ru-RU" sz="2000" b="1" dirty="0" err="1"/>
              <a:t>хуа</a:t>
            </a:r>
            <a:r>
              <a:rPr lang="ru-RU" sz="2000" b="1" dirty="0"/>
              <a:t> (</a:t>
            </a:r>
            <a:r>
              <a:rPr lang="ja-JP" altLang="en-US" sz="2000" b="1" dirty="0"/>
              <a:t>中国画</a:t>
            </a:r>
            <a:r>
              <a:rPr lang="en-US" altLang="ja-JP" sz="2000" b="1" dirty="0"/>
              <a:t>), «</a:t>
            </a:r>
            <a:r>
              <a:rPr lang="ru-RU" sz="2000" b="1" dirty="0"/>
              <a:t>Китайская живопись») был введён в конце </a:t>
            </a:r>
            <a:r>
              <a:rPr lang="en-US" sz="2000" b="1" dirty="0"/>
              <a:t>XIX — </a:t>
            </a:r>
            <a:r>
              <a:rPr lang="ru-RU" sz="2000" b="1" dirty="0"/>
              <a:t>начале </a:t>
            </a:r>
            <a:r>
              <a:rPr lang="en-US" sz="2000" b="1" dirty="0"/>
              <a:t>XX </a:t>
            </a:r>
            <a:r>
              <a:rPr lang="ru-RU" sz="2000" b="1" dirty="0"/>
              <a:t>века как противопоставление </a:t>
            </a:r>
            <a:r>
              <a:rPr lang="ru-RU" sz="2000" b="1" dirty="0" err="1"/>
              <a:t>сиянхуа</a:t>
            </a:r>
            <a:r>
              <a:rPr lang="ru-RU" sz="2000" b="1" dirty="0"/>
              <a:t> (</a:t>
            </a:r>
            <a:r>
              <a:rPr lang="ja-JP" altLang="en-US" sz="2000" b="1" dirty="0"/>
              <a:t>西洋画</a:t>
            </a:r>
            <a:r>
              <a:rPr lang="en-US" altLang="ja-JP" sz="2000" b="1" dirty="0"/>
              <a:t>), </a:t>
            </a:r>
            <a:r>
              <a:rPr lang="ru-RU" sz="2000" b="1" dirty="0"/>
              <a:t>то есть  — западной («заморской») живописи. Используется также название </a:t>
            </a:r>
            <a:r>
              <a:rPr lang="ru-RU" sz="2000" b="1" dirty="0" err="1"/>
              <a:t>шуймохуа</a:t>
            </a:r>
            <a:r>
              <a:rPr lang="ru-RU" sz="2000" b="1" dirty="0"/>
              <a:t> (</a:t>
            </a:r>
            <a:r>
              <a:rPr lang="ja-JP" altLang="en-US" sz="2000" b="1" dirty="0"/>
              <a:t>水墨画</a:t>
            </a:r>
            <a:r>
              <a:rPr lang="en-US" altLang="ja-JP" sz="2000" b="1" dirty="0"/>
              <a:t>), </a:t>
            </a:r>
            <a:r>
              <a:rPr lang="ru-RU" sz="2000" b="1" dirty="0"/>
              <a:t>то есть «живопись тушью», в противопоставление </a:t>
            </a:r>
            <a:r>
              <a:rPr lang="ru-RU" sz="2000" b="1" dirty="0" err="1"/>
              <a:t>юхуа</a:t>
            </a:r>
            <a:r>
              <a:rPr lang="ru-RU" sz="2000" b="1" dirty="0"/>
              <a:t> (</a:t>
            </a:r>
            <a:r>
              <a:rPr lang="ja-JP" altLang="en-US" sz="2000" b="1" dirty="0"/>
              <a:t>油画</a:t>
            </a:r>
            <a:r>
              <a:rPr lang="en-US" altLang="ja-JP" sz="2000" b="1" dirty="0"/>
              <a:t>), </a:t>
            </a:r>
            <a:r>
              <a:rPr lang="ru-RU" sz="2000" b="1" dirty="0"/>
              <a:t>то есть «масляной живописи».</a:t>
            </a:r>
          </a:p>
          <a:p>
            <a:r>
              <a:rPr lang="ru-RU" sz="2000" b="1" dirty="0" smtClean="0"/>
              <a:t>  Сама </a:t>
            </a:r>
            <a:r>
              <a:rPr lang="ru-RU" sz="2000" b="1" dirty="0"/>
              <a:t>живописная техника является возобновлением китайских живописных традиций </a:t>
            </a:r>
            <a:r>
              <a:rPr lang="en-US" sz="2000" b="1" dirty="0"/>
              <a:t>III—II </a:t>
            </a:r>
            <a:r>
              <a:rPr lang="ru-RU" sz="2000" b="1" dirty="0"/>
              <a:t>веков до н. э.</a:t>
            </a:r>
          </a:p>
          <a:p>
            <a:r>
              <a:rPr lang="ru-RU" sz="2000" b="1" dirty="0" smtClean="0"/>
              <a:t>    Последние </a:t>
            </a:r>
            <a:r>
              <a:rPr lang="ru-RU" sz="2000" b="1" dirty="0"/>
              <a:t>годы интерес к технике возобновился и </a:t>
            </a:r>
            <a:r>
              <a:rPr lang="ru-RU" sz="2000" b="1" dirty="0" smtClean="0"/>
              <a:t>стиль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переживает второе рождение.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548680"/>
            <a:ext cx="871296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</a:t>
            </a:r>
            <a:r>
              <a:rPr lang="ru-RU" sz="2400" b="1" dirty="0" err="1" smtClean="0">
                <a:solidFill>
                  <a:srgbClr val="C00000"/>
                </a:solidFill>
              </a:rPr>
              <a:t>Укиё-э</a:t>
            </a:r>
            <a:r>
              <a:rPr lang="ru-RU" b="1" dirty="0" smtClean="0"/>
              <a:t> (яп. 浮世絵?, картины (образы) изменчивого мира) — направление в изобразительном искусстве Японии, получившее развитие с периода </a:t>
            </a:r>
            <a:r>
              <a:rPr lang="ru-RU" b="1" dirty="0" err="1" smtClean="0"/>
              <a:t>Эдо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Слово </a:t>
            </a:r>
            <a:r>
              <a:rPr lang="ru-RU" b="1" dirty="0" err="1" smtClean="0"/>
              <a:t>укиё</a:t>
            </a:r>
            <a:r>
              <a:rPr lang="ru-RU" b="1" dirty="0" smtClean="0"/>
              <a:t>, дословно переводящееся как «плывущий мир», является омофоном к буддистскому термину «мир скорби», но записывается другими иероглифами.</a:t>
            </a:r>
          </a:p>
          <a:p>
            <a:r>
              <a:rPr lang="ru-RU" b="1" dirty="0" smtClean="0"/>
              <a:t>Гравюры в стиле </a:t>
            </a:r>
            <a:r>
              <a:rPr lang="ru-RU" b="1" dirty="0" err="1" smtClean="0"/>
              <a:t>укиё-э</a:t>
            </a:r>
            <a:r>
              <a:rPr lang="ru-RU" b="1" dirty="0" smtClean="0"/>
              <a:t> — основной вид ксилографии в Японии. Эта форма искусства стала популярной в городской культуре </a:t>
            </a:r>
            <a:r>
              <a:rPr lang="ru-RU" b="1" dirty="0" err="1" smtClean="0"/>
              <a:t>Эдо</a:t>
            </a:r>
            <a:r>
              <a:rPr lang="ru-RU" b="1" dirty="0" smtClean="0"/>
              <a:t> (современный Токио) во второй половине XVII века.</a:t>
            </a:r>
          </a:p>
          <a:p>
            <a:r>
              <a:rPr lang="ru-RU" b="1" dirty="0" smtClean="0"/>
              <a:t>Основоположником </a:t>
            </a:r>
            <a:r>
              <a:rPr lang="ru-RU" b="1" dirty="0" err="1" smtClean="0"/>
              <a:t>укиё-э</a:t>
            </a:r>
            <a:r>
              <a:rPr lang="ru-RU" b="1" dirty="0" smtClean="0"/>
              <a:t> считается японский живописец и график </a:t>
            </a:r>
            <a:r>
              <a:rPr lang="ru-RU" b="1" dirty="0" err="1" smtClean="0"/>
              <a:t>Хисикава</a:t>
            </a:r>
            <a:r>
              <a:rPr lang="ru-RU" b="1" dirty="0" smtClean="0"/>
              <a:t> </a:t>
            </a:r>
            <a:r>
              <a:rPr lang="ru-RU" b="1" dirty="0" err="1" smtClean="0"/>
              <a:t>Моронобу</a:t>
            </a:r>
            <a:endParaRPr lang="ru-RU" b="1" dirty="0" smtClean="0"/>
          </a:p>
          <a:p>
            <a:r>
              <a:rPr lang="ru-RU" b="1" dirty="0" smtClean="0"/>
              <a:t>    Изначально гравюры были чёрно-белыми — использовалась лишь тушь, с начала XVIII века некоторые работы затем раскрашивались вручную с помощью кисти. В XVIII веке Судзуки </a:t>
            </a:r>
            <a:r>
              <a:rPr lang="ru-RU" b="1" dirty="0" err="1" smtClean="0"/>
              <a:t>Харунобу</a:t>
            </a:r>
            <a:r>
              <a:rPr lang="ru-RU" b="1" dirty="0" smtClean="0"/>
              <a:t> внедрил технику многоцветной печати для изготовления </a:t>
            </a:r>
            <a:r>
              <a:rPr lang="ru-RU" b="1" dirty="0" err="1" smtClean="0"/>
              <a:t>нисики-э</a:t>
            </a:r>
            <a:r>
              <a:rPr lang="ru-RU" b="1" dirty="0" smtClean="0"/>
              <a:t> («парчовые картинки»).</a:t>
            </a:r>
          </a:p>
          <a:p>
            <a:r>
              <a:rPr lang="ru-RU" b="1" dirty="0" smtClean="0"/>
              <a:t>   Гравюры </a:t>
            </a:r>
            <a:r>
              <a:rPr lang="ru-RU" b="1" dirty="0" err="1" smtClean="0"/>
              <a:t>укиё-э</a:t>
            </a:r>
            <a:r>
              <a:rPr lang="ru-RU" b="1" dirty="0" smtClean="0"/>
              <a:t> были доступны по цене из-за возможности их массового производства. Они предназначались в основном для городских жителей, которые не могли позволить себе потратить деньги на картины.</a:t>
            </a:r>
          </a:p>
          <a:p>
            <a:r>
              <a:rPr lang="ru-RU" b="1" dirty="0" smtClean="0"/>
              <a:t>Для </a:t>
            </a:r>
            <a:r>
              <a:rPr lang="ru-RU" b="1" dirty="0" err="1" smtClean="0"/>
              <a:t>укиё-э</a:t>
            </a:r>
            <a:r>
              <a:rPr lang="ru-RU" b="1" dirty="0" smtClean="0"/>
              <a:t> характерны картины обыденной жизни, созвучные городской литературе этого периода. На гравюрах изображались прекрасные гейши (</a:t>
            </a:r>
            <a:r>
              <a:rPr lang="ru-RU" b="1" dirty="0" err="1" smtClean="0"/>
              <a:t>бидзин-га</a:t>
            </a:r>
            <a:r>
              <a:rPr lang="ru-RU" b="1" dirty="0" smtClean="0"/>
              <a:t>), массивные борцы </a:t>
            </a:r>
            <a:r>
              <a:rPr lang="ru-RU" b="1" dirty="0" err="1" smtClean="0"/>
              <a:t>сумо</a:t>
            </a:r>
            <a:r>
              <a:rPr lang="ru-RU" b="1" dirty="0" smtClean="0"/>
              <a:t> и популярные актёры театра кабуки (</a:t>
            </a:r>
            <a:r>
              <a:rPr lang="ru-RU" b="1" dirty="0" err="1" smtClean="0"/>
              <a:t>якуся-э</a:t>
            </a:r>
            <a:r>
              <a:rPr lang="ru-RU" b="1" dirty="0" smtClean="0"/>
              <a:t>). Позднее стала популярной пейзажная гравюра.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476046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04048" y="836712"/>
            <a:ext cx="40324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</a:t>
            </a:r>
            <a:r>
              <a:rPr lang="ru-RU" sz="3200" b="1" dirty="0" err="1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удожник:Харунобу</a:t>
            </a:r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«Молодая женщина</a:t>
            </a: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любуется белым кроликом»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44386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60032" y="548680"/>
            <a:ext cx="404681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художник: </a:t>
            </a:r>
            <a:r>
              <a:rPr lang="ru-RU" sz="3200" b="1" dirty="0" err="1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Харунобу</a:t>
            </a:r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«Цапли и тростник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260648"/>
            <a:ext cx="29947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Тосюсай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Сяраку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05273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</a:t>
            </a:r>
            <a:r>
              <a:rPr lang="ru-RU" sz="2000" b="1" dirty="0" err="1" smtClean="0"/>
              <a:t>Тосюсай</a:t>
            </a:r>
            <a:r>
              <a:rPr lang="ru-RU" sz="2000" b="1" dirty="0" smtClean="0"/>
              <a:t> </a:t>
            </a:r>
            <a:r>
              <a:rPr lang="ru-RU" sz="2000" b="1" dirty="0" err="1"/>
              <a:t>Сяраку</a:t>
            </a:r>
            <a:r>
              <a:rPr lang="ru-RU" sz="2000" b="1" dirty="0"/>
              <a:t> (яп. </a:t>
            </a:r>
            <a:r>
              <a:rPr lang="ja-JP" altLang="en-US" sz="2000" b="1" dirty="0"/>
              <a:t>東洲斎 写楽 </a:t>
            </a:r>
            <a:r>
              <a:rPr lang="ru-RU" sz="2000" b="1" dirty="0" err="1"/>
              <a:t>То:сю:сай</a:t>
            </a:r>
            <a:r>
              <a:rPr lang="ru-RU" sz="2000" b="1" dirty="0"/>
              <a:t> </a:t>
            </a:r>
            <a:r>
              <a:rPr lang="ru-RU" sz="2000" b="1" dirty="0" err="1"/>
              <a:t>Сяраку</a:t>
            </a:r>
            <a:r>
              <a:rPr lang="ru-RU" sz="2000" b="1" dirty="0"/>
              <a:t>?, годы жизни неизвестны) — японский художник-портретист периода </a:t>
            </a:r>
            <a:r>
              <a:rPr lang="ru-RU" sz="2000" b="1" dirty="0" err="1"/>
              <a:t>Эдо</a:t>
            </a:r>
            <a:r>
              <a:rPr lang="ru-RU" sz="2000" b="1" dirty="0"/>
              <a:t>. Мастер гравюр </a:t>
            </a:r>
            <a:r>
              <a:rPr lang="ru-RU" sz="2000" b="1" dirty="0" err="1"/>
              <a:t>укиё-э</a:t>
            </a:r>
            <a:r>
              <a:rPr lang="ru-RU" sz="2000" b="1" dirty="0"/>
              <a:t>. Вероятно, жил между 1763 и 1820 годами. Творческая активность приходится на 1793—1794 годы.</a:t>
            </a:r>
          </a:p>
          <a:p>
            <a:r>
              <a:rPr lang="ru-RU" sz="2000" b="1" dirty="0" smtClean="0"/>
              <a:t>    О </a:t>
            </a:r>
            <a:r>
              <a:rPr lang="ru-RU" sz="2000" b="1" dirty="0"/>
              <a:t>жизни </a:t>
            </a:r>
            <a:r>
              <a:rPr lang="ru-RU" sz="2000" b="1" dirty="0" err="1"/>
              <a:t>Тосюсая</a:t>
            </a:r>
            <a:r>
              <a:rPr lang="ru-RU" sz="2000" b="1" dirty="0"/>
              <a:t> </a:t>
            </a:r>
            <a:r>
              <a:rPr lang="ru-RU" sz="2000" b="1" dirty="0" err="1"/>
              <a:t>Сяраку</a:t>
            </a:r>
            <a:r>
              <a:rPr lang="ru-RU" sz="2000" b="1" dirty="0"/>
              <a:t> почти ничего не известно. Он оставил после себя 142 картины, которые были выданы при содействии </a:t>
            </a:r>
            <a:r>
              <a:rPr lang="ru-RU" sz="2000" b="1" dirty="0" err="1"/>
              <a:t>Цутаи</a:t>
            </a:r>
            <a:r>
              <a:rPr lang="ru-RU" sz="2000" b="1" dirty="0"/>
              <a:t> </a:t>
            </a:r>
            <a:r>
              <a:rPr lang="ru-RU" sz="2000" b="1" dirty="0" err="1"/>
              <a:t>Дзюдзабуро</a:t>
            </a:r>
            <a:r>
              <a:rPr lang="ru-RU" sz="2000" b="1" dirty="0"/>
              <a:t>. Предполагают, что они были созданы художником в четыре периода. Первые 28 гравюр </a:t>
            </a:r>
            <a:r>
              <a:rPr lang="ru-RU" sz="2000" b="1" dirty="0" err="1"/>
              <a:t>Сяраку</a:t>
            </a:r>
            <a:r>
              <a:rPr lang="ru-RU" sz="2000" b="1" dirty="0"/>
              <a:t> нарисовал в июне 1794 года, на которых изобразил карикатурные бюсты актеров театра кабуки. Вторая серия из 38 картин была написана в августе-сентябре. Она состояла из портретов актёров во весь рост. Гравюры третьего периода художник создал в конце 1794 года. Из 64 картин 4 картины были посвящены теме </a:t>
            </a:r>
            <a:r>
              <a:rPr lang="ru-RU" sz="2000" b="1" dirty="0" err="1"/>
              <a:t>сумо</a:t>
            </a:r>
            <a:r>
              <a:rPr lang="ru-RU" sz="2000" b="1" dirty="0"/>
              <a:t>, а остальные — кабуки. </a:t>
            </a:r>
            <a:endParaRPr lang="ru-RU" sz="2000" b="1" dirty="0" smtClean="0"/>
          </a:p>
          <a:p>
            <a:r>
              <a:rPr lang="ru-RU" sz="2000" b="1" dirty="0"/>
              <a:t> </a:t>
            </a:r>
            <a:r>
              <a:rPr lang="ru-RU" sz="2000" b="1" dirty="0" smtClean="0"/>
              <a:t>  Последняя </a:t>
            </a:r>
            <a:r>
              <a:rPr lang="ru-RU" sz="2000" b="1" dirty="0"/>
              <a:t>серия картин включала 12 рисунков, написанных в феврале 1795 года, на которых были изображены борцы </a:t>
            </a:r>
            <a:r>
              <a:rPr lang="ru-RU" sz="2000" b="1" dirty="0" err="1"/>
              <a:t>сумо</a:t>
            </a:r>
            <a:r>
              <a:rPr lang="ru-RU" sz="2000" b="1" dirty="0"/>
              <a:t> и актёры. Наиболее ценными считаются картины первого периода, на которых он </a:t>
            </a:r>
            <a:r>
              <a:rPr lang="ru-RU" sz="2000" b="1" dirty="0" err="1"/>
              <a:t>гиперболически</a:t>
            </a:r>
            <a:r>
              <a:rPr lang="ru-RU" sz="2000" b="1" dirty="0"/>
              <a:t> и оригинально выразил характерные черты исполнителей главных ролей.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476672"/>
            <a:ext cx="33843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Итика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Эбидзо</a:t>
            </a:r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1794)</a:t>
            </a:r>
          </a:p>
        </p:txBody>
      </p:sp>
      <p:pic>
        <p:nvPicPr>
          <p:cNvPr id="7171" name="Picture 3" descr="C:\Documents and Settings\Admin\Рабочий стол\Рисунок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267200" cy="6530975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Рисунок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19" y="188640"/>
            <a:ext cx="4415661" cy="655272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76056" y="476672"/>
            <a:ext cx="37981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Накаи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Охама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(1794)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24128" y="548680"/>
            <a:ext cx="25020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Два актёра</a:t>
            </a: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(1794)</a:t>
            </a:r>
          </a:p>
        </p:txBody>
      </p:sp>
      <p:pic>
        <p:nvPicPr>
          <p:cNvPr id="7175" name="Picture 7" descr="C:\Documents and Settings\Admin\Рабочий стол\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8640"/>
            <a:ext cx="4088641" cy="6552728"/>
          </a:xfrm>
          <a:prstGeom prst="rect">
            <a:avLst/>
          </a:prstGeom>
          <a:noFill/>
        </p:spPr>
      </p:pic>
      <p:pic>
        <p:nvPicPr>
          <p:cNvPr id="14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10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10" grpId="0"/>
      <p:bldP spid="10" grpId="1"/>
      <p:bldP spid="11" grpId="0"/>
      <p:bldP spid="1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41295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116632"/>
            <a:ext cx="55160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Адзути-Момояма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980728"/>
            <a:ext cx="835292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/>
              <a:t>В резком контрасте с живописью периода </a:t>
            </a:r>
            <a:r>
              <a:rPr lang="ru-RU" sz="2800" b="1" dirty="0" err="1"/>
              <a:t>Муромати</a:t>
            </a:r>
            <a:r>
              <a:rPr lang="ru-RU" sz="2800" b="1" dirty="0"/>
              <a:t>, </a:t>
            </a:r>
            <a:r>
              <a:rPr lang="ru-RU" sz="2800" b="1" dirty="0" err="1"/>
              <a:t>выступет</a:t>
            </a:r>
            <a:r>
              <a:rPr lang="ru-RU" sz="2800" b="1" dirty="0"/>
              <a:t> живопись периода </a:t>
            </a:r>
            <a:r>
              <a:rPr lang="ru-RU" sz="2800" b="1" dirty="0" err="1"/>
              <a:t>Адзути-Момоямаа</a:t>
            </a:r>
            <a:r>
              <a:rPr lang="ru-RU" sz="2800" b="1" dirty="0"/>
              <a:t> (1573-1603). Ей характерен полихромный стиль с широким использованием золотой и серебренной фольги. </a:t>
            </a:r>
          </a:p>
          <a:p>
            <a:r>
              <a:rPr lang="ru-RU" sz="2800" b="1" dirty="0"/>
              <a:t>    В то время школа </a:t>
            </a:r>
            <a:r>
              <a:rPr lang="ru-RU" sz="2800" b="1" dirty="0" err="1"/>
              <a:t>Кано</a:t>
            </a:r>
            <a:r>
              <a:rPr lang="ru-RU" sz="2800" b="1" dirty="0"/>
              <a:t> пользовалась большой известностью и </a:t>
            </a:r>
            <a:r>
              <a:rPr lang="ru-RU" sz="2800" b="1" dirty="0" err="1"/>
              <a:t>престижом</a:t>
            </a:r>
            <a:r>
              <a:rPr lang="ru-RU" sz="2800" b="1" dirty="0"/>
              <a:t>. </a:t>
            </a:r>
            <a:r>
              <a:rPr lang="ru-RU" sz="2800" b="1" u="sng" dirty="0" err="1"/>
              <a:t>Эйтоку</a:t>
            </a:r>
            <a:r>
              <a:rPr lang="ru-RU" sz="2800" b="1" u="sng" dirty="0"/>
              <a:t> </a:t>
            </a:r>
            <a:r>
              <a:rPr lang="ru-RU" sz="2800" b="1" u="sng" dirty="0" err="1"/>
              <a:t>Кано</a:t>
            </a:r>
            <a:r>
              <a:rPr lang="ru-RU" sz="2800" b="1" dirty="0"/>
              <a:t>, основатель школы </a:t>
            </a:r>
            <a:r>
              <a:rPr lang="ru-RU" sz="2800" b="1" dirty="0" err="1"/>
              <a:t>Кано</a:t>
            </a:r>
            <a:r>
              <a:rPr lang="ru-RU" sz="2800" b="1" dirty="0"/>
              <a:t>, занимался росписью </a:t>
            </a:r>
            <a:endParaRPr lang="ru-RU" sz="2800" b="1" dirty="0" smtClean="0"/>
          </a:p>
          <a:p>
            <a:r>
              <a:rPr lang="ru-RU" sz="2800" b="1" dirty="0" smtClean="0"/>
              <a:t>стен </a:t>
            </a:r>
            <a:r>
              <a:rPr lang="ru-RU" sz="2800" b="1" dirty="0"/>
              <a:t>потолка и раздвижных дверей </a:t>
            </a:r>
            <a:r>
              <a:rPr lang="ru-RU" sz="2800" b="1" dirty="0" smtClean="0"/>
              <a:t>для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разделения комнат. </a:t>
            </a:r>
          </a:p>
          <a:p>
            <a:r>
              <a:rPr lang="ru-RU" sz="2800" b="1" dirty="0"/>
              <a:t>   Такие </a:t>
            </a:r>
            <a:r>
              <a:rPr lang="ru-RU" sz="2800" b="1" dirty="0" err="1"/>
              <a:t>росписные</a:t>
            </a:r>
            <a:r>
              <a:rPr lang="ru-RU" sz="2800" b="1" dirty="0"/>
              <a:t> элементы служили </a:t>
            </a:r>
            <a:endParaRPr lang="ru-RU" sz="2800" b="1" dirty="0" smtClean="0"/>
          </a:p>
          <a:p>
            <a:r>
              <a:rPr lang="ru-RU" sz="2800" b="1" dirty="0" smtClean="0"/>
              <a:t>украшением </a:t>
            </a:r>
            <a:r>
              <a:rPr lang="ru-RU" sz="2800" b="1" dirty="0"/>
              <a:t>замков и дворцов военной </a:t>
            </a:r>
            <a:endParaRPr lang="ru-RU" sz="2800" b="1" dirty="0" smtClean="0"/>
          </a:p>
          <a:p>
            <a:r>
              <a:rPr lang="ru-RU" sz="2800" b="1" dirty="0" smtClean="0"/>
              <a:t>знати.</a:t>
            </a:r>
            <a:endParaRPr lang="ru-RU" sz="2800" b="1" dirty="0"/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3923070"/>
            <a:ext cx="1907704" cy="2934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Кано</a:t>
            </a: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ea typeface="+mn-ea"/>
                <a:cs typeface="+mn-cs"/>
              </a:rPr>
              <a:t>Эйтоку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8760"/>
            <a:ext cx="84249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</a:t>
            </a:r>
            <a:r>
              <a:rPr lang="ru-RU" sz="2000" b="1" dirty="0" err="1" smtClean="0"/>
              <a:t>Кано</a:t>
            </a:r>
            <a:r>
              <a:rPr lang="ru-RU" sz="2000" b="1" dirty="0" smtClean="0"/>
              <a:t> </a:t>
            </a:r>
            <a:r>
              <a:rPr lang="ru-RU" sz="2000" b="1" dirty="0" err="1"/>
              <a:t>Эйтоку</a:t>
            </a:r>
            <a:r>
              <a:rPr lang="ru-RU" sz="2000" b="1" dirty="0"/>
              <a:t> является одним из крупнейших японских художников, основателем школы </a:t>
            </a:r>
            <a:r>
              <a:rPr lang="ru-RU" sz="2000" b="1" dirty="0" err="1"/>
              <a:t>Кано</a:t>
            </a:r>
            <a:r>
              <a:rPr lang="ru-RU" sz="2000" b="1" dirty="0"/>
              <a:t> в японской живописи в Период </a:t>
            </a:r>
            <a:r>
              <a:rPr lang="ru-RU" sz="2000" b="1" dirty="0" err="1"/>
              <a:t>Адзути-Момояма</a:t>
            </a:r>
            <a:r>
              <a:rPr lang="ru-RU" sz="2000" b="1" dirty="0"/>
              <a:t>. Работы </a:t>
            </a:r>
            <a:r>
              <a:rPr lang="ru-RU" sz="2000" b="1" dirty="0" err="1"/>
              <a:t>Эйтоку</a:t>
            </a:r>
            <a:r>
              <a:rPr lang="ru-RU" sz="2000" b="1" dirty="0"/>
              <a:t> отличаются элегантностью и уникальны по мастерству исполнения. Многие его картины включены в число Национальных сокровищ Японии.</a:t>
            </a:r>
          </a:p>
          <a:p>
            <a:r>
              <a:rPr lang="ru-RU" sz="2000" b="1" dirty="0" smtClean="0"/>
              <a:t>   Дед </a:t>
            </a:r>
            <a:r>
              <a:rPr lang="ru-RU" sz="2000" b="1" dirty="0"/>
              <a:t>мастера, </a:t>
            </a:r>
            <a:r>
              <a:rPr lang="ru-RU" sz="2000" b="1" dirty="0" err="1"/>
              <a:t>Кано</a:t>
            </a:r>
            <a:r>
              <a:rPr lang="ru-RU" sz="2000" b="1" dirty="0"/>
              <a:t> </a:t>
            </a:r>
            <a:r>
              <a:rPr lang="ru-RU" sz="2000" b="1" dirty="0" err="1"/>
              <a:t>Мотонобу</a:t>
            </a:r>
            <a:r>
              <a:rPr lang="ru-RU" sz="2000" b="1" dirty="0"/>
              <a:t>, был придворным художником </a:t>
            </a:r>
            <a:r>
              <a:rPr lang="ru-RU" sz="2000" b="1" dirty="0" err="1"/>
              <a:t>сегунов</a:t>
            </a:r>
            <a:r>
              <a:rPr lang="ru-RU" sz="2000" b="1" dirty="0"/>
              <a:t> </a:t>
            </a:r>
            <a:r>
              <a:rPr lang="ru-RU" sz="2000" b="1" dirty="0" err="1"/>
              <a:t>Асикага</a:t>
            </a:r>
            <a:r>
              <a:rPr lang="ru-RU" sz="2000" b="1" dirty="0"/>
              <a:t>. Под его руководством </a:t>
            </a:r>
            <a:r>
              <a:rPr lang="ru-RU" sz="2000" b="1" dirty="0" err="1"/>
              <a:t>Эйтоку</a:t>
            </a:r>
            <a:r>
              <a:rPr lang="ru-RU" sz="2000" b="1" dirty="0"/>
              <a:t> начал ещё в детстве рисовать и развивать далее, используя также достижения китайской живописи, присущий деду художественный стиль.</a:t>
            </a:r>
          </a:p>
          <a:p>
            <a:r>
              <a:rPr lang="ru-RU" sz="2000" b="1" dirty="0" smtClean="0"/>
              <a:t>    </a:t>
            </a:r>
            <a:r>
              <a:rPr lang="ru-RU" sz="2000" b="1" dirty="0" err="1" smtClean="0"/>
              <a:t>Кано</a:t>
            </a:r>
            <a:r>
              <a:rPr lang="ru-RU" sz="2000" b="1" dirty="0" smtClean="0"/>
              <a:t> </a:t>
            </a:r>
            <a:r>
              <a:rPr lang="ru-RU" sz="2000" b="1" dirty="0" err="1"/>
              <a:t>Эйтоку</a:t>
            </a:r>
            <a:r>
              <a:rPr lang="ru-RU" sz="2000" b="1" dirty="0"/>
              <a:t> работал по заказам полководцев Оды </a:t>
            </a:r>
            <a:r>
              <a:rPr lang="ru-RU" sz="2000" b="1" dirty="0" err="1"/>
              <a:t>Нобунаги</a:t>
            </a:r>
            <a:r>
              <a:rPr lang="ru-RU" sz="2000" b="1" dirty="0"/>
              <a:t> и </a:t>
            </a:r>
            <a:r>
              <a:rPr lang="ru-RU" sz="2000" b="1" dirty="0" err="1"/>
              <a:t>Тоётоми</a:t>
            </a:r>
            <a:r>
              <a:rPr lang="ru-RU" sz="2000" b="1" dirty="0"/>
              <a:t> </a:t>
            </a:r>
            <a:r>
              <a:rPr lang="ru-RU" sz="2000" b="1" dirty="0" err="1"/>
              <a:t>Хидэёси</a:t>
            </a:r>
            <a:r>
              <a:rPr lang="ru-RU" sz="2000" b="1" dirty="0"/>
              <a:t>. Разрисованные им большие зонты, раздвижные ширмы, настенная и потолочная живопись украшали принадлежавший </a:t>
            </a:r>
            <a:r>
              <a:rPr lang="ru-RU" sz="2000" b="1" dirty="0" err="1"/>
              <a:t>Нобунаге</a:t>
            </a:r>
            <a:r>
              <a:rPr lang="ru-RU" sz="2000" b="1" dirty="0"/>
              <a:t> замок </a:t>
            </a:r>
            <a:r>
              <a:rPr lang="ru-RU" sz="2000" b="1" dirty="0" err="1"/>
              <a:t>Адзути</a:t>
            </a:r>
            <a:r>
              <a:rPr lang="ru-RU" sz="2000" b="1" dirty="0"/>
              <a:t> и дворцы </a:t>
            </a:r>
            <a:r>
              <a:rPr lang="ru-RU" sz="2000" b="1" dirty="0" err="1"/>
              <a:t>Хидэёси</a:t>
            </a:r>
            <a:r>
              <a:rPr lang="ru-RU" sz="2000" b="1" dirty="0"/>
              <a:t> в Киото и Осаке. К сожалению, многие работы художника были повреждены и даже погибли во время волнений в Японии в Период </a:t>
            </a:r>
            <a:r>
              <a:rPr lang="ru-RU" sz="2000" b="1" dirty="0" err="1"/>
              <a:t>Сэнгоку</a:t>
            </a:r>
            <a:r>
              <a:rPr lang="ru-RU" sz="2000" b="1" dirty="0"/>
              <a:t>. Но и остающиеся рассказывают современному зрителю о величии таланта </a:t>
            </a:r>
            <a:r>
              <a:rPr lang="ru-RU" sz="2000" b="1" dirty="0" err="1"/>
              <a:t>Кано</a:t>
            </a:r>
            <a:r>
              <a:rPr lang="ru-RU" sz="2000" b="1" dirty="0"/>
              <a:t> </a:t>
            </a:r>
            <a:r>
              <a:rPr lang="ru-RU" sz="2000" b="1" dirty="0" err="1"/>
              <a:t>Эйтоку</a:t>
            </a:r>
            <a:r>
              <a:rPr lang="ru-RU" sz="2000" b="1" dirty="0"/>
              <a:t> и о богатой культуре периода </a:t>
            </a:r>
            <a:r>
              <a:rPr lang="ru-RU" sz="2000" b="1" dirty="0" err="1"/>
              <a:t>Адзути-Момояма</a:t>
            </a:r>
            <a:r>
              <a:rPr lang="ru-RU" sz="2000" b="1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Рисунок3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764704"/>
            <a:ext cx="8826500" cy="3328987"/>
          </a:xfrm>
          <a:prstGeom prst="rect">
            <a:avLst/>
          </a:prstGeom>
          <a:noFill/>
        </p:spPr>
      </p:pic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Рисунок8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4664"/>
            <a:ext cx="8621713" cy="4346575"/>
          </a:xfrm>
          <a:prstGeom prst="rect">
            <a:avLst/>
          </a:prstGeom>
          <a:noFill/>
        </p:spPr>
      </p:pic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836712"/>
            <a:ext cx="8352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663300"/>
                </a:solidFill>
              </a:rPr>
              <a:t>   </a:t>
            </a:r>
            <a:r>
              <a:rPr lang="ru-RU" sz="2000" b="1" dirty="0" smtClean="0"/>
              <a:t>Японская живопись (яп. </a:t>
            </a:r>
            <a:r>
              <a:rPr lang="ja-JP" altLang="en-US" sz="2000" b="1" dirty="0" smtClean="0"/>
              <a:t>絵画 </a:t>
            </a:r>
            <a:r>
              <a:rPr lang="ru-RU" sz="2000" b="1" dirty="0" err="1" smtClean="0"/>
              <a:t>кайга</a:t>
            </a:r>
            <a:r>
              <a:rPr lang="ru-RU" sz="2000" b="1" dirty="0" smtClean="0"/>
              <a:t>?, «картина, рисунок») — один из наиболее древних и изысканных из японских видов искусств, характеризуется широким разнообразием жанров и стилей.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   Для японской живописи, как и для литературы, характерно отведение ведущего места природе и изображение её в качестве носительницы божественного начала.</a:t>
            </a:r>
          </a:p>
          <a:p>
            <a:r>
              <a:rPr lang="ru-RU" sz="2000" b="1" dirty="0" smtClean="0"/>
              <a:t>    Начиная с </a:t>
            </a:r>
            <a:r>
              <a:rPr lang="en-US" sz="2000" b="1" dirty="0" smtClean="0"/>
              <a:t>X </a:t>
            </a:r>
            <a:r>
              <a:rPr lang="ru-RU" sz="2000" b="1" dirty="0" smtClean="0"/>
              <a:t>века в японской живописи выделяют направление </a:t>
            </a:r>
            <a:r>
              <a:rPr lang="ru-RU" sz="2000" b="1" dirty="0" err="1" smtClean="0"/>
              <a:t>ямато-э</a:t>
            </a:r>
            <a:r>
              <a:rPr lang="ru-RU" sz="2000" b="1" dirty="0" smtClean="0"/>
              <a:t>, картины представляют собой горизонтальные свитки, которыми иллюстрировали литературные произведения. В </a:t>
            </a:r>
            <a:r>
              <a:rPr lang="en-US" sz="2000" b="1" dirty="0" smtClean="0"/>
              <a:t>XIV </a:t>
            </a:r>
            <a:r>
              <a:rPr lang="ru-RU" sz="2000" b="1" dirty="0" smtClean="0"/>
              <a:t>веке развивается стиль </a:t>
            </a:r>
            <a:r>
              <a:rPr lang="ru-RU" sz="2000" b="1" dirty="0" err="1" smtClean="0"/>
              <a:t>суми-э</a:t>
            </a:r>
            <a:r>
              <a:rPr lang="ru-RU" sz="2000" b="1" dirty="0" smtClean="0"/>
              <a:t> (монохромная акварель), а в первой половине </a:t>
            </a:r>
            <a:r>
              <a:rPr lang="en-US" sz="2000" b="1" dirty="0" smtClean="0"/>
              <a:t>XVII </a:t>
            </a:r>
            <a:r>
              <a:rPr lang="ru-RU" sz="2000" b="1" dirty="0" smtClean="0"/>
              <a:t>века художники начинают печатать </a:t>
            </a:r>
            <a:r>
              <a:rPr lang="ru-RU" sz="2000" b="1" dirty="0" err="1" smtClean="0"/>
              <a:t>укиё-э</a:t>
            </a:r>
            <a:r>
              <a:rPr lang="ru-RU" sz="2000" b="1" dirty="0" smtClean="0"/>
              <a:t> — гравюры на дереве, изображавшие гейш, популярных актёров театра кабуки и </a:t>
            </a:r>
          </a:p>
          <a:p>
            <a:r>
              <a:rPr lang="ru-RU" sz="2000" b="1" dirty="0" smtClean="0"/>
              <a:t>пейзажи. Влияние популярности гравюр </a:t>
            </a:r>
            <a:r>
              <a:rPr lang="ru-RU" sz="2000" b="1" dirty="0" err="1" smtClean="0"/>
              <a:t>укиё-э</a:t>
            </a:r>
            <a:r>
              <a:rPr lang="ru-RU" sz="2000" b="1" dirty="0" smtClean="0"/>
              <a:t> на европейское </a:t>
            </a:r>
          </a:p>
          <a:p>
            <a:r>
              <a:rPr lang="ru-RU" sz="2000" b="1" dirty="0" smtClean="0"/>
              <a:t>искусство </a:t>
            </a:r>
            <a:r>
              <a:rPr lang="en-US" sz="2000" b="1" dirty="0" smtClean="0"/>
              <a:t>XVIII </a:t>
            </a:r>
            <a:r>
              <a:rPr lang="ru-RU" sz="2000" b="1" dirty="0" smtClean="0"/>
              <a:t>века называют </a:t>
            </a:r>
            <a:r>
              <a:rPr lang="ru-RU" sz="2000" b="1" dirty="0" err="1" smtClean="0"/>
              <a:t>японизмом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9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61048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Рисунок6.p,0000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463" y="404664"/>
            <a:ext cx="9058537" cy="4032448"/>
          </a:xfrm>
          <a:prstGeom prst="rect">
            <a:avLst/>
          </a:prstGeom>
          <a:noFill/>
        </p:spPr>
      </p:pic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60648"/>
            <a:ext cx="50148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Период </a:t>
            </a:r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Мэйдзи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24744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000" b="1" dirty="0"/>
              <a:t>Со второй половины XIX века было отмечено разделение искусства на конкурирующие европейский и традиционный стили. Во время периода </a:t>
            </a:r>
            <a:r>
              <a:rPr lang="ru-RU" sz="2000" b="1" dirty="0" err="1"/>
              <a:t>Мэйдзи</a:t>
            </a:r>
            <a:r>
              <a:rPr lang="ru-RU" sz="2000" b="1" dirty="0"/>
              <a:t>, Япония подверглась большим политическим и социальным изменениям в процессе европеизации и модернизации, организованной правительством. </a:t>
            </a:r>
            <a:endParaRPr lang="ru-RU" sz="2000" b="1" dirty="0" smtClean="0"/>
          </a:p>
          <a:p>
            <a:r>
              <a:rPr lang="ru-RU" sz="2000" b="1" dirty="0"/>
              <a:t> </a:t>
            </a:r>
            <a:r>
              <a:rPr lang="ru-RU" sz="2000" b="1" dirty="0" smtClean="0"/>
              <a:t>   Западные </a:t>
            </a:r>
            <a:r>
              <a:rPr lang="ru-RU" sz="2000" b="1" dirty="0"/>
              <a:t>стиль живописи официально продвигался правительством. Перспективные молодые художники были посланы за границу для учебы, а иностранные художники приезжали в Японию, для разработки школьной программы по искусству.</a:t>
            </a:r>
          </a:p>
          <a:p>
            <a:r>
              <a:rPr lang="ru-RU" sz="2000" b="1" dirty="0" smtClean="0"/>
              <a:t>    </a:t>
            </a:r>
            <a:r>
              <a:rPr lang="ru-RU" sz="2000" b="1" dirty="0"/>
              <a:t>Тем не менее, после первоначального всплеска интереса к западному художественного стилю, маятник качнулся в </a:t>
            </a:r>
            <a:r>
              <a:rPr lang="ru-RU" sz="2000" b="1" dirty="0" smtClean="0"/>
              <a:t>противоположную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сторону, произошло возрождение традиционного </a:t>
            </a:r>
            <a:r>
              <a:rPr lang="ru-RU" sz="2000" b="1" dirty="0" smtClean="0"/>
              <a:t>японского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стиля. </a:t>
            </a:r>
            <a:r>
              <a:rPr lang="ru-RU" sz="2000" b="1" dirty="0" smtClean="0"/>
              <a:t>    В </a:t>
            </a:r>
            <a:r>
              <a:rPr lang="ru-RU" sz="2000" b="1" dirty="0"/>
              <a:t>1880 году, западный стиль искусства был </a:t>
            </a:r>
            <a:r>
              <a:rPr lang="ru-RU" sz="2000" b="1" dirty="0" smtClean="0"/>
              <a:t>запрещен</a:t>
            </a:r>
          </a:p>
          <a:p>
            <a:r>
              <a:rPr lang="ru-RU" sz="2000" b="1" dirty="0" smtClean="0"/>
              <a:t> </a:t>
            </a:r>
            <a:r>
              <a:rPr lang="ru-RU" sz="2000" b="1" dirty="0"/>
              <a:t>на официальных выставках и подвергался резкой критике.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033851"/>
            <a:ext cx="1835696" cy="2824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412776"/>
            <a:ext cx="86409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   </a:t>
            </a:r>
            <a:r>
              <a:rPr lang="ru-RU" sz="2000" b="1" dirty="0" err="1" smtClean="0"/>
              <a:t>Кацусика</a:t>
            </a:r>
            <a:r>
              <a:rPr lang="ru-RU" sz="2000" b="1" dirty="0" smtClean="0"/>
              <a:t> </a:t>
            </a:r>
            <a:r>
              <a:rPr lang="ru-RU" sz="2000" b="1" dirty="0"/>
              <a:t>Хокусай (яп. </a:t>
            </a:r>
            <a:r>
              <a:rPr lang="ja-JP" altLang="en-US" sz="2000" b="1" dirty="0"/>
              <a:t>葛飾 北斎</a:t>
            </a:r>
            <a:r>
              <a:rPr lang="en-US" altLang="ja-JP" sz="2000" b="1" dirty="0"/>
              <a:t>?); 1760, </a:t>
            </a:r>
            <a:r>
              <a:rPr lang="ru-RU" sz="2000" b="1" dirty="0" err="1"/>
              <a:t>Эдо</a:t>
            </a:r>
            <a:r>
              <a:rPr lang="ru-RU" sz="2000" b="1" dirty="0"/>
              <a:t> (ныне Токио) — 10 мая 1849, там же) — великий[1] японский художник </a:t>
            </a:r>
            <a:r>
              <a:rPr lang="ru-RU" sz="2000" b="1" dirty="0" err="1"/>
              <a:t>укиё-э</a:t>
            </a:r>
            <a:r>
              <a:rPr lang="ru-RU" sz="2000" b="1" dirty="0"/>
              <a:t>, иллюстратор, гравёр периода </a:t>
            </a:r>
            <a:r>
              <a:rPr lang="ru-RU" sz="2000" b="1" dirty="0" err="1"/>
              <a:t>Эдо</a:t>
            </a:r>
            <a:r>
              <a:rPr lang="ru-RU" sz="2000" b="1" dirty="0"/>
              <a:t>. Работал под множеством псевдонимов. Является одним из самых известных на Западе японских гравёров, примечательнейший мастер завершающего периода японской ксилографии.</a:t>
            </a:r>
          </a:p>
          <a:p>
            <a:endParaRPr lang="ru-RU" sz="2000" b="1" dirty="0"/>
          </a:p>
          <a:p>
            <a:r>
              <a:rPr lang="ru-RU" sz="2000" b="1" dirty="0" smtClean="0"/>
              <a:t>  Хокусай </a:t>
            </a:r>
            <a:r>
              <a:rPr lang="ru-RU" sz="2000" b="1" dirty="0"/>
              <a:t>использовал не менее тридцати псевдонимов на протяжении своей жизни. Несмотря на то, что использование псевдонимов было обычной практикой у японских художников того времени, по числу псевдонимов он существенно превосходит других крупных </a:t>
            </a:r>
            <a:endParaRPr lang="ru-RU" sz="2000" b="1" dirty="0" smtClean="0"/>
          </a:p>
          <a:p>
            <a:r>
              <a:rPr lang="ru-RU" sz="2000" b="1" dirty="0" smtClean="0"/>
              <a:t>авторов</a:t>
            </a:r>
            <a:r>
              <a:rPr lang="ru-RU" sz="2000" b="1" dirty="0"/>
              <a:t>. Псевдонимы Хокусая нередко используются для </a:t>
            </a:r>
            <a:endParaRPr lang="ru-RU" sz="2000" b="1" dirty="0" smtClean="0"/>
          </a:p>
          <a:p>
            <a:r>
              <a:rPr lang="ru-RU" sz="2000" b="1" dirty="0" smtClean="0"/>
              <a:t>периодизации </a:t>
            </a:r>
            <a:r>
              <a:rPr lang="ru-RU" sz="2000" b="1" dirty="0"/>
              <a:t>этапов его творчеств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32656"/>
            <a:ext cx="55489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Кацусика</a:t>
            </a: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Хокусай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41295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88640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Южный ветер. </a:t>
            </a: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Ясный день (Красная 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Фудзи</a:t>
            </a:r>
            <a:r>
              <a:rPr lang="ru-RU" sz="32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).1823—1831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195" name="Picture 3" descr="C:\Documents and Settings\Admin\Рабочий стол\Рисунок42.jpg"/>
          <p:cNvPicPr>
            <a:picLocks noChangeAspect="1" noChangeArrowheads="1"/>
          </p:cNvPicPr>
          <p:nvPr/>
        </p:nvPicPr>
        <p:blipFill>
          <a:blip r:embed="rId3" cstate="print"/>
          <a:srcRect r="2048"/>
          <a:stretch>
            <a:fillRect/>
          </a:stretch>
        </p:blipFill>
        <p:spPr bwMode="auto">
          <a:xfrm>
            <a:off x="395536" y="1340768"/>
            <a:ext cx="8221908" cy="52565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404664"/>
            <a:ext cx="71617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Большая волна в 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Канагаве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1823—1831</a:t>
            </a:r>
          </a:p>
        </p:txBody>
      </p:sp>
      <p:pic>
        <p:nvPicPr>
          <p:cNvPr id="8197" name="Picture 5" descr="C:\Documents and Settings\Admin\Рабочий стол\222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412776"/>
            <a:ext cx="7639050" cy="527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1196752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/>
              <a:t>http://ru.wikipedia.org/wiki/</a:t>
            </a:r>
            <a:r>
              <a:rPr lang="ru-RU" dirty="0" err="1" smtClean="0"/>
              <a:t>Культура_Японии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556792"/>
            <a:ext cx="416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http://ru.wikipedia.org/wiki/</a:t>
            </a:r>
            <a:r>
              <a:rPr lang="ru-RU" dirty="0" err="1" smtClean="0"/>
              <a:t>Кано_Эйтоку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88840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http://ru.wikipedia.org/wiki/</a:t>
            </a:r>
            <a:r>
              <a:rPr lang="ru-RU" dirty="0" err="1" smtClean="0"/>
              <a:t>Харунобу,_Судзуки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420888"/>
            <a:ext cx="44998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http://ru.wikipedia.org/wiki/</a:t>
            </a:r>
            <a:r>
              <a:rPr lang="ru-RU" dirty="0" err="1" smtClean="0"/>
              <a:t>Тосюсай_Сяраку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852936"/>
            <a:ext cx="6768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http://ru.wikipedia.org/wiki/</a:t>
            </a:r>
            <a:r>
              <a:rPr lang="ru-RU" dirty="0" err="1" smtClean="0"/>
              <a:t>Кацусика_Хокусай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284984"/>
            <a:ext cx="777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http://stihoff.ucoz.ru/photo/japonija_i_kitaj/akina/159-0-2568</a:t>
            </a:r>
            <a:endParaRPr lang="ru-RU" dirty="0"/>
          </a:p>
        </p:txBody>
      </p:sp>
      <p:pic>
        <p:nvPicPr>
          <p:cNvPr id="9226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555776" y="260648"/>
            <a:ext cx="354840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Источники 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260648"/>
            <a:ext cx="4505016" cy="92333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Период </a:t>
            </a:r>
            <a:r>
              <a:rPr lang="ru-RU" sz="5400" b="1" dirty="0" err="1" smtClean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Ямато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628800"/>
            <a:ext cx="81369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sz="2800" b="1" dirty="0" smtClean="0"/>
              <a:t>В периоды </a:t>
            </a:r>
            <a:r>
              <a:rPr lang="ru-RU" sz="2800" b="1" dirty="0" err="1" smtClean="0"/>
              <a:t>Кофун</a:t>
            </a:r>
            <a:r>
              <a:rPr lang="ru-RU" sz="2800" b="1" dirty="0" smtClean="0"/>
              <a:t> и </a:t>
            </a:r>
            <a:r>
              <a:rPr lang="ru-RU" sz="2800" b="1" dirty="0" err="1" smtClean="0"/>
              <a:t>Асука</a:t>
            </a:r>
            <a:r>
              <a:rPr lang="ru-RU" sz="2800" b="1" dirty="0" smtClean="0"/>
              <a:t> (IV - VII века) наряду с внедрением китайской письменности (иероглифы), создания государственного режима по китайскому образцу и распространения буддизма, из Китая в Японию были завезены и многие произведения искусства.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После этого в Японии начали воспроизводить произведения живописи в стиле аналогичном китайскому.</a:t>
            </a:r>
            <a:endParaRPr lang="ru-RU" sz="2800" b="1" dirty="0"/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41295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404664"/>
            <a:ext cx="41316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Период Нара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С </a:t>
            </a:r>
            <a:r>
              <a:rPr lang="ru-RU" sz="2800" b="1" dirty="0"/>
              <a:t>дальнейшим развитием буддизма в VI и VII веке в Японии процветала религиозная живопись и была использована для украшения многочисленных храмов, возведенных аристократией, но в целом в период Нара в Японии вклад в развитие искусства и скульптуры был больше, чем в живопись. </a:t>
            </a:r>
            <a:endParaRPr lang="ru-RU" sz="2800" b="1" dirty="0" smtClean="0"/>
          </a:p>
          <a:p>
            <a:r>
              <a:rPr lang="ru-RU" sz="2800" b="1" dirty="0"/>
              <a:t> </a:t>
            </a:r>
            <a:r>
              <a:rPr lang="ru-RU" sz="2800" b="1" dirty="0" smtClean="0"/>
              <a:t>   Ранние </a:t>
            </a:r>
            <a:r>
              <a:rPr lang="ru-RU" sz="2800" b="1" dirty="0"/>
              <a:t>из сохранившихся картин этого </a:t>
            </a:r>
            <a:endParaRPr lang="ru-RU" sz="2800" b="1" dirty="0" smtClean="0"/>
          </a:p>
          <a:p>
            <a:r>
              <a:rPr lang="ru-RU" sz="2800" b="1" dirty="0" smtClean="0"/>
              <a:t>периода </a:t>
            </a:r>
            <a:r>
              <a:rPr lang="ru-RU" sz="2800" b="1" dirty="0"/>
              <a:t>включают росписи на внутренних </a:t>
            </a:r>
            <a:endParaRPr lang="ru-RU" sz="2800" b="1" dirty="0" smtClean="0"/>
          </a:p>
          <a:p>
            <a:r>
              <a:rPr lang="ru-RU" sz="2800" b="1" dirty="0" smtClean="0"/>
              <a:t>стенах </a:t>
            </a:r>
            <a:r>
              <a:rPr lang="ru-RU" sz="2800" b="1" dirty="0"/>
              <a:t>храма </a:t>
            </a:r>
            <a:r>
              <a:rPr lang="ru-RU" sz="2800" b="1" dirty="0" err="1"/>
              <a:t>Хорю-дзи</a:t>
            </a:r>
            <a:r>
              <a:rPr lang="ru-RU" sz="2800" b="1" dirty="0"/>
              <a:t> в префектуре Нара</a:t>
            </a:r>
            <a:r>
              <a:rPr lang="ru-RU" sz="2800" b="1" dirty="0" smtClean="0"/>
              <a:t>.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Эти </a:t>
            </a:r>
            <a:r>
              <a:rPr lang="ru-RU" sz="2800" b="1" dirty="0" smtClean="0"/>
              <a:t>росписи  </a:t>
            </a:r>
            <a:r>
              <a:rPr lang="ru-RU" sz="2800" b="1" dirty="0"/>
              <a:t>включают рассказы о жизни </a:t>
            </a:r>
            <a:endParaRPr lang="ru-RU" sz="2800" b="1" dirty="0" smtClean="0"/>
          </a:p>
          <a:p>
            <a:r>
              <a:rPr lang="ru-RU" sz="2800" b="1" dirty="0" smtClean="0"/>
              <a:t>Будды </a:t>
            </a:r>
            <a:r>
              <a:rPr lang="ru-RU" sz="2800" b="1" dirty="0" err="1" smtClean="0"/>
              <a:t>Шакьямуни</a:t>
            </a:r>
            <a:r>
              <a:rPr lang="ru-RU" sz="2800" b="1" dirty="0"/>
              <a:t>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3861048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260648"/>
            <a:ext cx="47696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Периода </a:t>
            </a:r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Хэйан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988840"/>
            <a:ext cx="8136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Начиная </a:t>
            </a:r>
            <a:r>
              <a:rPr lang="ru-RU" sz="2800" b="1" dirty="0"/>
              <a:t>с X века в японской живописи выделяют направление </a:t>
            </a:r>
            <a:r>
              <a:rPr lang="ru-RU" sz="2800" b="1" dirty="0" err="1"/>
              <a:t>ямато-э</a:t>
            </a:r>
            <a:r>
              <a:rPr lang="ru-RU" sz="2800" b="1" dirty="0"/>
              <a:t>, картины представляют собой горизонтальные свитки, которыми иллюстрировали литературные произведения.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41295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412776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</a:t>
            </a:r>
            <a:r>
              <a:rPr lang="ru-RU" sz="2800" b="1" dirty="0" err="1" smtClean="0"/>
              <a:t>Ямато-э</a:t>
            </a:r>
            <a:r>
              <a:rPr lang="ru-RU" sz="2800" b="1" dirty="0" smtClean="0"/>
              <a:t> </a:t>
            </a:r>
            <a:r>
              <a:rPr lang="ru-RU" sz="2800" b="1" dirty="0"/>
              <a:t>(яп. 大和絵) — школа японской живописи, сложившаяся в XI — XII веках при императорской Академии художеств.</a:t>
            </a:r>
          </a:p>
          <a:p>
            <a:r>
              <a:rPr lang="ru-RU" sz="2800" b="1" dirty="0" smtClean="0"/>
              <a:t>   Для </a:t>
            </a:r>
            <a:r>
              <a:rPr lang="ru-RU" sz="2800" b="1" dirty="0"/>
              <a:t>мастеров </a:t>
            </a:r>
            <a:r>
              <a:rPr lang="ru-RU" sz="2800" b="1" dirty="0" err="1"/>
              <a:t>ямато-э</a:t>
            </a:r>
            <a:r>
              <a:rPr lang="ru-RU" sz="2800" b="1" dirty="0"/>
              <a:t> характерны яркие силуэтные изображения, горизонтальные свитки, иллюстрирующие аристократические романы, повести, в которых живопись перемежается с каллиграфией.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404664"/>
            <a:ext cx="256499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Ямато-э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700808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</a:t>
            </a:r>
            <a:r>
              <a:rPr lang="ru-RU" sz="2800" b="1" dirty="0" err="1" smtClean="0"/>
              <a:t>Фудзивара</a:t>
            </a:r>
            <a:r>
              <a:rPr lang="ru-RU" sz="2800" b="1" dirty="0" smtClean="0"/>
              <a:t> </a:t>
            </a:r>
            <a:r>
              <a:rPr lang="ru-RU" sz="2800" b="1" dirty="0" err="1"/>
              <a:t>Таканобу</a:t>
            </a:r>
            <a:r>
              <a:rPr lang="ru-RU" sz="2800" b="1" dirty="0"/>
              <a:t> (1142, Киото — 19 марта 1205, Киото) — известный </a:t>
            </a:r>
            <a:r>
              <a:rPr lang="ru-RU" sz="2800" b="1" dirty="0" smtClean="0"/>
              <a:t> </a:t>
            </a:r>
            <a:r>
              <a:rPr lang="ru-RU" sz="2800" b="1" dirty="0"/>
              <a:t>японский художник конца XII века н. э., ведущий портретист Японии этого времени. Мастер стиля японской живописи </a:t>
            </a:r>
            <a:r>
              <a:rPr lang="ru-RU" sz="2800" b="1" dirty="0" err="1"/>
              <a:t>ямато-э</a:t>
            </a:r>
            <a:r>
              <a:rPr lang="ru-RU" sz="2800" b="1" dirty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32656"/>
            <a:ext cx="63825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Фудзивара</a:t>
            </a:r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Таканобу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491778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508104" y="332656"/>
            <a:ext cx="3384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ортрет </a:t>
            </a:r>
          </a:p>
          <a:p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Фудзивары-но</a:t>
            </a:r>
            <a:endParaRPr lang="ru-RU" sz="32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Мицуёси</a:t>
            </a:r>
            <a:r>
              <a:rPr lang="ru-RU" sz="32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».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Рисунок1-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8529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332656"/>
            <a:ext cx="580440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Период </a:t>
            </a:r>
            <a:r>
              <a:rPr lang="ru-RU" sz="5400" b="1" dirty="0" err="1">
                <a:ln w="11430"/>
                <a:solidFill>
                  <a:srgbClr val="66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Муромати</a:t>
            </a:r>
            <a:endParaRPr lang="ru-RU" sz="5400" b="1" dirty="0">
              <a:ln w="11430"/>
              <a:solidFill>
                <a:srgbClr val="66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44824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В </a:t>
            </a:r>
            <a:r>
              <a:rPr lang="ru-RU" sz="2800" b="1" dirty="0"/>
              <a:t>XIV веке развивается стиль </a:t>
            </a:r>
            <a:r>
              <a:rPr lang="ru-RU" sz="2800" b="1" dirty="0" err="1"/>
              <a:t>суми-э</a:t>
            </a:r>
            <a:r>
              <a:rPr lang="ru-RU" sz="2800" b="1" dirty="0"/>
              <a:t> (монохромная акварель), а в первой половине XVII века художники начинают печатать </a:t>
            </a:r>
            <a:r>
              <a:rPr lang="ru-RU" sz="2800" b="1" u="sng" dirty="0" err="1">
                <a:solidFill>
                  <a:srgbClr val="C00000"/>
                </a:solidFill>
              </a:rPr>
              <a:t>укиё-э</a:t>
            </a:r>
            <a:r>
              <a:rPr lang="ru-RU" sz="2800" b="1" dirty="0"/>
              <a:t> — гравюры на дереве, изображавшие гейш, популярных актёров театра кабуки и пейзажи. </a:t>
            </a:r>
            <a:r>
              <a:rPr lang="ru-RU" sz="2800" b="1" dirty="0" smtClean="0"/>
              <a:t>  </a:t>
            </a:r>
          </a:p>
          <a:p>
            <a:r>
              <a:rPr lang="ru-RU" sz="2800" b="1" dirty="0"/>
              <a:t> </a:t>
            </a:r>
            <a:r>
              <a:rPr lang="ru-RU" sz="2800" b="1" dirty="0" smtClean="0"/>
              <a:t>   Влияние </a:t>
            </a:r>
            <a:r>
              <a:rPr lang="ru-RU" sz="2800" b="1" dirty="0"/>
              <a:t>популярности гравюр </a:t>
            </a:r>
            <a:r>
              <a:rPr lang="ru-RU" sz="2800" b="1" dirty="0" err="1"/>
              <a:t>укиё-э</a:t>
            </a:r>
            <a:r>
              <a:rPr lang="ru-RU" sz="2800" b="1" dirty="0"/>
              <a:t> на европейское искусство XVIII века называют </a:t>
            </a:r>
            <a:r>
              <a:rPr lang="ru-RU" sz="2800" b="1" dirty="0" err="1"/>
              <a:t>японизмом</a:t>
            </a:r>
            <a:r>
              <a:rPr lang="ru-RU" sz="2800" b="1" dirty="0"/>
              <a:t>.</a:t>
            </a:r>
          </a:p>
        </p:txBody>
      </p:sp>
      <p:pic>
        <p:nvPicPr>
          <p:cNvPr id="7" name="Picture 10" descr="C:\Documents and Settings\Admin\Рабочий стол\13810321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3834134"/>
            <a:ext cx="1835696" cy="2824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1531</Words>
  <Application>Microsoft Office PowerPoint</Application>
  <PresentationFormat>Экран (4:3)</PresentationFormat>
  <Paragraphs>94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Кано Эйтоку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2013-04-17T14:07:39Z</dcterms:created>
  <dcterms:modified xsi:type="dcterms:W3CDTF">2013-04-19T12:59:04Z</dcterms:modified>
</cp:coreProperties>
</file>