
<file path=[Content_Types].xml><?xml version="1.0" encoding="utf-8"?>
<Types xmlns="http://schemas.openxmlformats.org/package/2006/content-types">
  <Override PartName="/_rels/.rels" ContentType="application/vnd.openxmlformats-package.relationships+xml"/>
  <Override PartName="/ppt/theme/theme1.xml" ContentType="application/vnd.openxmlformats-officedocument.theme+xml"/>
  <Override PartName="/ppt/media/image2.jpeg" ContentType="image/jpeg"/>
  <Override PartName="/ppt/media/image3.jpeg" ContentType="image/jpeg"/>
  <Override PartName="/ppt/media/image4.jpeg" ContentType="image/jpeg"/>
  <Override PartName="/ppt/media/image1.png" ContentType="image/png"/>
  <Override PartName="/ppt/presentation.xml" ContentType="application/vnd.openxmlformats-officedocument.presentationml.presentation.main+xml"/>
  <Override PartName="/ppt/_rels/presentation.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Layouts/_rels/slideLayout1.xml.rels" ContentType="application/vnd.openxmlformats-package.relationships+xml"/>
  <Override PartName="/ppt/slideLayouts/slideLayout1.xml" ContentType="application/vnd.openxmlformats-officedocument.presentationml.slideLayout+xml"/>
  <Override PartName="/ppt/slides/_rels/slide2.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5.xml.rels" ContentType="application/vnd.openxmlformats-package.relationships+xml"/>
  <Override PartName="/ppt/slides/slide2.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 id="257" r:id="rId4"/>
    <p:sldId id="258" r:id="rId5"/>
    <p:sldId id="259" r:id="rId6"/>
    <p:sldId id="260" r:id="rId7"/>
    <p:sldId id="261" r:id="rId8"/>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title">
  <p:cSld name="Title Slide">
    <p:spTree>
      <p:nvGrpSpPr>
        <p:cNvPr id="1" name=""/>
        <p:cNvGrpSpPr/>
        <p:nvPr/>
      </p:nvGrpSpPr>
      <p:grpSpPr>
        <a:xfrm>
          <a:off x="0" y="0"/>
          <a:ext cx="0" cy="0"/>
          <a:chOff x="0" y="0"/>
          <a:chExt cx="0" cy="0"/>
        </a:xfrm>
      </p:grpSpPr>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0" name=""/>
          <p:cNvPicPr/>
          <p:nvPr/>
        </p:nvPicPr>
        <p:blipFill>
          <a:blip r:embed="rId2"/>
          <a:stretch>
            <a:fillRect/>
          </a:stretch>
        </p:blipFill>
        <p:spPr>
          <a:xfrm>
            <a:off x="360" y="360"/>
            <a:ext cx="9141840" cy="6855840"/>
          </a:xfrm>
          <a:prstGeom prst="rect">
            <a:avLst/>
          </a:prstGeom>
        </p:spPr>
      </p:pic>
      <p:sp>
        <p:nvSpPr>
          <p:cNvPr id="1" name="PlaceHolder 1"/>
          <p:cNvSpPr>
            <a:spLocks noGrp="1"/>
          </p:cNvSpPr>
          <p:nvPr>
            <p:ph type="title"/>
          </p:nvPr>
        </p:nvSpPr>
        <p:spPr>
          <a:xfrm>
            <a:off x="457200" y="273600"/>
            <a:ext cx="8229240" cy="1144800"/>
          </a:xfrm>
          <a:prstGeom prst="rect">
            <a:avLst/>
          </a:prstGeom>
        </p:spPr>
        <p:txBody>
          <a:bodyPr anchor="ctr" bIns="0" lIns="0" rIns="0" tIns="0" wrap="none"/>
          <a:p>
            <a:pPr algn="ctr"/>
            <a:r>
              <a:rPr lang="ru-RU"/>
              <a:t>Для правки текста заголовка щелкните мышью</a:t>
            </a:r>
            <a:endParaRPr/>
          </a:p>
        </p:txBody>
      </p:sp>
      <p:sp>
        <p:nvSpPr>
          <p:cNvPr id="2" name="PlaceHolder 2"/>
          <p:cNvSpPr>
            <a:spLocks noGrp="1"/>
          </p:cNvSpPr>
          <p:nvPr>
            <p:ph type="body"/>
          </p:nvPr>
        </p:nvSpPr>
        <p:spPr>
          <a:xfrm>
            <a:off x="457200" y="1604520"/>
            <a:ext cx="8229240" cy="4525920"/>
          </a:xfrm>
          <a:prstGeom prst="rect">
            <a:avLst/>
          </a:prstGeom>
        </p:spPr>
        <p:txBody>
          <a:bodyPr bIns="0" lIns="0" rIns="0" tIns="0" wrap="none"/>
          <a:p>
            <a:pPr>
              <a:buSzPct val="45000"/>
              <a:buFont typeface="StarSymbol"/>
              <a:buChar char=""/>
            </a:pPr>
            <a:r>
              <a:rPr lang="ru-RU"/>
              <a:t>Для правки структуры щелкните мышью</a:t>
            </a:r>
            <a:endParaRPr/>
          </a:p>
          <a:p>
            <a:pPr lvl="1">
              <a:buSzPct val="45000"/>
              <a:buFont typeface="StarSymbol"/>
              <a:buChar char=""/>
            </a:pPr>
            <a:r>
              <a:rPr lang="ru-RU"/>
              <a:t>Второй уровень структуры</a:t>
            </a:r>
            <a:endParaRPr/>
          </a:p>
          <a:p>
            <a:pPr lvl="2">
              <a:buSzPct val="75000"/>
              <a:buFont typeface="StarSymbol"/>
              <a:buChar char=""/>
            </a:pPr>
            <a:r>
              <a:rPr lang="ru-RU"/>
              <a:t>Третий уровень структуры</a:t>
            </a:r>
            <a:endParaRPr/>
          </a:p>
          <a:p>
            <a:pPr lvl="3">
              <a:buSzPct val="45000"/>
              <a:buFont typeface="StarSymbol"/>
              <a:buChar char=""/>
            </a:pPr>
            <a:r>
              <a:rPr lang="ru-RU"/>
              <a:t>Четвертый уровень структуры</a:t>
            </a:r>
            <a:endParaRPr/>
          </a:p>
          <a:p>
            <a:pPr lvl="4">
              <a:buSzPct val="75000"/>
              <a:buFont typeface="StarSymbol"/>
              <a:buChar char=""/>
            </a:pPr>
            <a:r>
              <a:rPr lang="ru-RU"/>
              <a:t>Пятый уровень структуры</a:t>
            </a:r>
            <a:endParaRPr/>
          </a:p>
          <a:p>
            <a:pPr lvl="5">
              <a:buSzPct val="45000"/>
              <a:buFont typeface="StarSymbol"/>
              <a:buChar char=""/>
            </a:pPr>
            <a:r>
              <a:rPr lang="ru-RU"/>
              <a:t>Шестой уровень структуры</a:t>
            </a:r>
            <a:endParaRPr/>
          </a:p>
          <a:p>
            <a:pPr lvl="6">
              <a:buSzPct val="45000"/>
              <a:buFont typeface="StarSymbol"/>
              <a:buChar char=""/>
            </a:pPr>
            <a:r>
              <a:rPr lang="ru-RU"/>
              <a:t>Седьмой уровень структуры</a:t>
            </a:r>
            <a:endParaRPr/>
          </a:p>
          <a:p>
            <a:pPr lvl="7">
              <a:buSzPct val="45000"/>
              <a:buFont typeface="StarSymbol"/>
              <a:buChar char=""/>
            </a:pPr>
            <a:r>
              <a:rPr lang="ru-RU"/>
              <a:t>Восьмой уровень структуры</a:t>
            </a:r>
            <a:endParaRPr/>
          </a:p>
          <a:p>
            <a:pPr lvl="8">
              <a:buSzPct val="45000"/>
              <a:buFont typeface="StarSymbol"/>
              <a:buChar char=""/>
            </a:pPr>
            <a:r>
              <a:rPr lang="ru-RU"/>
              <a:t>Девятый уровень структуры</a:t>
            </a:r>
            <a:endParaRPr/>
          </a:p>
        </p:txBody>
      </p:sp>
    </p:spTree>
  </p:cSld>
  <p:clrMap accent1="accent1" accent2="accent2" accent3="accent3" accent4="accent4" accent5="accent5" accent6="accent6" bg1="lt1" bg2="lt2" folHlink="folHlink" hlink="hlink" tx1="dk1" tx2="dk2"/>
  <p:sldLayoutIdLst>
    <p:sldLayoutId id="2147483649" r:id="rId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 name="CustomShape 1"/>
          <p:cNvSpPr/>
          <p:nvPr/>
        </p:nvSpPr>
        <p:spPr>
          <a:xfrm>
            <a:off x="457200" y="704160"/>
            <a:ext cx="8227080" cy="1140480"/>
          </a:xfrm>
          <a:prstGeom prst="rect">
            <a:avLst/>
          </a:prstGeom>
        </p:spPr>
      </p:sp>
      <p:pic>
        <p:nvPicPr>
          <p:cNvPr descr="" id="4" name="Picture 2"/>
          <p:cNvPicPr/>
          <p:nvPr/>
        </p:nvPicPr>
        <p:blipFill>
          <a:blip r:embed="rId1"/>
          <a:stretch>
            <a:fillRect/>
          </a:stretch>
        </p:blipFill>
        <p:spPr>
          <a:xfrm>
            <a:off x="1625400" y="1252440"/>
            <a:ext cx="5212440" cy="5603400"/>
          </a:xfrm>
          <a:prstGeom prst="rect">
            <a:avLst/>
          </a:prstGeom>
        </p:spPr>
      </p:pic>
    </p:spTree>
  </p:cSld>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 name="CustomShape 1"/>
          <p:cNvSpPr/>
          <p:nvPr/>
        </p:nvSpPr>
        <p:spPr>
          <a:xfrm>
            <a:off x="540000" y="837360"/>
            <a:ext cx="8227080" cy="1140480"/>
          </a:xfrm>
          <a:prstGeom prst="rect">
            <a:avLst/>
          </a:prstGeom>
        </p:spPr>
      </p:sp>
      <p:sp>
        <p:nvSpPr>
          <p:cNvPr id="6" name="CustomShape 2"/>
          <p:cNvSpPr/>
          <p:nvPr/>
        </p:nvSpPr>
        <p:spPr>
          <a:xfrm>
            <a:off x="360000" y="1011240"/>
            <a:ext cx="8227080" cy="4386600"/>
          </a:xfrm>
          <a:prstGeom prst="rect">
            <a:avLst/>
          </a:prstGeom>
        </p:spPr>
        <p:txBody>
          <a:bodyPr bIns="45000" lIns="90000" rIns="90000" tIns="45000"/>
          <a:p>
            <a:r>
              <a:rPr lang="ru-RU" sz="2600">
                <a:solidFill>
                  <a:srgbClr val="ffffff"/>
                </a:solidFill>
                <a:latin typeface="Constantia"/>
              </a:rPr>
              <a:t>   </a:t>
            </a:r>
            <a:r>
              <a:rPr lang="ru-RU" sz="3200">
                <a:solidFill>
                  <a:srgbClr val="ffffff"/>
                </a:solidFill>
                <a:latin typeface="Constantia"/>
              </a:rPr>
              <a:t> </a:t>
            </a:r>
            <a:r>
              <a:rPr lang="ru-RU" sz="2800">
                <a:solidFill>
                  <a:srgbClr val="ffffff"/>
                </a:solidFill>
                <a:latin typeface="Constantia"/>
              </a:rPr>
              <a:t>      </a:t>
            </a:r>
            <a:r>
              <a:rPr lang="ru-RU" sz="2800">
                <a:solidFill>
                  <a:srgbClr val="ffffff"/>
                </a:solidFill>
                <a:latin typeface="Times New Roman"/>
              </a:rPr>
              <a:t>Право использовать этот знак имеют только участники краевой программы “Качество”, продукция которых прошла идентификацию.Знак “Качество Кубань” служит гарантом качества продукции. Прежде чем нанести этот знак, продукция тщательно проверяется на соответствие нормам и требованиям качества. Подделать этот знак практически невозможно.Право использовать этот знак имеют только участники краевой программы “Качество”, продукция которых прошла идентификацию. Поддделать этот знак практически невозмжно.</a:t>
            </a:r>
            <a:endParaRPr/>
          </a:p>
        </p:txBody>
      </p:sp>
    </p:spTree>
  </p:cSld>
  <p:timing>
    <p:tnLst>
      <p:par>
        <p:cTn dur="indefinite" id="3" nodeType="tmRoot" restart="never">
          <p:childTnLst>
            <p:seq>
              <p:cTn id="4" nodeType="mainSeq">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 name="CustomShape 1"/>
          <p:cNvSpPr/>
          <p:nvPr/>
        </p:nvSpPr>
        <p:spPr>
          <a:xfrm>
            <a:off x="1620000" y="0"/>
            <a:ext cx="8227080" cy="1844640"/>
          </a:xfrm>
          <a:prstGeom prst="rect">
            <a:avLst/>
          </a:prstGeom>
        </p:spPr>
        <p:txBody>
          <a:bodyPr bIns="45000" lIns="90000" rIns="90000" tIns="45000"/>
          <a:p>
            <a:r>
              <a:rPr lang="ru-RU" sz="5000">
                <a:solidFill>
                  <a:srgbClr val="04617b"/>
                </a:solidFill>
                <a:latin typeface="Calibri"/>
              </a:rPr>
              <a:t>Кубанская Бурёнка</a:t>
            </a:r>
            <a:endParaRPr/>
          </a:p>
        </p:txBody>
      </p:sp>
      <p:pic>
        <p:nvPicPr>
          <p:cNvPr descr="" id="8" name="Picture 3"/>
          <p:cNvPicPr/>
          <p:nvPr/>
        </p:nvPicPr>
        <p:blipFill>
          <a:blip r:embed="rId1"/>
          <a:stretch>
            <a:fillRect/>
          </a:stretch>
        </p:blipFill>
        <p:spPr>
          <a:xfrm>
            <a:off x="360000" y="1800000"/>
            <a:ext cx="8093520" cy="4297680"/>
          </a:xfrm>
          <a:prstGeom prst="rect">
            <a:avLst/>
          </a:prstGeom>
        </p:spPr>
      </p:pic>
    </p:spTree>
  </p:cSld>
  <p:timing>
    <p:tnLst>
      <p:par>
        <p:cTn dur="indefinite" id="5" nodeType="tmRoot" restart="never">
          <p:childTnLst>
            <p:seq>
              <p:cTn id="6" nodeType="mainSeq">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 name="CustomShape 1"/>
          <p:cNvSpPr/>
          <p:nvPr/>
        </p:nvSpPr>
        <p:spPr>
          <a:xfrm>
            <a:off x="457200" y="0"/>
            <a:ext cx="8227080" cy="1844640"/>
          </a:xfrm>
          <a:prstGeom prst="rect">
            <a:avLst/>
          </a:prstGeom>
        </p:spPr>
        <p:txBody>
          <a:bodyPr bIns="45000" lIns="90000" rIns="90000" tIns="45000"/>
          <a:p>
            <a:r>
              <a:rPr lang="ru-RU" sz="5000">
                <a:solidFill>
                  <a:srgbClr val="04617b"/>
                </a:solidFill>
                <a:latin typeface="Calibri"/>
              </a:rPr>
              <a:t>Молоко  кубанских производителей</a:t>
            </a:r>
            <a:endParaRPr/>
          </a:p>
        </p:txBody>
      </p:sp>
      <p:pic>
        <p:nvPicPr>
          <p:cNvPr descr="" id="10" name="Picture 2"/>
          <p:cNvPicPr/>
          <p:nvPr/>
        </p:nvPicPr>
        <p:blipFill>
          <a:blip r:embed="rId1"/>
          <a:stretch>
            <a:fillRect/>
          </a:stretch>
        </p:blipFill>
        <p:spPr>
          <a:xfrm>
            <a:off x="1428840" y="1783080"/>
            <a:ext cx="6411960" cy="4786920"/>
          </a:xfrm>
          <a:prstGeom prst="rect">
            <a:avLst/>
          </a:prstGeom>
        </p:spPr>
      </p:pic>
    </p:spTree>
  </p:cSld>
  <p:timing>
    <p:tnLst>
      <p:par>
        <p:cTn dur="indefinite" id="7" nodeType="tmRoot" restart="never">
          <p:childTnLst>
            <p:seq>
              <p:cTn id="8" nodeType="mainSeq">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 name="CustomShape 1"/>
          <p:cNvSpPr/>
          <p:nvPr/>
        </p:nvSpPr>
        <p:spPr>
          <a:xfrm>
            <a:off x="457200" y="704160"/>
            <a:ext cx="8227080" cy="1140480"/>
          </a:xfrm>
          <a:prstGeom prst="rect">
            <a:avLst/>
          </a:prstGeom>
        </p:spPr>
      </p:sp>
      <p:sp>
        <p:nvSpPr>
          <p:cNvPr id="12" name="CustomShape 2"/>
          <p:cNvSpPr/>
          <p:nvPr/>
        </p:nvSpPr>
        <p:spPr>
          <a:xfrm>
            <a:off x="1205640" y="1952280"/>
            <a:ext cx="8227080" cy="4386600"/>
          </a:xfrm>
          <a:prstGeom prst="rect">
            <a:avLst/>
          </a:prstGeom>
        </p:spPr>
      </p:sp>
      <p:sp>
        <p:nvSpPr>
          <p:cNvPr id="13" name="CustomShape 3"/>
          <p:cNvSpPr/>
          <p:nvPr/>
        </p:nvSpPr>
        <p:spPr>
          <a:xfrm>
            <a:off x="540000" y="720000"/>
            <a:ext cx="7915320" cy="4841640"/>
          </a:xfrm>
          <a:prstGeom prst="rect">
            <a:avLst/>
          </a:prstGeom>
        </p:spPr>
        <p:txBody>
          <a:bodyPr bIns="45000" lIns="90000" rIns="90000" tIns="45000" wrap="none"/>
          <a:p>
            <a:r>
              <a:rPr lang="ru-RU" sz="2200"/>
              <a:t>Положения Закона « О защите прав потребителей и </a:t>
            </a:r>
            <a:endParaRPr/>
          </a:p>
          <a:p>
            <a:r>
              <a:rPr lang="ru-RU" sz="2200"/>
              <a:t>действовать в</a:t>
            </a:r>
            <a:endParaRPr/>
          </a:p>
          <a:p>
            <a:r>
              <a:rPr lang="ru-RU" sz="2200"/>
              <a:t> </a:t>
            </a:r>
            <a:r>
              <a:rPr lang="ru-RU" sz="2200"/>
              <a:t>соответствии с этими положениями».</a:t>
            </a:r>
            <a:endParaRPr/>
          </a:p>
          <a:p>
            <a:r>
              <a:rPr lang="ru-RU" sz="2200"/>
              <a:t>В главе 2 «Права потребителя при покупки товаров»</a:t>
            </a:r>
            <a:endParaRPr/>
          </a:p>
          <a:p>
            <a:r>
              <a:rPr lang="ru-RU" sz="2200"/>
              <a:t> </a:t>
            </a:r>
            <a:r>
              <a:rPr lang="ru-RU" sz="2200"/>
              <a:t>даны гарантии</a:t>
            </a:r>
            <a:endParaRPr/>
          </a:p>
          <a:p>
            <a:r>
              <a:rPr lang="ru-RU" sz="2200"/>
              <a:t> </a:t>
            </a:r>
            <a:r>
              <a:rPr lang="ru-RU" sz="2200"/>
              <a:t>защиты потребителя при заключении купли-продажи.</a:t>
            </a:r>
            <a:endParaRPr/>
          </a:p>
          <a:p>
            <a:r>
              <a:rPr lang="ru-RU" sz="2200"/>
              <a:t>Права потребителя, которому продан товар ненадлежащего</a:t>
            </a:r>
            <a:endParaRPr/>
          </a:p>
          <a:p>
            <a:r>
              <a:rPr lang="ru-RU" sz="2200"/>
              <a:t> </a:t>
            </a:r>
            <a:r>
              <a:rPr lang="ru-RU" sz="2200"/>
              <a:t>качества,</a:t>
            </a:r>
            <a:endParaRPr/>
          </a:p>
          <a:p>
            <a:r>
              <a:rPr lang="ru-RU" sz="2200"/>
              <a:t> </a:t>
            </a:r>
            <a:r>
              <a:rPr lang="ru-RU" sz="2200"/>
              <a:t>последствия такой продажи рассмотрены в ст. 18, 19, 20, 21, 22.</a:t>
            </a:r>
            <a:endParaRPr/>
          </a:p>
          <a:p>
            <a:r>
              <a:rPr lang="ru-RU" sz="2200"/>
              <a:t>Ст. 24- расчёты с потребителем, купившим товар ненадлежащего </a:t>
            </a:r>
            <a:endParaRPr/>
          </a:p>
          <a:p>
            <a:r>
              <a:rPr lang="ru-RU" sz="2200"/>
              <a:t>качества.</a:t>
            </a:r>
            <a:endParaRPr/>
          </a:p>
          <a:p>
            <a:r>
              <a:rPr lang="ru-RU" sz="2200"/>
              <a:t>Ст. 25- право на обмен товара. </a:t>
            </a:r>
            <a:endParaRPr/>
          </a:p>
        </p:txBody>
      </p:sp>
    </p:spTree>
  </p:cSld>
  <p:timing>
    <p:tnLst>
      <p:par>
        <p:cTn dur="indefinite" id="9" nodeType="tmRoot" restart="never">
          <p:childTnLst>
            <p:seq>
              <p:cTn id="10" nodeType="mainSeq">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 name="CustomShape 1"/>
          <p:cNvSpPr/>
          <p:nvPr/>
        </p:nvSpPr>
        <p:spPr>
          <a:xfrm>
            <a:off x="457200" y="704160"/>
            <a:ext cx="8227080" cy="1140480"/>
          </a:xfrm>
          <a:prstGeom prst="rect">
            <a:avLst/>
          </a:prstGeom>
        </p:spPr>
      </p:sp>
      <p:sp>
        <p:nvSpPr>
          <p:cNvPr id="15" name="CustomShape 2"/>
          <p:cNvSpPr/>
          <p:nvPr/>
        </p:nvSpPr>
        <p:spPr>
          <a:xfrm>
            <a:off x="1205640" y="1952280"/>
            <a:ext cx="8227080" cy="4386600"/>
          </a:xfrm>
          <a:prstGeom prst="rect">
            <a:avLst/>
          </a:prstGeom>
        </p:spPr>
        <p:txBody>
          <a:bodyPr bIns="45000" lIns="90000" rIns="90000" tIns="45000"/>
          <a:p>
            <a:pPr>
              <a:lnSpc>
                <a:spcPts val="1"/>
              </a:lnSpc>
            </a:pPr>
            <a:r>
              <a:rPr lang="ru-RU" sz="4400">
                <a:solidFill>
                  <a:srgbClr val="ffffff"/>
                </a:solidFill>
                <a:latin typeface="Constantia"/>
              </a:rPr>
              <a:t>Качественные продукты — </a:t>
            </a:r>
            <a:endParaRPr/>
          </a:p>
          <a:p>
            <a:pPr>
              <a:lnSpc>
                <a:spcPts val="1"/>
              </a:lnSpc>
            </a:pPr>
            <a:r>
              <a:rPr lang="ru-RU" sz="4400">
                <a:solidFill>
                  <a:srgbClr val="ffffff"/>
                </a:solidFill>
                <a:latin typeface="Constantia"/>
              </a:rPr>
              <a:t>    </a:t>
            </a:r>
            <a:r>
              <a:rPr lang="ru-RU" sz="4400">
                <a:solidFill>
                  <a:srgbClr val="ffffff"/>
                </a:solidFill>
                <a:latin typeface="Times New Roman"/>
              </a:rPr>
              <a:t>ваш секрет  здоровья</a:t>
            </a:r>
            <a:endParaRPr/>
          </a:p>
        </p:txBody>
      </p:sp>
    </p:spTree>
  </p:cSld>
  <p:timing>
    <p:tnLst>
      <p:par>
        <p:cTn dur="indefinite" id="11" nodeType="tmRoot" restart="never">
          <p:childTnLst>
            <p:seq>
              <p:cTn id="12"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