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6" r:id="rId3"/>
    <p:sldId id="25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71" r:id="rId15"/>
    <p:sldId id="270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1DB2"/>
    <a:srgbClr val="FF6600"/>
    <a:srgbClr val="663300"/>
    <a:srgbClr val="CC0000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94654" autoAdjust="0"/>
  </p:normalViewPr>
  <p:slideViewPr>
    <p:cSldViewPr>
      <p:cViewPr varScale="1">
        <p:scale>
          <a:sx n="104" d="100"/>
          <a:sy n="104" d="100"/>
        </p:scale>
        <p:origin x="-18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92846-3671-40D4-9E58-9BA5ED208CF2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E28C1-8744-4737-8156-778DC5C8A7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92846-3671-40D4-9E58-9BA5ED208CF2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E28C1-8744-4737-8156-778DC5C8A7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92846-3671-40D4-9E58-9BA5ED208CF2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E28C1-8744-4737-8156-778DC5C8A7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92846-3671-40D4-9E58-9BA5ED208CF2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E28C1-8744-4737-8156-778DC5C8A7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92846-3671-40D4-9E58-9BA5ED208CF2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E28C1-8744-4737-8156-778DC5C8A7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92846-3671-40D4-9E58-9BA5ED208CF2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E28C1-8744-4737-8156-778DC5C8A7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92846-3671-40D4-9E58-9BA5ED208CF2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E28C1-8744-4737-8156-778DC5C8A7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92846-3671-40D4-9E58-9BA5ED208CF2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E28C1-8744-4737-8156-778DC5C8A7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92846-3671-40D4-9E58-9BA5ED208CF2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E28C1-8744-4737-8156-778DC5C8A7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92846-3671-40D4-9E58-9BA5ED208CF2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E28C1-8744-4737-8156-778DC5C8A7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92846-3671-40D4-9E58-9BA5ED208CF2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E28C1-8744-4737-8156-778DC5C8A7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692846-3671-40D4-9E58-9BA5ED208CF2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2E28C1-8744-4737-8156-778DC5C8A7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2132857"/>
            <a:ext cx="7772400" cy="1368152"/>
          </a:xfrm>
        </p:spPr>
        <p:txBody>
          <a:bodyPr>
            <a:normAutofit fontScale="90000"/>
          </a:bodyPr>
          <a:lstStyle/>
          <a:p>
            <a:r>
              <a:rPr lang="ru-RU" sz="8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ВЕСЁЛЫЙ СЧЕТ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76375" y="4508500"/>
            <a:ext cx="6400800" cy="1752600"/>
          </a:xfrm>
        </p:spPr>
        <p:txBody>
          <a:bodyPr/>
          <a:lstStyle/>
          <a:p>
            <a:endParaRPr lang="ru-RU" i="1" dirty="0">
              <a:solidFill>
                <a:schemeClr val="bg1"/>
              </a:solidFill>
            </a:endParaRPr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7164388" y="3573463"/>
            <a:ext cx="1439862" cy="1412875"/>
          </a:xfrm>
          <a:prstGeom prst="irregularSeal1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000" b="1" dirty="0">
                <a:solidFill>
                  <a:srgbClr val="800000"/>
                </a:solidFill>
              </a:rPr>
              <a:t>3</a:t>
            </a: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3563938" y="0"/>
            <a:ext cx="1800225" cy="1846263"/>
          </a:xfrm>
          <a:prstGeom prst="irregularSeal1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000" b="1">
                <a:solidFill>
                  <a:srgbClr val="CC0099"/>
                </a:solidFill>
              </a:rPr>
              <a:t>5</a:t>
            </a: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395288" y="188913"/>
            <a:ext cx="1800225" cy="1844675"/>
          </a:xfrm>
          <a:prstGeom prst="irregularSeal1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000" b="1">
                <a:solidFill>
                  <a:srgbClr val="0066FF"/>
                </a:solidFill>
              </a:rPr>
              <a:t>1</a:t>
            </a: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6012160" y="4509120"/>
            <a:ext cx="1476375" cy="1846262"/>
          </a:xfrm>
          <a:prstGeom prst="irregularSeal1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000" b="1">
                <a:solidFill>
                  <a:srgbClr val="FF6600"/>
                </a:solidFill>
              </a:rPr>
              <a:t>6</a:t>
            </a: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6877050" y="404813"/>
            <a:ext cx="1800225" cy="1800225"/>
          </a:xfrm>
          <a:prstGeom prst="irregularSeal1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000" b="1">
                <a:solidFill>
                  <a:srgbClr val="009900"/>
                </a:solidFill>
              </a:rPr>
              <a:t>4</a:t>
            </a:r>
          </a:p>
        </p:txBody>
      </p:sp>
      <p:sp>
        <p:nvSpPr>
          <p:cNvPr id="2058" name="AutoShape 10"/>
          <p:cNvSpPr>
            <a:spLocks noChangeArrowheads="1"/>
          </p:cNvSpPr>
          <p:nvPr/>
        </p:nvSpPr>
        <p:spPr bwMode="auto">
          <a:xfrm>
            <a:off x="3707904" y="4797152"/>
            <a:ext cx="1584325" cy="1412875"/>
          </a:xfrm>
          <a:prstGeom prst="irregularSeal1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000" b="1" dirty="0">
                <a:solidFill>
                  <a:srgbClr val="0066FF"/>
                </a:solidFill>
              </a:rPr>
              <a:t>7</a:t>
            </a:r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>
            <a:off x="179512" y="3140968"/>
            <a:ext cx="1368425" cy="1773238"/>
          </a:xfrm>
          <a:prstGeom prst="irregularSeal1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000" b="1" dirty="0">
                <a:solidFill>
                  <a:srgbClr val="CC0099"/>
                </a:solidFill>
              </a:rPr>
              <a:t>2</a:t>
            </a:r>
          </a:p>
        </p:txBody>
      </p:sp>
      <p:sp>
        <p:nvSpPr>
          <p:cNvPr id="2060" name="AutoShape 12"/>
          <p:cNvSpPr>
            <a:spLocks noChangeArrowheads="1"/>
          </p:cNvSpPr>
          <p:nvPr/>
        </p:nvSpPr>
        <p:spPr bwMode="auto">
          <a:xfrm>
            <a:off x="827584" y="4725144"/>
            <a:ext cx="1944688" cy="1844675"/>
          </a:xfrm>
          <a:prstGeom prst="irregularSeal1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8000" b="1" dirty="0">
                <a:solidFill>
                  <a:srgbClr val="008000"/>
                </a:solidFill>
              </a:rPr>
              <a:t>8</a:t>
            </a:r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>
            <a:off x="2267744" y="3356992"/>
            <a:ext cx="1440160" cy="1628651"/>
          </a:xfrm>
          <a:prstGeom prst="irregularSeal1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8000" b="1" dirty="0" smtClean="0">
                <a:solidFill>
                  <a:srgbClr val="7030A0"/>
                </a:solidFill>
              </a:rPr>
              <a:t>9</a:t>
            </a:r>
            <a:endParaRPr lang="ru-RU" sz="8000" b="1" dirty="0">
              <a:solidFill>
                <a:srgbClr val="7030A0"/>
              </a:solidFill>
            </a:endParaRP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>
            <a:off x="4788024" y="3284984"/>
            <a:ext cx="1440160" cy="1628651"/>
          </a:xfrm>
          <a:prstGeom prst="irregularSeal1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8000" b="1" dirty="0" smtClean="0">
                <a:solidFill>
                  <a:srgbClr val="00B0F0"/>
                </a:solidFill>
              </a:rPr>
              <a:t>10</a:t>
            </a:r>
            <a:endParaRPr lang="ru-RU" sz="72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2699792" y="1052736"/>
            <a:ext cx="3024113" cy="47244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83" name="Arc 3"/>
          <p:cNvSpPr>
            <a:spLocks/>
          </p:cNvSpPr>
          <p:nvPr/>
        </p:nvSpPr>
        <p:spPr bwMode="auto">
          <a:xfrm rot="1133828" flipH="1" flipV="1">
            <a:off x="4082549" y="1038299"/>
            <a:ext cx="1600200" cy="2135187"/>
          </a:xfrm>
          <a:custGeom>
            <a:avLst/>
            <a:gdLst>
              <a:gd name="T0" fmla="*/ 932116 w 43200"/>
              <a:gd name="T1" fmla="*/ 14630 h 43200"/>
              <a:gd name="T2" fmla="*/ 831252 w 43200"/>
              <a:gd name="T3" fmla="*/ 791 h 43200"/>
              <a:gd name="T4" fmla="*/ 800100 w 43200"/>
              <a:gd name="T5" fmla="*/ 1067594 h 43200"/>
              <a:gd name="T6" fmla="*/ 0 60000 65536"/>
              <a:gd name="T7" fmla="*/ 0 60000 65536"/>
              <a:gd name="T8" fmla="*/ 0 60000 65536"/>
              <a:gd name="T9" fmla="*/ 0 w 43200"/>
              <a:gd name="T10" fmla="*/ 0 h 43200"/>
              <a:gd name="T11" fmla="*/ 43200 w 43200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43200" fill="none" extrusionOk="0">
                <a:moveTo>
                  <a:pt x="25163" y="296"/>
                </a:moveTo>
                <a:cubicBezTo>
                  <a:pt x="35573" y="2037"/>
                  <a:pt x="43200" y="11046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1880" y="-1"/>
                  <a:pt x="22160" y="5"/>
                  <a:pt x="22440" y="16"/>
                </a:cubicBezTo>
              </a:path>
              <a:path w="43200" h="43200" stroke="0" extrusionOk="0">
                <a:moveTo>
                  <a:pt x="25163" y="296"/>
                </a:moveTo>
                <a:cubicBezTo>
                  <a:pt x="35573" y="2037"/>
                  <a:pt x="43200" y="11046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1880" y="-1"/>
                  <a:pt x="22160" y="5"/>
                  <a:pt x="22440" y="16"/>
                </a:cubicBezTo>
                <a:lnTo>
                  <a:pt x="21600" y="21600"/>
                </a:lnTo>
                <a:close/>
              </a:path>
            </a:pathLst>
          </a:cu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auto">
          <a:xfrm flipH="1" flipV="1">
            <a:off x="4283968" y="2996952"/>
            <a:ext cx="457200" cy="2286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5" name="Arc 5"/>
          <p:cNvSpPr>
            <a:spLocks/>
          </p:cNvSpPr>
          <p:nvPr/>
        </p:nvSpPr>
        <p:spPr bwMode="auto">
          <a:xfrm rot="1208915" flipH="1">
            <a:off x="3094523" y="2987941"/>
            <a:ext cx="2093338" cy="2663825"/>
          </a:xfrm>
          <a:custGeom>
            <a:avLst/>
            <a:gdLst>
              <a:gd name="T0" fmla="*/ 1254280 w 43200"/>
              <a:gd name="T1" fmla="*/ 14156 h 43093"/>
              <a:gd name="T2" fmla="*/ 960713 w 43200"/>
              <a:gd name="T3" fmla="*/ 0 h 43093"/>
              <a:gd name="T4" fmla="*/ 1066800 w 43200"/>
              <a:gd name="T5" fmla="*/ 1328605 h 43093"/>
              <a:gd name="T6" fmla="*/ 0 60000 65536"/>
              <a:gd name="T7" fmla="*/ 0 60000 65536"/>
              <a:gd name="T8" fmla="*/ 0 60000 65536"/>
              <a:gd name="T9" fmla="*/ 0 w 43200"/>
              <a:gd name="T10" fmla="*/ 0 h 43093"/>
              <a:gd name="T11" fmla="*/ 43200 w 43200"/>
              <a:gd name="T12" fmla="*/ 43093 h 4309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43093" fill="none" extrusionOk="0">
                <a:moveTo>
                  <a:pt x="25395" y="229"/>
                </a:moveTo>
                <a:cubicBezTo>
                  <a:pt x="35698" y="2068"/>
                  <a:pt x="43200" y="11027"/>
                  <a:pt x="43200" y="21493"/>
                </a:cubicBezTo>
                <a:cubicBezTo>
                  <a:pt x="43200" y="33422"/>
                  <a:pt x="33529" y="43093"/>
                  <a:pt x="21600" y="43093"/>
                </a:cubicBezTo>
                <a:cubicBezTo>
                  <a:pt x="9670" y="43093"/>
                  <a:pt x="0" y="33422"/>
                  <a:pt x="0" y="21493"/>
                </a:cubicBezTo>
                <a:cubicBezTo>
                  <a:pt x="-1" y="10395"/>
                  <a:pt x="8409" y="1103"/>
                  <a:pt x="19452" y="0"/>
                </a:cubicBezTo>
              </a:path>
              <a:path w="43200" h="43093" stroke="0" extrusionOk="0">
                <a:moveTo>
                  <a:pt x="25395" y="229"/>
                </a:moveTo>
                <a:cubicBezTo>
                  <a:pt x="35698" y="2068"/>
                  <a:pt x="43200" y="11027"/>
                  <a:pt x="43200" y="21493"/>
                </a:cubicBezTo>
                <a:cubicBezTo>
                  <a:pt x="43200" y="33422"/>
                  <a:pt x="33529" y="43093"/>
                  <a:pt x="21600" y="43093"/>
                </a:cubicBezTo>
                <a:cubicBezTo>
                  <a:pt x="9670" y="43093"/>
                  <a:pt x="0" y="33422"/>
                  <a:pt x="0" y="21493"/>
                </a:cubicBezTo>
                <a:cubicBezTo>
                  <a:pt x="-1" y="10395"/>
                  <a:pt x="8409" y="1103"/>
                  <a:pt x="19452" y="0"/>
                </a:cubicBezTo>
                <a:lnTo>
                  <a:pt x="21600" y="21493"/>
                </a:lnTo>
                <a:close/>
              </a:path>
            </a:pathLst>
          </a:cu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86" name="Oval 6"/>
          <p:cNvSpPr>
            <a:spLocks noChangeArrowheads="1"/>
          </p:cNvSpPr>
          <p:nvPr/>
        </p:nvSpPr>
        <p:spPr bwMode="auto">
          <a:xfrm>
            <a:off x="4139952" y="1556792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89" name="Rectangle 13"/>
          <p:cNvSpPr>
            <a:spLocks noChangeArrowheads="1"/>
          </p:cNvSpPr>
          <p:nvPr/>
        </p:nvSpPr>
        <p:spPr bwMode="auto">
          <a:xfrm>
            <a:off x="2411760" y="188641"/>
            <a:ext cx="352839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A50021"/>
                </a:solidFill>
              </a:rPr>
              <a:t>У восьмёрки два кольца без начала и конца.</a:t>
            </a:r>
          </a:p>
        </p:txBody>
      </p:sp>
      <p:pic>
        <p:nvPicPr>
          <p:cNvPr id="4098" name="Picture 2" descr="http://mirakvariuma.dljavseh.ru/src/images/distichodus_serebristiy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764704"/>
            <a:ext cx="1368152" cy="899071"/>
          </a:xfrm>
          <a:prstGeom prst="rect">
            <a:avLst/>
          </a:prstGeom>
          <a:noFill/>
        </p:spPr>
      </p:pic>
      <p:pic>
        <p:nvPicPr>
          <p:cNvPr id="14" name="Picture 2" descr="http://mirakvariuma.dljavseh.ru/src/images/distichodus_serebristiy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1484784"/>
            <a:ext cx="1368152" cy="899071"/>
          </a:xfrm>
          <a:prstGeom prst="rect">
            <a:avLst/>
          </a:prstGeom>
          <a:noFill/>
        </p:spPr>
      </p:pic>
      <p:pic>
        <p:nvPicPr>
          <p:cNvPr id="15" name="Picture 2" descr="http://mirakvariuma.dljavseh.ru/src/images/distichodus_serebristiy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2132856"/>
            <a:ext cx="1368152" cy="899071"/>
          </a:xfrm>
          <a:prstGeom prst="rect">
            <a:avLst/>
          </a:prstGeom>
          <a:noFill/>
        </p:spPr>
      </p:pic>
      <p:pic>
        <p:nvPicPr>
          <p:cNvPr id="16" name="Picture 2" descr="http://mirakvariuma.dljavseh.ru/src/images/distichodus_serebristiy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2852936"/>
            <a:ext cx="1368152" cy="899071"/>
          </a:xfrm>
          <a:prstGeom prst="rect">
            <a:avLst/>
          </a:prstGeom>
          <a:noFill/>
        </p:spPr>
      </p:pic>
      <p:pic>
        <p:nvPicPr>
          <p:cNvPr id="17" name="Picture 2" descr="http://mirakvariuma.dljavseh.ru/src/images/distichodus_serebristiy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3573016"/>
            <a:ext cx="1368152" cy="899071"/>
          </a:xfrm>
          <a:prstGeom prst="rect">
            <a:avLst/>
          </a:prstGeom>
          <a:noFill/>
        </p:spPr>
      </p:pic>
      <p:pic>
        <p:nvPicPr>
          <p:cNvPr id="18" name="Picture 2" descr="http://mirakvariuma.dljavseh.ru/src/images/distichodus_serebristiy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4365104"/>
            <a:ext cx="1368152" cy="899071"/>
          </a:xfrm>
          <a:prstGeom prst="rect">
            <a:avLst/>
          </a:prstGeom>
          <a:noFill/>
        </p:spPr>
      </p:pic>
      <p:pic>
        <p:nvPicPr>
          <p:cNvPr id="19" name="Picture 2" descr="http://mirakvariuma.dljavseh.ru/src/images/distichodus_serebristiy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5013176"/>
            <a:ext cx="1368152" cy="899071"/>
          </a:xfrm>
          <a:prstGeom prst="rect">
            <a:avLst/>
          </a:prstGeom>
          <a:noFill/>
        </p:spPr>
      </p:pic>
      <p:pic>
        <p:nvPicPr>
          <p:cNvPr id="20" name="Picture 2" descr="http://mirakvariuma.dljavseh.ru/src/images/distichodus_serebristiy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5733256"/>
            <a:ext cx="1368152" cy="899071"/>
          </a:xfrm>
          <a:prstGeom prst="rect">
            <a:avLst/>
          </a:prstGeom>
          <a:noFill/>
        </p:spPr>
      </p:pic>
      <p:sp>
        <p:nvSpPr>
          <p:cNvPr id="22" name="Дуга 21"/>
          <p:cNvSpPr/>
          <p:nvPr/>
        </p:nvSpPr>
        <p:spPr>
          <a:xfrm rot="17989626">
            <a:off x="4501217" y="1269985"/>
            <a:ext cx="914400" cy="914400"/>
          </a:xfrm>
          <a:prstGeom prst="arc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 стрелкой 23"/>
          <p:cNvCxnSpPr>
            <a:stCxn id="22" idx="2"/>
          </p:cNvCxnSpPr>
          <p:nvPr/>
        </p:nvCxnSpPr>
        <p:spPr>
          <a:xfrm>
            <a:off x="5185821" y="1330550"/>
            <a:ext cx="106259" cy="8222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Дуга 26"/>
          <p:cNvSpPr/>
          <p:nvPr/>
        </p:nvSpPr>
        <p:spPr>
          <a:xfrm rot="2649124">
            <a:off x="4615069" y="1383712"/>
            <a:ext cx="910839" cy="922221"/>
          </a:xfrm>
          <a:prstGeom prst="arc">
            <a:avLst>
              <a:gd name="adj1" fmla="val 18246708"/>
              <a:gd name="adj2" fmla="val 20860101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9" name="Прямая со стрелкой 28"/>
          <p:cNvCxnSpPr>
            <a:stCxn id="27" idx="2"/>
          </p:cNvCxnSpPr>
          <p:nvPr/>
        </p:nvCxnSpPr>
        <p:spPr>
          <a:xfrm rot="5400000">
            <a:off x="5206976" y="2170185"/>
            <a:ext cx="335807" cy="165598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Дуга 32"/>
          <p:cNvSpPr/>
          <p:nvPr/>
        </p:nvSpPr>
        <p:spPr>
          <a:xfrm rot="17730624">
            <a:off x="3262846" y="3300250"/>
            <a:ext cx="1629032" cy="1158378"/>
          </a:xfrm>
          <a:prstGeom prst="arc">
            <a:avLst>
              <a:gd name="adj1" fmla="val 15988940"/>
              <a:gd name="adj2" fmla="val 21505359"/>
            </a:avLst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5" name="Прямая со стрелкой 34"/>
          <p:cNvCxnSpPr>
            <a:stCxn id="33" idx="0"/>
          </p:cNvCxnSpPr>
          <p:nvPr/>
        </p:nvCxnSpPr>
        <p:spPr>
          <a:xfrm rot="5400000">
            <a:off x="3344489" y="3737724"/>
            <a:ext cx="270719" cy="11994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Дуга 39"/>
          <p:cNvSpPr/>
          <p:nvPr/>
        </p:nvSpPr>
        <p:spPr>
          <a:xfrm rot="6002957">
            <a:off x="3821092" y="1667952"/>
            <a:ext cx="1647827" cy="1314813"/>
          </a:xfrm>
          <a:prstGeom prst="arc">
            <a:avLst>
              <a:gd name="adj1" fmla="val 17111909"/>
              <a:gd name="adj2" fmla="val 363295"/>
            </a:avLst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Дуга 46"/>
          <p:cNvSpPr/>
          <p:nvPr/>
        </p:nvSpPr>
        <p:spPr>
          <a:xfrm rot="9187541">
            <a:off x="3505156" y="4522397"/>
            <a:ext cx="914400" cy="914400"/>
          </a:xfrm>
          <a:prstGeom prst="arc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9" name="Прямая со стрелкой 48"/>
          <p:cNvCxnSpPr>
            <a:stCxn id="47" idx="0"/>
          </p:cNvCxnSpPr>
          <p:nvPr/>
        </p:nvCxnSpPr>
        <p:spPr>
          <a:xfrm flipV="1">
            <a:off x="4169025" y="5157192"/>
            <a:ext cx="330967" cy="23022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Дуга 53"/>
          <p:cNvSpPr/>
          <p:nvPr/>
        </p:nvSpPr>
        <p:spPr>
          <a:xfrm>
            <a:off x="4067944" y="3212976"/>
            <a:ext cx="936104" cy="1202432"/>
          </a:xfrm>
          <a:prstGeom prst="arc">
            <a:avLst>
              <a:gd name="adj1" fmla="val 16803167"/>
              <a:gd name="adj2" fmla="val 1256114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Дуга 55"/>
          <p:cNvSpPr/>
          <p:nvPr/>
        </p:nvSpPr>
        <p:spPr>
          <a:xfrm rot="12588710">
            <a:off x="4170590" y="1975506"/>
            <a:ext cx="1090852" cy="1034779"/>
          </a:xfrm>
          <a:prstGeom prst="arc">
            <a:avLst>
              <a:gd name="adj1" fmla="val 17149448"/>
              <a:gd name="adj2" fmla="val 20687928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8" name="Прямая со стрелкой 57"/>
          <p:cNvCxnSpPr/>
          <p:nvPr/>
        </p:nvCxnSpPr>
        <p:spPr>
          <a:xfrm rot="16200000" flipV="1">
            <a:off x="4319973" y="2888941"/>
            <a:ext cx="360040" cy="28803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 стрелкой 63"/>
          <p:cNvCxnSpPr/>
          <p:nvPr/>
        </p:nvCxnSpPr>
        <p:spPr>
          <a:xfrm rot="16200000" flipV="1">
            <a:off x="4860032" y="3573016"/>
            <a:ext cx="216024" cy="7200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 стрелкой 67"/>
          <p:cNvCxnSpPr>
            <a:stCxn id="56" idx="2"/>
          </p:cNvCxnSpPr>
          <p:nvPr/>
        </p:nvCxnSpPr>
        <p:spPr>
          <a:xfrm rot="5400000" flipH="1" flipV="1">
            <a:off x="4053604" y="2125472"/>
            <a:ext cx="366996" cy="9373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Прямоугольник 30"/>
          <p:cNvSpPr/>
          <p:nvPr/>
        </p:nvSpPr>
        <p:spPr>
          <a:xfrm>
            <a:off x="179512" y="1700808"/>
            <a:ext cx="23042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FontTx/>
              <a:buNone/>
            </a:pPr>
            <a:r>
              <a:rPr lang="ru-RU" b="1" dirty="0" smtClean="0">
                <a:solidFill>
                  <a:srgbClr val="BD1DB2"/>
                </a:solidFill>
              </a:rPr>
              <a:t>ВОСЕМЬ</a:t>
            </a:r>
            <a:r>
              <a:rPr lang="ru-RU" dirty="0" smtClean="0">
                <a:solidFill>
                  <a:srgbClr val="BD1DB2"/>
                </a:solidFill>
              </a:rPr>
              <a:t> рыбок серебристых,</a:t>
            </a:r>
          </a:p>
          <a:p>
            <a:pPr algn="ctr">
              <a:lnSpc>
                <a:spcPct val="150000"/>
              </a:lnSpc>
              <a:buFontTx/>
              <a:buNone/>
            </a:pPr>
            <a:r>
              <a:rPr lang="ru-RU" dirty="0" smtClean="0">
                <a:solidFill>
                  <a:srgbClr val="BD1DB2"/>
                </a:solidFill>
              </a:rPr>
              <a:t>Юрких, ловких, шустрых, быстрых.</a:t>
            </a:r>
          </a:p>
          <a:p>
            <a:pPr algn="ctr">
              <a:lnSpc>
                <a:spcPct val="150000"/>
              </a:lnSpc>
              <a:buFontTx/>
              <a:buNone/>
            </a:pPr>
            <a:r>
              <a:rPr lang="ru-RU" dirty="0" smtClean="0">
                <a:solidFill>
                  <a:srgbClr val="BD1DB2"/>
                </a:solidFill>
              </a:rPr>
              <a:t>Если в салочки играть,</a:t>
            </a:r>
          </a:p>
          <a:p>
            <a:pPr algn="ctr">
              <a:lnSpc>
                <a:spcPct val="150000"/>
              </a:lnSpc>
              <a:buFontTx/>
              <a:buNone/>
            </a:pPr>
            <a:r>
              <a:rPr lang="ru-RU" dirty="0" smtClean="0">
                <a:solidFill>
                  <a:srgbClr val="BD1DB2"/>
                </a:solidFill>
              </a:rPr>
              <a:t>Никому их не догнать!</a:t>
            </a:r>
            <a:endParaRPr lang="ru-RU" dirty="0">
              <a:solidFill>
                <a:srgbClr val="BD1DB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611560" y="1196752"/>
            <a:ext cx="3240360" cy="47244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31" name="Arc 3"/>
          <p:cNvSpPr>
            <a:spLocks/>
          </p:cNvSpPr>
          <p:nvPr/>
        </p:nvSpPr>
        <p:spPr bwMode="auto">
          <a:xfrm rot="6832001" flipV="1">
            <a:off x="1159592" y="1672975"/>
            <a:ext cx="3009900" cy="2055812"/>
          </a:xfrm>
          <a:custGeom>
            <a:avLst/>
            <a:gdLst>
              <a:gd name="T0" fmla="*/ 1851437 w 43200"/>
              <a:gd name="T1" fmla="*/ 2028211 h 43200"/>
              <a:gd name="T2" fmla="*/ 1935045 w 43200"/>
              <a:gd name="T3" fmla="*/ 2012935 h 43200"/>
              <a:gd name="T4" fmla="*/ 1504950 w 43200"/>
              <a:gd name="T5" fmla="*/ 1027906 h 43200"/>
              <a:gd name="T6" fmla="*/ 0 60000 65536"/>
              <a:gd name="T7" fmla="*/ 0 60000 65536"/>
              <a:gd name="T8" fmla="*/ 0 60000 65536"/>
              <a:gd name="T9" fmla="*/ 0 w 43200"/>
              <a:gd name="T10" fmla="*/ 0 h 43200"/>
              <a:gd name="T11" fmla="*/ 43200 w 43200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43200" fill="none" extrusionOk="0">
                <a:moveTo>
                  <a:pt x="26572" y="42619"/>
                </a:moveTo>
                <a:cubicBezTo>
                  <a:pt x="24943" y="43005"/>
                  <a:pt x="23274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1151"/>
                  <a:pt x="36926" y="39569"/>
                  <a:pt x="27773" y="42299"/>
                </a:cubicBezTo>
              </a:path>
              <a:path w="43200" h="43200" stroke="0" extrusionOk="0">
                <a:moveTo>
                  <a:pt x="26572" y="42619"/>
                </a:moveTo>
                <a:cubicBezTo>
                  <a:pt x="24943" y="43005"/>
                  <a:pt x="23274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1151"/>
                  <a:pt x="36926" y="39569"/>
                  <a:pt x="27773" y="42299"/>
                </a:cubicBezTo>
                <a:lnTo>
                  <a:pt x="21600" y="21600"/>
                </a:lnTo>
                <a:close/>
              </a:path>
            </a:pathLst>
          </a:cu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32" name="Line 4"/>
          <p:cNvSpPr>
            <a:spLocks noChangeShapeType="1"/>
          </p:cNvSpPr>
          <p:nvPr/>
        </p:nvSpPr>
        <p:spPr bwMode="auto">
          <a:xfrm flipH="1">
            <a:off x="2555776" y="2852936"/>
            <a:ext cx="1224136" cy="218884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3" name="Arc 5"/>
          <p:cNvSpPr>
            <a:spLocks/>
          </p:cNvSpPr>
          <p:nvPr/>
        </p:nvSpPr>
        <p:spPr bwMode="auto">
          <a:xfrm rot="6861201">
            <a:off x="1023239" y="4483359"/>
            <a:ext cx="1460500" cy="1371600"/>
          </a:xfrm>
          <a:custGeom>
            <a:avLst/>
            <a:gdLst>
              <a:gd name="T0" fmla="*/ 266947 w 21600"/>
              <a:gd name="T1" fmla="*/ 0 h 37075"/>
              <a:gd name="T2" fmla="*/ 993072 w 21600"/>
              <a:gd name="T3" fmla="*/ 1371600 h 37075"/>
              <a:gd name="T4" fmla="*/ 0 w 21600"/>
              <a:gd name="T5" fmla="*/ 785632 h 37075"/>
              <a:gd name="T6" fmla="*/ 0 60000 65536"/>
              <a:gd name="T7" fmla="*/ 0 60000 65536"/>
              <a:gd name="T8" fmla="*/ 0 60000 65536"/>
              <a:gd name="T9" fmla="*/ 0 w 21600"/>
              <a:gd name="T10" fmla="*/ 0 h 37075"/>
              <a:gd name="T11" fmla="*/ 21600 w 21600"/>
              <a:gd name="T12" fmla="*/ 37075 h 3707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7075" fill="none" extrusionOk="0">
                <a:moveTo>
                  <a:pt x="3948" y="-1"/>
                </a:moveTo>
                <a:cubicBezTo>
                  <a:pt x="14179" y="1902"/>
                  <a:pt x="21600" y="10829"/>
                  <a:pt x="21600" y="21236"/>
                </a:cubicBezTo>
                <a:cubicBezTo>
                  <a:pt x="21600" y="27247"/>
                  <a:pt x="19094" y="32987"/>
                  <a:pt x="14686" y="37074"/>
                </a:cubicBezTo>
              </a:path>
              <a:path w="21600" h="37075" stroke="0" extrusionOk="0">
                <a:moveTo>
                  <a:pt x="3948" y="-1"/>
                </a:moveTo>
                <a:cubicBezTo>
                  <a:pt x="14179" y="1902"/>
                  <a:pt x="21600" y="10829"/>
                  <a:pt x="21600" y="21236"/>
                </a:cubicBezTo>
                <a:cubicBezTo>
                  <a:pt x="21600" y="27247"/>
                  <a:pt x="19094" y="32987"/>
                  <a:pt x="14686" y="37074"/>
                </a:cubicBezTo>
                <a:lnTo>
                  <a:pt x="0" y="21236"/>
                </a:lnTo>
                <a:close/>
              </a:path>
            </a:pathLst>
          </a:cu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34" name="Oval 6"/>
          <p:cNvSpPr>
            <a:spLocks noChangeArrowheads="1"/>
          </p:cNvSpPr>
          <p:nvPr/>
        </p:nvSpPr>
        <p:spPr bwMode="auto">
          <a:xfrm>
            <a:off x="3707904" y="2204864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467544" y="116630"/>
            <a:ext cx="36004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i="1" dirty="0">
                <a:solidFill>
                  <a:srgbClr val="A50021"/>
                </a:solidFill>
              </a:rPr>
              <a:t>Вот какая </a:t>
            </a:r>
            <a:r>
              <a:rPr lang="ru-RU" sz="2000" i="1" dirty="0" smtClean="0">
                <a:solidFill>
                  <a:srgbClr val="A50021"/>
                </a:solidFill>
              </a:rPr>
              <a:t>цифра </a:t>
            </a:r>
            <a:r>
              <a:rPr lang="ru-RU" sz="2000" i="1" dirty="0">
                <a:solidFill>
                  <a:srgbClr val="A50021"/>
                </a:solidFill>
              </a:rPr>
              <a:t>есть – </a:t>
            </a:r>
          </a:p>
          <a:p>
            <a:pPr algn="ctr"/>
            <a:r>
              <a:rPr lang="ru-RU" sz="2000" i="1" dirty="0">
                <a:solidFill>
                  <a:srgbClr val="A50021"/>
                </a:solidFill>
              </a:rPr>
              <a:t>Перевёрнутая шесть.</a:t>
            </a:r>
          </a:p>
        </p:txBody>
      </p:sp>
      <p:pic>
        <p:nvPicPr>
          <p:cNvPr id="10" name="Picture 4" descr="1256189332_bozhya-korovka-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140968"/>
            <a:ext cx="3888432" cy="2736304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788024" y="980728"/>
            <a:ext cx="40324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FontTx/>
              <a:buNone/>
            </a:pPr>
            <a:r>
              <a:rPr lang="ru-RU" sz="2000" b="1" dirty="0" smtClean="0"/>
              <a:t>ДЕВЯТЬ</a:t>
            </a:r>
            <a:r>
              <a:rPr lang="ru-RU" sz="2000" dirty="0" smtClean="0"/>
              <a:t> маленьких букашек,</a:t>
            </a:r>
          </a:p>
          <a:p>
            <a:pPr algn="ctr">
              <a:lnSpc>
                <a:spcPct val="150000"/>
              </a:lnSpc>
              <a:buFontTx/>
              <a:buNone/>
            </a:pPr>
            <a:r>
              <a:rPr lang="ru-RU" sz="2000" dirty="0" smtClean="0"/>
              <a:t>Нет в саду букашек краше:</a:t>
            </a:r>
          </a:p>
          <a:p>
            <a:pPr algn="ctr">
              <a:lnSpc>
                <a:spcPct val="150000"/>
              </a:lnSpc>
              <a:buFontTx/>
              <a:buNone/>
            </a:pPr>
            <a:r>
              <a:rPr lang="ru-RU" sz="2000" dirty="0" smtClean="0"/>
              <a:t>В красных пуговках листок.</a:t>
            </a:r>
          </a:p>
          <a:p>
            <a:pPr algn="ctr">
              <a:lnSpc>
                <a:spcPct val="150000"/>
              </a:lnSpc>
              <a:buFontTx/>
              <a:buNone/>
            </a:pPr>
            <a:r>
              <a:rPr lang="ru-RU" sz="2000" dirty="0" smtClean="0"/>
              <a:t>Что ни пуговка – жучок.</a:t>
            </a:r>
            <a:endParaRPr lang="ru-RU" sz="2000" dirty="0"/>
          </a:p>
        </p:txBody>
      </p:sp>
      <p:sp>
        <p:nvSpPr>
          <p:cNvPr id="12" name="Дуга 11"/>
          <p:cNvSpPr/>
          <p:nvPr/>
        </p:nvSpPr>
        <p:spPr>
          <a:xfrm>
            <a:off x="2627784" y="1484784"/>
            <a:ext cx="914400" cy="914400"/>
          </a:xfrm>
          <a:prstGeom prst="arc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 стрелкой 13"/>
          <p:cNvCxnSpPr>
            <a:stCxn id="12" idx="0"/>
          </p:cNvCxnSpPr>
          <p:nvPr/>
        </p:nvCxnSpPr>
        <p:spPr>
          <a:xfrm rot="10800000">
            <a:off x="2915817" y="1484784"/>
            <a:ext cx="169169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Дуга 16"/>
          <p:cNvSpPr/>
          <p:nvPr/>
        </p:nvSpPr>
        <p:spPr>
          <a:xfrm rot="12208874">
            <a:off x="1716243" y="2095947"/>
            <a:ext cx="1204970" cy="1694801"/>
          </a:xfrm>
          <a:prstGeom prst="arc">
            <a:avLst>
              <a:gd name="adj1" fmla="val 16200000"/>
              <a:gd name="adj2" fmla="val 222053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1979712" y="3717032"/>
            <a:ext cx="144016" cy="7200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Дуга 22"/>
          <p:cNvSpPr/>
          <p:nvPr/>
        </p:nvSpPr>
        <p:spPr>
          <a:xfrm rot="6270650">
            <a:off x="2267744" y="2348880"/>
            <a:ext cx="1368152" cy="1080120"/>
          </a:xfrm>
          <a:prstGeom prst="arc">
            <a:avLst>
              <a:gd name="adj1" fmla="val 15528310"/>
              <a:gd name="adj2" fmla="val 18884171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5" name="Прямая со стрелкой 24"/>
          <p:cNvCxnSpPr/>
          <p:nvPr/>
        </p:nvCxnSpPr>
        <p:spPr>
          <a:xfrm rot="5400000" flipH="1" flipV="1">
            <a:off x="3311860" y="2672916"/>
            <a:ext cx="432048" cy="72008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5400000">
            <a:off x="2159732" y="3681028"/>
            <a:ext cx="2016224" cy="108012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Дуга 36"/>
          <p:cNvSpPr/>
          <p:nvPr/>
        </p:nvSpPr>
        <p:spPr>
          <a:xfrm rot="7121945">
            <a:off x="1160335" y="4697856"/>
            <a:ext cx="914400" cy="914400"/>
          </a:xfrm>
          <a:prstGeom prst="arc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9" name="Прямая со стрелкой 38"/>
          <p:cNvCxnSpPr>
            <a:stCxn id="37" idx="2"/>
          </p:cNvCxnSpPr>
          <p:nvPr/>
        </p:nvCxnSpPr>
        <p:spPr>
          <a:xfrm rot="10800000">
            <a:off x="1187625" y="5301209"/>
            <a:ext cx="210359" cy="254883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1248959135_x_87171 коп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124744"/>
            <a:ext cx="3168352" cy="316835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580112" y="4365104"/>
            <a:ext cx="34563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FontTx/>
              <a:buNone/>
            </a:pPr>
            <a:r>
              <a:rPr lang="ru-RU" b="1" dirty="0" smtClean="0">
                <a:solidFill>
                  <a:srgbClr val="663300"/>
                </a:solidFill>
              </a:rPr>
              <a:t>ДЕСЯТЬ</a:t>
            </a:r>
            <a:r>
              <a:rPr lang="ru-RU" dirty="0" smtClean="0">
                <a:solidFill>
                  <a:srgbClr val="663300"/>
                </a:solidFill>
              </a:rPr>
              <a:t> рыжих </a:t>
            </a:r>
            <a:r>
              <a:rPr lang="ru-RU" dirty="0" err="1" smtClean="0">
                <a:solidFill>
                  <a:srgbClr val="663300"/>
                </a:solidFill>
              </a:rPr>
              <a:t>муравьишек</a:t>
            </a:r>
            <a:endParaRPr lang="ru-RU" dirty="0" smtClean="0">
              <a:solidFill>
                <a:srgbClr val="663300"/>
              </a:solidFill>
            </a:endParaRPr>
          </a:p>
          <a:p>
            <a:pPr algn="ctr">
              <a:lnSpc>
                <a:spcPct val="150000"/>
              </a:lnSpc>
              <a:buFontTx/>
              <a:buNone/>
            </a:pPr>
            <a:r>
              <a:rPr lang="ru-RU" dirty="0" smtClean="0">
                <a:solidFill>
                  <a:srgbClr val="663300"/>
                </a:solidFill>
              </a:rPr>
              <a:t>На опушке строят дом.</a:t>
            </a:r>
          </a:p>
          <a:p>
            <a:pPr algn="ctr">
              <a:lnSpc>
                <a:spcPct val="150000"/>
              </a:lnSpc>
              <a:buFontTx/>
              <a:buNone/>
            </a:pPr>
            <a:r>
              <a:rPr lang="ru-RU" dirty="0" smtClean="0">
                <a:solidFill>
                  <a:srgbClr val="663300"/>
                </a:solidFill>
              </a:rPr>
              <a:t>Их в лесу совсем не слышно</a:t>
            </a:r>
          </a:p>
          <a:p>
            <a:pPr algn="ctr">
              <a:lnSpc>
                <a:spcPct val="150000"/>
              </a:lnSpc>
              <a:buFontTx/>
              <a:buNone/>
            </a:pPr>
            <a:r>
              <a:rPr lang="ru-RU" dirty="0" smtClean="0">
                <a:solidFill>
                  <a:srgbClr val="663300"/>
                </a:solidFill>
              </a:rPr>
              <a:t>И увидишь их с трудом!</a:t>
            </a:r>
            <a:endParaRPr lang="ru-RU" dirty="0">
              <a:solidFill>
                <a:srgbClr val="663300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23528" y="1556792"/>
            <a:ext cx="4680520" cy="432048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Oval 3"/>
          <p:cNvSpPr>
            <a:spLocks noChangeArrowheads="1"/>
          </p:cNvSpPr>
          <p:nvPr/>
        </p:nvSpPr>
        <p:spPr bwMode="auto">
          <a:xfrm rot="901450">
            <a:off x="2579247" y="1495857"/>
            <a:ext cx="2329318" cy="4377180"/>
          </a:xfrm>
          <a:prstGeom prst="ellips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4932040" y="2996952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99592" y="332656"/>
            <a:ext cx="34563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C0000"/>
                </a:solidFill>
              </a:rPr>
              <a:t>Если этих цифр не хватит –</a:t>
            </a:r>
            <a:r>
              <a:rPr lang="ru-RU" b="1" dirty="0" smtClean="0">
                <a:solidFill>
                  <a:srgbClr val="CC0000"/>
                </a:solidFill>
              </a:rPr>
              <a:t/>
            </a:r>
            <a:br>
              <a:rPr lang="ru-RU" b="1" dirty="0" smtClean="0">
                <a:solidFill>
                  <a:srgbClr val="CC0000"/>
                </a:solidFill>
              </a:rPr>
            </a:br>
            <a:r>
              <a:rPr lang="ru-RU" b="1" dirty="0">
                <a:solidFill>
                  <a:srgbClr val="CC0000"/>
                </a:solidFill>
              </a:rPr>
              <a:t>К единице ноль прикатит,</a:t>
            </a:r>
            <a:r>
              <a:rPr lang="ru-RU" b="1" dirty="0" smtClean="0">
                <a:solidFill>
                  <a:srgbClr val="CC0000"/>
                </a:solidFill>
              </a:rPr>
              <a:t/>
            </a:r>
            <a:br>
              <a:rPr lang="ru-RU" b="1" dirty="0" smtClean="0">
                <a:solidFill>
                  <a:srgbClr val="CC0000"/>
                </a:solidFill>
              </a:rPr>
            </a:br>
            <a:r>
              <a:rPr lang="ru-RU" b="1" dirty="0">
                <a:solidFill>
                  <a:srgbClr val="CC0000"/>
                </a:solidFill>
              </a:rPr>
              <a:t>Десять получается</a:t>
            </a:r>
            <a:r>
              <a:rPr lang="ru-RU" dirty="0">
                <a:solidFill>
                  <a:srgbClr val="CC0000"/>
                </a:solidFill>
              </a:rPr>
              <a:t>!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647564" y="1664804"/>
            <a:ext cx="1872208" cy="165618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-504564" y="2888940"/>
            <a:ext cx="4248472" cy="158417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4"/>
          <p:cNvSpPr>
            <a:spLocks noChangeArrowheads="1"/>
          </p:cNvSpPr>
          <p:nvPr/>
        </p:nvSpPr>
        <p:spPr bwMode="auto">
          <a:xfrm flipH="1">
            <a:off x="683568" y="3356992"/>
            <a:ext cx="144016" cy="144016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cxnSp>
        <p:nvCxnSpPr>
          <p:cNvPr id="22" name="Прямая со стрелкой 21"/>
          <p:cNvCxnSpPr/>
          <p:nvPr/>
        </p:nvCxnSpPr>
        <p:spPr>
          <a:xfrm rot="5400000" flipH="1" flipV="1">
            <a:off x="791580" y="2024844"/>
            <a:ext cx="1080120" cy="100811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>
            <a:off x="467544" y="3501008"/>
            <a:ext cx="2520280" cy="93610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Дуга 29"/>
          <p:cNvSpPr/>
          <p:nvPr/>
        </p:nvSpPr>
        <p:spPr>
          <a:xfrm>
            <a:off x="3779912" y="1772816"/>
            <a:ext cx="986408" cy="1274440"/>
          </a:xfrm>
          <a:prstGeom prst="arc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2" name="Прямая со стрелкой 31"/>
          <p:cNvCxnSpPr>
            <a:stCxn id="30" idx="0"/>
          </p:cNvCxnSpPr>
          <p:nvPr/>
        </p:nvCxnSpPr>
        <p:spPr>
          <a:xfrm rot="10800000">
            <a:off x="4139953" y="1772816"/>
            <a:ext cx="133165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Дуга 37"/>
          <p:cNvSpPr/>
          <p:nvPr/>
        </p:nvSpPr>
        <p:spPr>
          <a:xfrm rot="6967128">
            <a:off x="2716779" y="4092032"/>
            <a:ext cx="2045669" cy="899484"/>
          </a:xfrm>
          <a:prstGeom prst="arc">
            <a:avLst>
              <a:gd name="adj1" fmla="val 18516869"/>
              <a:gd name="adj2" fmla="val 0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0" name="Прямая со стрелкой 39"/>
          <p:cNvCxnSpPr>
            <a:stCxn id="38" idx="0"/>
          </p:cNvCxnSpPr>
          <p:nvPr/>
        </p:nvCxnSpPr>
        <p:spPr>
          <a:xfrm flipV="1">
            <a:off x="3971413" y="4653136"/>
            <a:ext cx="312555" cy="37975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060848"/>
            <a:ext cx="4572000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>
                <a:solidFill>
                  <a:srgbClr val="FF6600"/>
                </a:solidFill>
              </a:rPr>
              <a:t>От нуля до девяти</a:t>
            </a:r>
            <a:r>
              <a:rPr lang="ru-RU" b="1" dirty="0" smtClean="0">
                <a:solidFill>
                  <a:srgbClr val="FF6600"/>
                </a:solidFill>
              </a:rPr>
              <a:t/>
            </a:r>
            <a:br>
              <a:rPr lang="ru-RU" b="1" dirty="0" smtClean="0">
                <a:solidFill>
                  <a:srgbClr val="FF6600"/>
                </a:solidFill>
              </a:rPr>
            </a:br>
            <a:r>
              <a:rPr lang="ru-RU" b="1" dirty="0">
                <a:solidFill>
                  <a:srgbClr val="FF6600"/>
                </a:solidFill>
              </a:rPr>
              <a:t>Цифры мы проходим,</a:t>
            </a:r>
            <a:r>
              <a:rPr lang="ru-RU" b="1" dirty="0" smtClean="0">
                <a:solidFill>
                  <a:srgbClr val="FF6600"/>
                </a:solidFill>
              </a:rPr>
              <a:t/>
            </a:r>
            <a:br>
              <a:rPr lang="ru-RU" b="1" dirty="0" smtClean="0">
                <a:solidFill>
                  <a:srgbClr val="FF6600"/>
                </a:solidFill>
              </a:rPr>
            </a:br>
            <a:r>
              <a:rPr lang="ru-RU" b="1" dirty="0">
                <a:solidFill>
                  <a:srgbClr val="FF6600"/>
                </a:solidFill>
              </a:rPr>
              <a:t>А дойдем до десяти –</a:t>
            </a:r>
            <a:r>
              <a:rPr lang="ru-RU" b="1" dirty="0" smtClean="0">
                <a:solidFill>
                  <a:srgbClr val="FF6600"/>
                </a:solidFill>
              </a:rPr>
              <a:t/>
            </a:r>
            <a:br>
              <a:rPr lang="ru-RU" b="1" dirty="0" smtClean="0">
                <a:solidFill>
                  <a:srgbClr val="FF6600"/>
                </a:solidFill>
              </a:rPr>
            </a:br>
            <a:r>
              <a:rPr lang="ru-RU" b="1" dirty="0">
                <a:solidFill>
                  <a:srgbClr val="FF6600"/>
                </a:solidFill>
              </a:rPr>
              <a:t>К числам переходим.</a:t>
            </a:r>
            <a:r>
              <a:rPr lang="ru-RU" b="1" dirty="0" smtClean="0">
                <a:solidFill>
                  <a:srgbClr val="FF6600"/>
                </a:solidFill>
              </a:rPr>
              <a:t/>
            </a:r>
            <a:br>
              <a:rPr lang="ru-RU" b="1" dirty="0" smtClean="0">
                <a:solidFill>
                  <a:srgbClr val="FF6600"/>
                </a:solidFill>
              </a:rPr>
            </a:br>
            <a:r>
              <a:rPr lang="ru-RU" b="1" dirty="0">
                <a:solidFill>
                  <a:srgbClr val="FF6600"/>
                </a:solidFill>
              </a:rPr>
              <a:t>Изучай хоть сто наук</a:t>
            </a:r>
            <a:r>
              <a:rPr lang="ru-RU" b="1" dirty="0" smtClean="0">
                <a:solidFill>
                  <a:srgbClr val="FF6600"/>
                </a:solidFill>
              </a:rPr>
              <a:t/>
            </a:r>
            <a:br>
              <a:rPr lang="ru-RU" b="1" dirty="0" smtClean="0">
                <a:solidFill>
                  <a:srgbClr val="FF6600"/>
                </a:solidFill>
              </a:rPr>
            </a:br>
            <a:r>
              <a:rPr lang="ru-RU" b="1" dirty="0">
                <a:solidFill>
                  <a:srgbClr val="FF6600"/>
                </a:solidFill>
              </a:rPr>
              <a:t>До седьмого пота –</a:t>
            </a:r>
            <a:r>
              <a:rPr lang="ru-RU" b="1" dirty="0" smtClean="0">
                <a:solidFill>
                  <a:srgbClr val="FF6600"/>
                </a:solidFill>
              </a:rPr>
              <a:t/>
            </a:r>
            <a:br>
              <a:rPr lang="ru-RU" b="1" dirty="0" smtClean="0">
                <a:solidFill>
                  <a:srgbClr val="FF6600"/>
                </a:solidFill>
              </a:rPr>
            </a:br>
            <a:r>
              <a:rPr lang="ru-RU" b="1" dirty="0">
                <a:solidFill>
                  <a:srgbClr val="FF6600"/>
                </a:solidFill>
              </a:rPr>
              <a:t>Начинается, мой друг,</a:t>
            </a:r>
            <a:r>
              <a:rPr lang="ru-RU" b="1" dirty="0" smtClean="0">
                <a:solidFill>
                  <a:srgbClr val="FF6600"/>
                </a:solidFill>
              </a:rPr>
              <a:t/>
            </a:r>
            <a:br>
              <a:rPr lang="ru-RU" b="1" dirty="0" smtClean="0">
                <a:solidFill>
                  <a:srgbClr val="FF6600"/>
                </a:solidFill>
              </a:rPr>
            </a:br>
            <a:r>
              <a:rPr lang="ru-RU" b="1" dirty="0">
                <a:solidFill>
                  <a:srgbClr val="FF6600"/>
                </a:solidFill>
              </a:rPr>
              <a:t>Все с простого счета!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296144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BD1DB2"/>
                </a:solidFill>
              </a:rPr>
              <a:t>0</a:t>
            </a:r>
            <a:r>
              <a:rPr lang="ru-RU" sz="4000" b="1" dirty="0" smtClean="0">
                <a:solidFill>
                  <a:srgbClr val="BD1DB2"/>
                </a:solidFill>
              </a:rPr>
              <a:t>,</a:t>
            </a:r>
            <a:r>
              <a:rPr lang="ru-RU" sz="6600" b="1" dirty="0" smtClean="0">
                <a:solidFill>
                  <a:srgbClr val="BD1DB2"/>
                </a:solidFill>
              </a:rPr>
              <a:t>1</a:t>
            </a:r>
            <a:r>
              <a:rPr lang="ru-RU" sz="4000" b="1" dirty="0" smtClean="0">
                <a:solidFill>
                  <a:srgbClr val="BD1DB2"/>
                </a:solidFill>
              </a:rPr>
              <a:t>,</a:t>
            </a:r>
            <a:r>
              <a:rPr lang="ru-RU" sz="6600" b="1" dirty="0" smtClean="0">
                <a:solidFill>
                  <a:srgbClr val="BD1DB2"/>
                </a:solidFill>
              </a:rPr>
              <a:t>2</a:t>
            </a:r>
            <a:r>
              <a:rPr lang="ru-RU" sz="4000" b="1" dirty="0" smtClean="0">
                <a:solidFill>
                  <a:srgbClr val="BD1DB2"/>
                </a:solidFill>
              </a:rPr>
              <a:t>,</a:t>
            </a:r>
            <a:r>
              <a:rPr lang="ru-RU" sz="6600" b="1" dirty="0" smtClean="0">
                <a:solidFill>
                  <a:srgbClr val="BD1DB2"/>
                </a:solidFill>
              </a:rPr>
              <a:t>3</a:t>
            </a:r>
            <a:r>
              <a:rPr lang="ru-RU" sz="4000" b="1" dirty="0" smtClean="0">
                <a:solidFill>
                  <a:srgbClr val="BD1DB2"/>
                </a:solidFill>
              </a:rPr>
              <a:t>,</a:t>
            </a:r>
            <a:r>
              <a:rPr lang="ru-RU" sz="6600" b="1" dirty="0" smtClean="0">
                <a:solidFill>
                  <a:srgbClr val="BD1DB2"/>
                </a:solidFill>
              </a:rPr>
              <a:t>4</a:t>
            </a:r>
            <a:r>
              <a:rPr lang="ru-RU" sz="4000" b="1" dirty="0" smtClean="0">
                <a:solidFill>
                  <a:srgbClr val="BD1DB2"/>
                </a:solidFill>
              </a:rPr>
              <a:t>,</a:t>
            </a:r>
            <a:r>
              <a:rPr lang="ru-RU" sz="6600" b="1" dirty="0" smtClean="0">
                <a:solidFill>
                  <a:srgbClr val="BD1DB2"/>
                </a:solidFill>
              </a:rPr>
              <a:t>5</a:t>
            </a:r>
            <a:r>
              <a:rPr lang="ru-RU" sz="4000" b="1" dirty="0" smtClean="0">
                <a:solidFill>
                  <a:srgbClr val="BD1DB2"/>
                </a:solidFill>
              </a:rPr>
              <a:t>,</a:t>
            </a:r>
            <a:r>
              <a:rPr lang="ru-RU" sz="6600" b="1" dirty="0" smtClean="0">
                <a:solidFill>
                  <a:srgbClr val="BD1DB2"/>
                </a:solidFill>
              </a:rPr>
              <a:t>6</a:t>
            </a:r>
            <a:r>
              <a:rPr lang="ru-RU" sz="4000" b="1" dirty="0" smtClean="0">
                <a:solidFill>
                  <a:srgbClr val="BD1DB2"/>
                </a:solidFill>
              </a:rPr>
              <a:t>,</a:t>
            </a:r>
            <a:r>
              <a:rPr lang="ru-RU" sz="6600" b="1" dirty="0" smtClean="0">
                <a:solidFill>
                  <a:srgbClr val="BD1DB2"/>
                </a:solidFill>
              </a:rPr>
              <a:t>7</a:t>
            </a:r>
            <a:r>
              <a:rPr lang="ru-RU" sz="4000" b="1" dirty="0" smtClean="0">
                <a:solidFill>
                  <a:srgbClr val="BD1DB2"/>
                </a:solidFill>
              </a:rPr>
              <a:t>,</a:t>
            </a:r>
            <a:r>
              <a:rPr lang="ru-RU" sz="6600" b="1" dirty="0" smtClean="0">
                <a:solidFill>
                  <a:srgbClr val="BD1DB2"/>
                </a:solidFill>
              </a:rPr>
              <a:t>8</a:t>
            </a:r>
            <a:r>
              <a:rPr lang="ru-RU" sz="4000" b="1" dirty="0" smtClean="0">
                <a:solidFill>
                  <a:srgbClr val="BD1DB2"/>
                </a:solidFill>
              </a:rPr>
              <a:t>,</a:t>
            </a:r>
            <a:r>
              <a:rPr lang="ru-RU" sz="6600" b="1" dirty="0" smtClean="0">
                <a:solidFill>
                  <a:srgbClr val="BD1DB2"/>
                </a:solidFill>
              </a:rPr>
              <a:t>9</a:t>
            </a:r>
            <a:r>
              <a:rPr lang="ru-RU" sz="4000" b="1" dirty="0" smtClean="0">
                <a:solidFill>
                  <a:srgbClr val="BD1DB2"/>
                </a:solidFill>
              </a:rPr>
              <a:t>,</a:t>
            </a:r>
            <a:r>
              <a:rPr lang="ru-RU" sz="6600" b="1" dirty="0" smtClean="0">
                <a:solidFill>
                  <a:srgbClr val="BD1DB2"/>
                </a:solidFill>
              </a:rPr>
              <a:t>10</a:t>
            </a:r>
            <a:endParaRPr lang="ru-RU" sz="6600" b="1" dirty="0">
              <a:solidFill>
                <a:srgbClr val="BD1DB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47829" y="1772816"/>
            <a:ext cx="564834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cap="none" spc="0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Порядковый счёт</a:t>
            </a:r>
            <a:br>
              <a:rPr lang="ru-RU" sz="5400" b="1" i="1" cap="none" spc="0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5400" b="1" i="1" cap="none" spc="0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 1 до 5 </a:t>
            </a:r>
            <a:endParaRPr lang="ru-RU" sz="5400" b="1" cap="none" spc="0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3789040"/>
            <a:ext cx="487828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 smtClean="0">
                <a:solidFill>
                  <a:srgbClr val="7030A0"/>
                </a:solidFill>
              </a:rPr>
              <a:t>Первый </a:t>
            </a:r>
            <a:r>
              <a:rPr lang="ru-RU" dirty="0" smtClean="0">
                <a:solidFill>
                  <a:srgbClr val="7030A0"/>
                </a:solidFill>
              </a:rPr>
              <a:t>пальчик - дедушка</a:t>
            </a:r>
            <a:r>
              <a:rPr lang="ru-RU" b="1" dirty="0" smtClean="0">
                <a:solidFill>
                  <a:srgbClr val="7030A0"/>
                </a:solidFill>
              </a:rPr>
              <a:t>,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Второй</a:t>
            </a:r>
            <a:r>
              <a:rPr lang="ru-RU" dirty="0" smtClean="0">
                <a:solidFill>
                  <a:srgbClr val="7030A0"/>
                </a:solidFill>
              </a:rPr>
              <a:t> пальчик - бабушка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Третий</a:t>
            </a:r>
            <a:r>
              <a:rPr lang="ru-RU" dirty="0" smtClean="0">
                <a:solidFill>
                  <a:srgbClr val="7030A0"/>
                </a:solidFill>
              </a:rPr>
              <a:t> пальчик - папочка,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Четвёртый</a:t>
            </a:r>
            <a:r>
              <a:rPr lang="ru-RU" dirty="0" smtClean="0">
                <a:solidFill>
                  <a:srgbClr val="7030A0"/>
                </a:solidFill>
              </a:rPr>
              <a:t> пальчик - мамочка,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Пятый </a:t>
            </a:r>
            <a:r>
              <a:rPr lang="ru-RU" dirty="0" smtClean="0">
                <a:solidFill>
                  <a:srgbClr val="7030A0"/>
                </a:solidFill>
              </a:rPr>
              <a:t>пальчик – это я,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Вот и вся моя семья!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Дуга 3"/>
          <p:cNvSpPr/>
          <p:nvPr/>
        </p:nvSpPr>
        <p:spPr>
          <a:xfrm>
            <a:off x="5652120" y="2204864"/>
            <a:ext cx="914400" cy="914400"/>
          </a:xfrm>
          <a:prstGeom prst="arc">
            <a:avLst>
              <a:gd name="adj1" fmla="val 12831429"/>
              <a:gd name="adj2" fmla="val 1299924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потеш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548680"/>
            <a:ext cx="4032448" cy="2819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2448272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Порядковый счет по сказке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«Репка»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ПЕРВЫЙ  дед</a:t>
            </a:r>
            <a:endParaRPr lang="ru-RU" b="1" dirty="0">
              <a:ln w="11430"/>
              <a:solidFill>
                <a:srgbClr val="7030A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44" name="Picture 20" descr="http://xn----8sbhsnciijbe6a.xn--p1ai/netcat_files/3696/3698/h_a066b4b7abe625b9f2d4a5d14632e68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84785"/>
            <a:ext cx="8058931" cy="41764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Первый дед, вторая бабка, </a:t>
            </a:r>
            <a:b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</a:b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третья внучка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7030A0"/>
              </a:solidFill>
            </a:endParaRPr>
          </a:p>
        </p:txBody>
      </p:sp>
      <p:pic>
        <p:nvPicPr>
          <p:cNvPr id="3" name="Picture 16" descr="http://xn----8sbhsnciijbe6a.xn--p1ai/netcat_files/3696/3698/h_2b87243d8ae35e7947306cffc78944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44824"/>
            <a:ext cx="8198138" cy="40670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Первый дед, вторая бабка,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 третья внучка, четвертая Жучка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7030A0"/>
              </a:solidFill>
            </a:endParaRPr>
          </a:p>
        </p:txBody>
      </p:sp>
      <p:pic>
        <p:nvPicPr>
          <p:cNvPr id="3" name="Picture 18" descr="http://xn----8sbhsnciijbe6a.xn--p1ai/netcat_files/3696/3698/h_28cb96855526540293efda8ad515f98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132856"/>
            <a:ext cx="8039875" cy="40670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539552" y="1484784"/>
            <a:ext cx="3168352" cy="436436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099" name="Oval 3"/>
          <p:cNvSpPr>
            <a:spLocks noChangeArrowheads="1"/>
          </p:cNvSpPr>
          <p:nvPr/>
        </p:nvSpPr>
        <p:spPr bwMode="auto">
          <a:xfrm rot="901450">
            <a:off x="995073" y="1495857"/>
            <a:ext cx="2329318" cy="4377180"/>
          </a:xfrm>
          <a:prstGeom prst="ellips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0" name="Oval 4"/>
          <p:cNvSpPr>
            <a:spLocks noChangeArrowheads="1"/>
          </p:cNvSpPr>
          <p:nvPr/>
        </p:nvSpPr>
        <p:spPr bwMode="auto">
          <a:xfrm>
            <a:off x="3347864" y="3212976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4067944" y="1628800"/>
            <a:ext cx="417646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A50021"/>
                </a:solidFill>
              </a:rPr>
              <a:t>Цифра вроде буквы О-</a:t>
            </a:r>
          </a:p>
          <a:p>
            <a:r>
              <a:rPr lang="ru-RU" sz="2800" b="1" i="1" dirty="0">
                <a:solidFill>
                  <a:srgbClr val="A50021"/>
                </a:solidFill>
              </a:rPr>
              <a:t>Это ноль иль ничего!</a:t>
            </a:r>
          </a:p>
        </p:txBody>
      </p:sp>
      <p:sp>
        <p:nvSpPr>
          <p:cNvPr id="8" name="Дуга 7"/>
          <p:cNvSpPr/>
          <p:nvPr/>
        </p:nvSpPr>
        <p:spPr>
          <a:xfrm rot="1200682">
            <a:off x="2272969" y="3101755"/>
            <a:ext cx="662976" cy="1694192"/>
          </a:xfrm>
          <a:prstGeom prst="arc">
            <a:avLst>
              <a:gd name="adj1" fmla="val 18125574"/>
              <a:gd name="adj2" fmla="val 1611353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 стрелкой 9"/>
          <p:cNvCxnSpPr>
            <a:stCxn id="8" idx="2"/>
          </p:cNvCxnSpPr>
          <p:nvPr/>
        </p:nvCxnSpPr>
        <p:spPr>
          <a:xfrm rot="10800000" flipV="1">
            <a:off x="2699792" y="4214834"/>
            <a:ext cx="153854" cy="294285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Дуга 14"/>
          <p:cNvSpPr/>
          <p:nvPr/>
        </p:nvSpPr>
        <p:spPr>
          <a:xfrm rot="11622395">
            <a:off x="1277159" y="3197284"/>
            <a:ext cx="651895" cy="1694192"/>
          </a:xfrm>
          <a:prstGeom prst="arc">
            <a:avLst>
              <a:gd name="adj1" fmla="val 18125574"/>
              <a:gd name="adj2" fmla="val 1611353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 стрелкой 15"/>
          <p:cNvCxnSpPr>
            <a:stCxn id="15" idx="2"/>
          </p:cNvCxnSpPr>
          <p:nvPr/>
        </p:nvCxnSpPr>
        <p:spPr>
          <a:xfrm rot="5400000" flipH="1" flipV="1">
            <a:off x="1212072" y="3619609"/>
            <a:ext cx="310177" cy="72977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/>
            </a:r>
            <a:b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</a:b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первый дед, вторая бабка, </a:t>
            </a:r>
            <a:b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</a:b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третья внучка, четвертая Жучка, </a:t>
            </a:r>
            <a:b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</a:b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пятая кошка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</a:endParaRPr>
          </a:p>
        </p:txBody>
      </p:sp>
      <p:pic>
        <p:nvPicPr>
          <p:cNvPr id="3" name="Picture 8" descr="http://xn----8sbhsnciijbe6a.xn--p1ai/netcat_files/3696/3698/h_a7fd938a79be24b52f1c2cb5f313947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348880"/>
            <a:ext cx="7908524" cy="39619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BD1DB2"/>
                </a:solidFill>
              </a:rPr>
              <a:t>Первый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 дед, 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BD1DB2"/>
                </a:solidFill>
              </a:rPr>
              <a:t>вторая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 бабка,</a:t>
            </a:r>
            <a:b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</a:b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BD1DB2"/>
                </a:solidFill>
              </a:rPr>
              <a:t>третья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 внучка, 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BD1DB2"/>
                </a:solidFill>
              </a:rPr>
              <a:t>четвертая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 Жучка,</a:t>
            </a:r>
            <a:b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</a:b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BD1DB2"/>
                </a:solidFill>
              </a:rPr>
              <a:t>пятая 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кошка, 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BD1DB2"/>
                </a:solidFill>
              </a:rPr>
              <a:t>шестая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 мышка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7030A0"/>
              </a:solidFill>
            </a:endParaRPr>
          </a:p>
        </p:txBody>
      </p:sp>
      <p:pic>
        <p:nvPicPr>
          <p:cNvPr id="3" name="Picture 10" descr="http://xn----8sbhsnciijbe6a.xn--p1ai/netcat_files/3696/3698/h_b382a8520bb51be619121fd4a329d69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3925" y="2204864"/>
            <a:ext cx="7800435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2808312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6000" b="1" cap="all" dirty="0" smtClean="0">
                <a:ln w="0"/>
                <a:solidFill>
                  <a:srgbClr val="BD1DB2"/>
                </a:solidFill>
                <a:effectLst>
                  <a:reflection blurRad="12700" stA="50000" endPos="50000" dist="5000" dir="5400000" sy="-100000" rotWithShape="0"/>
                </a:effectLst>
              </a:rPr>
              <a:t>Конец сказки</a:t>
            </a:r>
            <a:endParaRPr lang="ru-RU" sz="6000" b="1" cap="all" dirty="0">
              <a:ln w="0"/>
              <a:solidFill>
                <a:srgbClr val="BD1DB2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79512" y="1556792"/>
            <a:ext cx="2880320" cy="495868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 flipV="1">
            <a:off x="899592" y="1556792"/>
            <a:ext cx="2088232" cy="2016224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 flipH="1">
            <a:off x="755576" y="1556792"/>
            <a:ext cx="2298576" cy="4824536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" name="Oval 5"/>
          <p:cNvSpPr>
            <a:spLocks noChangeArrowheads="1"/>
          </p:cNvSpPr>
          <p:nvPr/>
        </p:nvSpPr>
        <p:spPr bwMode="auto">
          <a:xfrm>
            <a:off x="827584" y="3501008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Oval 6"/>
          <p:cNvSpPr>
            <a:spLocks noChangeArrowheads="1"/>
          </p:cNvSpPr>
          <p:nvPr/>
        </p:nvSpPr>
        <p:spPr bwMode="auto">
          <a:xfrm>
            <a:off x="683568" y="6309320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Oval 7"/>
          <p:cNvSpPr>
            <a:spLocks noChangeArrowheads="1"/>
          </p:cNvSpPr>
          <p:nvPr/>
        </p:nvSpPr>
        <p:spPr bwMode="auto">
          <a:xfrm>
            <a:off x="2915816" y="1556792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51520" y="260649"/>
            <a:ext cx="43204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A50021"/>
                </a:solidFill>
              </a:rPr>
              <a:t>Вот один , иль единица,</a:t>
            </a:r>
          </a:p>
          <a:p>
            <a:r>
              <a:rPr lang="ru-RU" sz="2400" b="1" i="1" dirty="0" smtClean="0">
                <a:solidFill>
                  <a:srgbClr val="A50021"/>
                </a:solidFill>
              </a:rPr>
              <a:t>Очень тонкая, как спица</a:t>
            </a:r>
            <a:r>
              <a:rPr lang="ru-RU" b="1" i="1" dirty="0" smtClean="0">
                <a:solidFill>
                  <a:srgbClr val="A50021"/>
                </a:solidFill>
              </a:rPr>
              <a:t>!</a:t>
            </a:r>
            <a:endParaRPr lang="ru-RU" b="1" i="1" dirty="0">
              <a:solidFill>
                <a:srgbClr val="A50021"/>
              </a:solidFill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88640"/>
            <a:ext cx="4608512" cy="3473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Прямоугольник 13"/>
          <p:cNvSpPr/>
          <p:nvPr/>
        </p:nvSpPr>
        <p:spPr>
          <a:xfrm>
            <a:off x="4499992" y="3933056"/>
            <a:ext cx="43204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FontTx/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ОДИН</a:t>
            </a:r>
            <a:r>
              <a:rPr lang="ru-RU" sz="2000" dirty="0" smtClean="0">
                <a:solidFill>
                  <a:srgbClr val="0070C0"/>
                </a:solidFill>
              </a:rPr>
              <a:t> большой рогатый жук</a:t>
            </a:r>
          </a:p>
          <a:p>
            <a:pPr algn="ctr">
              <a:lnSpc>
                <a:spcPct val="150000"/>
              </a:lnSpc>
              <a:buFontTx/>
              <a:buNone/>
            </a:pPr>
            <a:r>
              <a:rPr lang="ru-RU" sz="2000" dirty="0" smtClean="0">
                <a:solidFill>
                  <a:srgbClr val="0070C0"/>
                </a:solidFill>
              </a:rPr>
              <a:t>Сел на большой рогатый сук,</a:t>
            </a:r>
          </a:p>
          <a:p>
            <a:pPr algn="ctr">
              <a:lnSpc>
                <a:spcPct val="150000"/>
              </a:lnSpc>
              <a:buFontTx/>
              <a:buNone/>
            </a:pPr>
            <a:r>
              <a:rPr lang="ru-RU" sz="2000" dirty="0" smtClean="0">
                <a:solidFill>
                  <a:srgbClr val="0070C0"/>
                </a:solidFill>
              </a:rPr>
              <a:t>А был бы маленький жучок,</a:t>
            </a:r>
          </a:p>
          <a:p>
            <a:pPr algn="ctr">
              <a:lnSpc>
                <a:spcPct val="150000"/>
              </a:lnSpc>
              <a:buFontTx/>
              <a:buNone/>
            </a:pPr>
            <a:r>
              <a:rPr lang="ru-RU" sz="2000" dirty="0" smtClean="0">
                <a:solidFill>
                  <a:srgbClr val="0070C0"/>
                </a:solidFill>
              </a:rPr>
              <a:t>Сел бы на маленький сучок</a:t>
            </a:r>
            <a:endParaRPr lang="ru-RU" sz="2000" dirty="0">
              <a:solidFill>
                <a:srgbClr val="0070C0"/>
              </a:solidFill>
            </a:endParaRPr>
          </a:p>
        </p:txBody>
      </p:sp>
      <p:cxnSp>
        <p:nvCxnSpPr>
          <p:cNvPr id="32" name="Прямая со стрелкой 31"/>
          <p:cNvCxnSpPr/>
          <p:nvPr/>
        </p:nvCxnSpPr>
        <p:spPr>
          <a:xfrm flipV="1">
            <a:off x="971600" y="2420888"/>
            <a:ext cx="792088" cy="72008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rot="5400000">
            <a:off x="827584" y="3284984"/>
            <a:ext cx="2664296" cy="122413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251520" y="1196752"/>
            <a:ext cx="3240360" cy="4824536"/>
          </a:xfrm>
          <a:prstGeom prst="rect">
            <a:avLst/>
          </a:prstGeom>
          <a:solidFill>
            <a:schemeClr val="bg1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5" name="Arc 3"/>
          <p:cNvSpPr>
            <a:spLocks/>
          </p:cNvSpPr>
          <p:nvPr/>
        </p:nvSpPr>
        <p:spPr bwMode="auto">
          <a:xfrm rot="901265">
            <a:off x="1261675" y="1257409"/>
            <a:ext cx="2324100" cy="1433512"/>
          </a:xfrm>
          <a:custGeom>
            <a:avLst/>
            <a:gdLst>
              <a:gd name="T0" fmla="*/ 0 w 43055"/>
              <a:gd name="T1" fmla="*/ 1007609 h 27179"/>
              <a:gd name="T2" fmla="*/ 2284533 w 43055"/>
              <a:gd name="T3" fmla="*/ 1433512 h 27179"/>
              <a:gd name="T4" fmla="*/ 1158136 w 43055"/>
              <a:gd name="T5" fmla="*/ 1139257 h 27179"/>
              <a:gd name="T6" fmla="*/ 0 60000 65536"/>
              <a:gd name="T7" fmla="*/ 0 60000 65536"/>
              <a:gd name="T8" fmla="*/ 0 60000 65536"/>
              <a:gd name="T9" fmla="*/ 0 w 43055"/>
              <a:gd name="T10" fmla="*/ 0 h 27179"/>
              <a:gd name="T11" fmla="*/ 43055 w 43055"/>
              <a:gd name="T12" fmla="*/ 27179 h 2717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055" h="27179" fill="none" extrusionOk="0">
                <a:moveTo>
                  <a:pt x="-1" y="19103"/>
                </a:moveTo>
                <a:cubicBezTo>
                  <a:pt x="1266" y="8213"/>
                  <a:pt x="10491" y="-1"/>
                  <a:pt x="21455" y="0"/>
                </a:cubicBezTo>
                <a:cubicBezTo>
                  <a:pt x="33384" y="0"/>
                  <a:pt x="43055" y="9670"/>
                  <a:pt x="43055" y="21600"/>
                </a:cubicBezTo>
                <a:cubicBezTo>
                  <a:pt x="43055" y="23483"/>
                  <a:pt x="42808" y="25359"/>
                  <a:pt x="42322" y="27179"/>
                </a:cubicBezTo>
              </a:path>
              <a:path w="43055" h="27179" stroke="0" extrusionOk="0">
                <a:moveTo>
                  <a:pt x="-1" y="19103"/>
                </a:moveTo>
                <a:cubicBezTo>
                  <a:pt x="1266" y="8213"/>
                  <a:pt x="10491" y="-1"/>
                  <a:pt x="21455" y="0"/>
                </a:cubicBezTo>
                <a:cubicBezTo>
                  <a:pt x="33384" y="0"/>
                  <a:pt x="43055" y="9670"/>
                  <a:pt x="43055" y="21600"/>
                </a:cubicBezTo>
                <a:cubicBezTo>
                  <a:pt x="43055" y="23483"/>
                  <a:pt x="42808" y="25359"/>
                  <a:pt x="42322" y="27179"/>
                </a:cubicBezTo>
                <a:lnTo>
                  <a:pt x="21455" y="21600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6" name="Oval 4"/>
          <p:cNvSpPr>
            <a:spLocks noChangeArrowheads="1"/>
          </p:cNvSpPr>
          <p:nvPr/>
        </p:nvSpPr>
        <p:spPr bwMode="auto">
          <a:xfrm>
            <a:off x="1115616" y="1916832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 flipH="1">
            <a:off x="827584" y="2924944"/>
            <a:ext cx="2514600" cy="3048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8" name="Freeform 6"/>
          <p:cNvSpPr>
            <a:spLocks/>
          </p:cNvSpPr>
          <p:nvPr/>
        </p:nvSpPr>
        <p:spPr bwMode="auto">
          <a:xfrm>
            <a:off x="827584" y="5517232"/>
            <a:ext cx="2667000" cy="469900"/>
          </a:xfrm>
          <a:custGeom>
            <a:avLst/>
            <a:gdLst>
              <a:gd name="T0" fmla="*/ 0 w 1680"/>
              <a:gd name="T1" fmla="*/ 240 h 248"/>
              <a:gd name="T2" fmla="*/ 720 w 1680"/>
              <a:gd name="T3" fmla="*/ 48 h 248"/>
              <a:gd name="T4" fmla="*/ 1248 w 1680"/>
              <a:gd name="T5" fmla="*/ 240 h 248"/>
              <a:gd name="T6" fmla="*/ 1680 w 1680"/>
              <a:gd name="T7" fmla="*/ 0 h 248"/>
              <a:gd name="T8" fmla="*/ 0 60000 65536"/>
              <a:gd name="T9" fmla="*/ 0 60000 65536"/>
              <a:gd name="T10" fmla="*/ 0 60000 65536"/>
              <a:gd name="T11" fmla="*/ 0 60000 65536"/>
              <a:gd name="T12" fmla="*/ 0 w 1680"/>
              <a:gd name="T13" fmla="*/ 0 h 248"/>
              <a:gd name="T14" fmla="*/ 1680 w 1680"/>
              <a:gd name="T15" fmla="*/ 248 h 24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80" h="248">
                <a:moveTo>
                  <a:pt x="0" y="240"/>
                </a:moveTo>
                <a:cubicBezTo>
                  <a:pt x="256" y="144"/>
                  <a:pt x="512" y="48"/>
                  <a:pt x="720" y="48"/>
                </a:cubicBezTo>
                <a:cubicBezTo>
                  <a:pt x="928" y="48"/>
                  <a:pt x="1088" y="248"/>
                  <a:pt x="1248" y="240"/>
                </a:cubicBezTo>
                <a:cubicBezTo>
                  <a:pt x="1408" y="232"/>
                  <a:pt x="1608" y="40"/>
                  <a:pt x="1680" y="0"/>
                </a:cubicBezTo>
              </a:path>
            </a:pathLst>
          </a:custGeom>
          <a:noFill/>
          <a:ln w="762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0" name="Oval 10"/>
          <p:cNvSpPr>
            <a:spLocks noChangeArrowheads="1"/>
          </p:cNvSpPr>
          <p:nvPr/>
        </p:nvSpPr>
        <p:spPr bwMode="auto">
          <a:xfrm>
            <a:off x="755576" y="5877272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2" name="Rectangle 12"/>
          <p:cNvSpPr>
            <a:spLocks noChangeArrowheads="1"/>
          </p:cNvSpPr>
          <p:nvPr/>
        </p:nvSpPr>
        <p:spPr bwMode="auto">
          <a:xfrm>
            <a:off x="323528" y="116633"/>
            <a:ext cx="453650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000" b="1" i="1" dirty="0">
                <a:solidFill>
                  <a:srgbClr val="A50021"/>
                </a:solidFill>
              </a:rPr>
              <a:t>Два похожа на </a:t>
            </a:r>
            <a:r>
              <a:rPr lang="ru-RU" sz="2000" b="1" i="1" dirty="0" smtClean="0">
                <a:solidFill>
                  <a:srgbClr val="A50021"/>
                </a:solidFill>
              </a:rPr>
              <a:t>гусёнка </a:t>
            </a:r>
          </a:p>
          <a:p>
            <a:pPr algn="just"/>
            <a:r>
              <a:rPr lang="ru-RU" sz="2000" b="1" i="1" dirty="0" smtClean="0">
                <a:solidFill>
                  <a:srgbClr val="A50021"/>
                </a:solidFill>
              </a:rPr>
              <a:t>С </a:t>
            </a:r>
            <a:r>
              <a:rPr lang="ru-RU" sz="2000" b="1" i="1" dirty="0">
                <a:solidFill>
                  <a:srgbClr val="A50021"/>
                </a:solidFill>
              </a:rPr>
              <a:t>длинной </a:t>
            </a:r>
            <a:r>
              <a:rPr lang="ru-RU" sz="2000" b="1" i="1" dirty="0" smtClean="0">
                <a:solidFill>
                  <a:srgbClr val="A50021"/>
                </a:solidFill>
              </a:rPr>
              <a:t>шеей, шеей </a:t>
            </a:r>
            <a:r>
              <a:rPr lang="ru-RU" sz="2000" b="1" i="1" dirty="0">
                <a:solidFill>
                  <a:srgbClr val="A50021"/>
                </a:solidFill>
              </a:rPr>
              <a:t>тонкой</a:t>
            </a:r>
            <a:r>
              <a:rPr lang="ru-RU" sz="2800" b="1" i="1" dirty="0">
                <a:solidFill>
                  <a:srgbClr val="A50021"/>
                </a:solidFill>
              </a:rPr>
              <a:t>.</a:t>
            </a: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404664"/>
            <a:ext cx="3475150" cy="2212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4788024" y="3212976"/>
            <a:ext cx="3672408" cy="2251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FontTx/>
              <a:buNone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ДВА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ежонка, два дружка –</a:t>
            </a:r>
          </a:p>
          <a:p>
            <a:pPr algn="ctr">
              <a:lnSpc>
                <a:spcPct val="150000"/>
              </a:lnSpc>
              <a:buFontTx/>
              <a:buNone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Два колючих колобка</a:t>
            </a:r>
          </a:p>
          <a:p>
            <a:pPr algn="ctr">
              <a:lnSpc>
                <a:spcPct val="150000"/>
              </a:lnSpc>
              <a:buFontTx/>
              <a:buNone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По лесу бродили,</a:t>
            </a:r>
          </a:p>
          <a:p>
            <a:pPr algn="ctr">
              <a:lnSpc>
                <a:spcPct val="150000"/>
              </a:lnSpc>
              <a:buFontTx/>
              <a:buNone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Листья ворошили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rot="5400000">
            <a:off x="791580" y="3248980"/>
            <a:ext cx="2376264" cy="201622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Скругленная соединительная линия 35"/>
          <p:cNvCxnSpPr/>
          <p:nvPr/>
        </p:nvCxnSpPr>
        <p:spPr>
          <a:xfrm>
            <a:off x="1619672" y="5373216"/>
            <a:ext cx="1080120" cy="216024"/>
          </a:xfrm>
          <a:prstGeom prst="curvedConnector3">
            <a:avLst>
              <a:gd name="adj1" fmla="val 50000"/>
            </a:avLst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Дуга 65"/>
          <p:cNvSpPr/>
          <p:nvPr/>
        </p:nvSpPr>
        <p:spPr>
          <a:xfrm>
            <a:off x="1547664" y="1412776"/>
            <a:ext cx="1440160" cy="914400"/>
          </a:xfrm>
          <a:prstGeom prst="arc">
            <a:avLst>
              <a:gd name="adj1" fmla="val 11380600"/>
              <a:gd name="adj2" fmla="val 20748135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8" name="Прямая со стрелкой 67"/>
          <p:cNvCxnSpPr>
            <a:stCxn id="66" idx="2"/>
          </p:cNvCxnSpPr>
          <p:nvPr/>
        </p:nvCxnSpPr>
        <p:spPr>
          <a:xfrm rot="16200000" flipH="1">
            <a:off x="2890207" y="1747206"/>
            <a:ext cx="288101" cy="195165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5364088" y="1772816"/>
            <a:ext cx="3168352" cy="4796408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3" name="Arc 3"/>
          <p:cNvSpPr>
            <a:spLocks/>
          </p:cNvSpPr>
          <p:nvPr/>
        </p:nvSpPr>
        <p:spPr bwMode="auto">
          <a:xfrm rot="876523" flipH="1">
            <a:off x="6458811" y="1782226"/>
            <a:ext cx="2055813" cy="2092325"/>
          </a:xfrm>
          <a:custGeom>
            <a:avLst/>
            <a:gdLst>
              <a:gd name="T0" fmla="*/ 960029 w 42175"/>
              <a:gd name="T1" fmla="*/ 2092325 h 43116"/>
              <a:gd name="T2" fmla="*/ 2055813 w 42175"/>
              <a:gd name="T3" fmla="*/ 729130 h 43116"/>
              <a:gd name="T4" fmla="*/ 1052888 w 42175"/>
              <a:gd name="T5" fmla="*/ 1048201 h 43116"/>
              <a:gd name="T6" fmla="*/ 0 60000 65536"/>
              <a:gd name="T7" fmla="*/ 0 60000 65536"/>
              <a:gd name="T8" fmla="*/ 0 60000 65536"/>
              <a:gd name="T9" fmla="*/ 0 w 42175"/>
              <a:gd name="T10" fmla="*/ 0 h 43116"/>
              <a:gd name="T11" fmla="*/ 42175 w 42175"/>
              <a:gd name="T12" fmla="*/ 43116 h 431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2175" h="43116" fill="none" extrusionOk="0">
                <a:moveTo>
                  <a:pt x="19695" y="43115"/>
                </a:moveTo>
                <a:cubicBezTo>
                  <a:pt x="8547" y="42128"/>
                  <a:pt x="0" y="32791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0996" y="-1"/>
                  <a:pt x="39314" y="6074"/>
                  <a:pt x="42174" y="15025"/>
                </a:cubicBezTo>
              </a:path>
              <a:path w="42175" h="43116" stroke="0" extrusionOk="0">
                <a:moveTo>
                  <a:pt x="19695" y="43115"/>
                </a:moveTo>
                <a:cubicBezTo>
                  <a:pt x="8547" y="42128"/>
                  <a:pt x="0" y="32791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0996" y="-1"/>
                  <a:pt x="39314" y="6074"/>
                  <a:pt x="42174" y="15025"/>
                </a:cubicBezTo>
                <a:lnTo>
                  <a:pt x="21600" y="21600"/>
                </a:lnTo>
                <a:close/>
              </a:path>
            </a:pathLst>
          </a:cu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4" name="Arc 4"/>
          <p:cNvSpPr>
            <a:spLocks/>
          </p:cNvSpPr>
          <p:nvPr/>
        </p:nvSpPr>
        <p:spPr bwMode="auto">
          <a:xfrm>
            <a:off x="6012160" y="3861048"/>
            <a:ext cx="2520280" cy="2590800"/>
          </a:xfrm>
          <a:custGeom>
            <a:avLst/>
            <a:gdLst>
              <a:gd name="T0" fmla="*/ 1160475 w 41211"/>
              <a:gd name="T1" fmla="*/ 0 h 43200"/>
              <a:gd name="T2" fmla="*/ 0 w 41211"/>
              <a:gd name="T3" fmla="*/ 1838328 h 43200"/>
              <a:gd name="T4" fmla="*/ 1160357 w 41211"/>
              <a:gd name="T5" fmla="*/ 1295400 h 43200"/>
              <a:gd name="T6" fmla="*/ 0 60000 65536"/>
              <a:gd name="T7" fmla="*/ 0 60000 65536"/>
              <a:gd name="T8" fmla="*/ 0 60000 65536"/>
              <a:gd name="T9" fmla="*/ 0 w 41211"/>
              <a:gd name="T10" fmla="*/ 0 h 43200"/>
              <a:gd name="T11" fmla="*/ 41211 w 41211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1211" h="43200" fill="none" extrusionOk="0">
                <a:moveTo>
                  <a:pt x="19612" y="0"/>
                </a:moveTo>
                <a:cubicBezTo>
                  <a:pt x="31541" y="1"/>
                  <a:pt x="41211" y="9671"/>
                  <a:pt x="41211" y="21600"/>
                </a:cubicBezTo>
                <a:cubicBezTo>
                  <a:pt x="41211" y="33529"/>
                  <a:pt x="31540" y="43200"/>
                  <a:pt x="19611" y="43200"/>
                </a:cubicBezTo>
                <a:cubicBezTo>
                  <a:pt x="11186" y="43200"/>
                  <a:pt x="3530" y="38301"/>
                  <a:pt x="-1" y="30653"/>
                </a:cubicBezTo>
              </a:path>
              <a:path w="41211" h="43200" stroke="0" extrusionOk="0">
                <a:moveTo>
                  <a:pt x="19612" y="0"/>
                </a:moveTo>
                <a:cubicBezTo>
                  <a:pt x="31541" y="1"/>
                  <a:pt x="41211" y="9671"/>
                  <a:pt x="41211" y="21600"/>
                </a:cubicBezTo>
                <a:cubicBezTo>
                  <a:pt x="41211" y="33529"/>
                  <a:pt x="31540" y="43200"/>
                  <a:pt x="19611" y="43200"/>
                </a:cubicBezTo>
                <a:cubicBezTo>
                  <a:pt x="11186" y="43200"/>
                  <a:pt x="3530" y="38301"/>
                  <a:pt x="-1" y="30653"/>
                </a:cubicBezTo>
                <a:lnTo>
                  <a:pt x="19611" y="21600"/>
                </a:lnTo>
                <a:close/>
              </a:path>
            </a:pathLst>
          </a:cu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5" name="Oval 5"/>
          <p:cNvSpPr>
            <a:spLocks noChangeArrowheads="1"/>
          </p:cNvSpPr>
          <p:nvPr/>
        </p:nvSpPr>
        <p:spPr bwMode="auto">
          <a:xfrm>
            <a:off x="6516216" y="2132856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7" name="Oval 10"/>
          <p:cNvSpPr>
            <a:spLocks noChangeArrowheads="1"/>
          </p:cNvSpPr>
          <p:nvPr/>
        </p:nvSpPr>
        <p:spPr bwMode="auto">
          <a:xfrm>
            <a:off x="5940152" y="5589240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9" name="Rectangle 12"/>
          <p:cNvSpPr>
            <a:spLocks noChangeArrowheads="1"/>
          </p:cNvSpPr>
          <p:nvPr/>
        </p:nvSpPr>
        <p:spPr bwMode="auto">
          <a:xfrm rot="10800000" flipV="1">
            <a:off x="4788024" y="401228"/>
            <a:ext cx="408032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A50021"/>
                </a:solidFill>
              </a:rPr>
              <a:t>Тройка </a:t>
            </a:r>
            <a:r>
              <a:rPr lang="ru-RU" sz="2000" b="1" i="1" dirty="0">
                <a:solidFill>
                  <a:srgbClr val="A50021"/>
                </a:solidFill>
              </a:rPr>
              <a:t>– третий из значков –</a:t>
            </a:r>
          </a:p>
          <a:p>
            <a:r>
              <a:rPr lang="ru-RU" sz="2000" b="1" i="1" dirty="0">
                <a:solidFill>
                  <a:srgbClr val="A50021"/>
                </a:solidFill>
              </a:rPr>
              <a:t>Состоит из двух крючков.</a:t>
            </a: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548680"/>
            <a:ext cx="3600400" cy="2414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Прямоугольник 10"/>
          <p:cNvSpPr/>
          <p:nvPr/>
        </p:nvSpPr>
        <p:spPr>
          <a:xfrm>
            <a:off x="251520" y="3573016"/>
            <a:ext cx="4032448" cy="2251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FontTx/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ТРИ</a:t>
            </a:r>
            <a:r>
              <a:rPr lang="ru-RU" sz="2400" dirty="0" smtClean="0">
                <a:solidFill>
                  <a:srgbClr val="7030A0"/>
                </a:solidFill>
              </a:rPr>
              <a:t> зеленые лягушки</a:t>
            </a:r>
          </a:p>
          <a:p>
            <a:pPr algn="ctr">
              <a:lnSpc>
                <a:spcPct val="150000"/>
              </a:lnSpc>
              <a:buFontTx/>
              <a:buNone/>
            </a:pPr>
            <a:r>
              <a:rPr lang="ru-RU" sz="2400" dirty="0" smtClean="0">
                <a:solidFill>
                  <a:srgbClr val="7030A0"/>
                </a:solidFill>
              </a:rPr>
              <a:t>Веселились у пруда.</a:t>
            </a:r>
          </a:p>
          <a:p>
            <a:pPr algn="ctr">
              <a:lnSpc>
                <a:spcPct val="150000"/>
              </a:lnSpc>
              <a:buFontTx/>
              <a:buNone/>
            </a:pPr>
            <a:r>
              <a:rPr lang="ru-RU" sz="2400" dirty="0" smtClean="0">
                <a:solidFill>
                  <a:srgbClr val="7030A0"/>
                </a:solidFill>
              </a:rPr>
              <a:t>А потом в пруду умылись – </a:t>
            </a:r>
          </a:p>
          <a:p>
            <a:pPr algn="ctr">
              <a:lnSpc>
                <a:spcPct val="150000"/>
              </a:lnSpc>
              <a:buFontTx/>
              <a:buNone/>
            </a:pPr>
            <a:r>
              <a:rPr lang="ru-RU" sz="2400" dirty="0" err="1" smtClean="0">
                <a:solidFill>
                  <a:srgbClr val="7030A0"/>
                </a:solidFill>
              </a:rPr>
              <a:t>Ква</a:t>
            </a:r>
            <a:r>
              <a:rPr lang="ru-RU" sz="2400" dirty="0" smtClean="0">
                <a:solidFill>
                  <a:srgbClr val="7030A0"/>
                </a:solidFill>
              </a:rPr>
              <a:t>! – прекрасная вода.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20" name="Дуга 19"/>
          <p:cNvSpPr/>
          <p:nvPr/>
        </p:nvSpPr>
        <p:spPr>
          <a:xfrm>
            <a:off x="6516216" y="2060848"/>
            <a:ext cx="1656184" cy="1440160"/>
          </a:xfrm>
          <a:prstGeom prst="arc">
            <a:avLst>
              <a:gd name="adj1" fmla="val 14225463"/>
              <a:gd name="adj2" fmla="val 4918337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" name="Прямая со стрелкой 21"/>
          <p:cNvCxnSpPr/>
          <p:nvPr/>
        </p:nvCxnSpPr>
        <p:spPr>
          <a:xfrm rot="10800000">
            <a:off x="7308304" y="3501008"/>
            <a:ext cx="144014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Дуга 35"/>
          <p:cNvSpPr/>
          <p:nvPr/>
        </p:nvSpPr>
        <p:spPr>
          <a:xfrm rot="928771">
            <a:off x="6341367" y="4132982"/>
            <a:ext cx="1717850" cy="1616372"/>
          </a:xfrm>
          <a:prstGeom prst="arc">
            <a:avLst>
              <a:gd name="adj1" fmla="val 16210574"/>
              <a:gd name="adj2" fmla="val 5832505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7" name="Прямая со стрелкой 36"/>
          <p:cNvCxnSpPr>
            <a:stCxn id="36" idx="2"/>
          </p:cNvCxnSpPr>
          <p:nvPr/>
        </p:nvCxnSpPr>
        <p:spPr>
          <a:xfrm rot="10800000">
            <a:off x="6660233" y="5589240"/>
            <a:ext cx="228051" cy="9825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10"/>
          <p:cNvSpPr>
            <a:spLocks noChangeArrowheads="1"/>
          </p:cNvSpPr>
          <p:nvPr/>
        </p:nvSpPr>
        <p:spPr bwMode="auto">
          <a:xfrm>
            <a:off x="7092280" y="3789040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5868144" y="1700213"/>
            <a:ext cx="2880320" cy="47244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2" name="Line 5"/>
          <p:cNvSpPr>
            <a:spLocks noChangeShapeType="1"/>
          </p:cNvSpPr>
          <p:nvPr/>
        </p:nvSpPr>
        <p:spPr bwMode="auto">
          <a:xfrm flipH="1">
            <a:off x="6228184" y="1700808"/>
            <a:ext cx="838200" cy="2590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3" name="Line 6"/>
          <p:cNvSpPr>
            <a:spLocks noChangeShapeType="1"/>
          </p:cNvSpPr>
          <p:nvPr/>
        </p:nvSpPr>
        <p:spPr bwMode="auto">
          <a:xfrm>
            <a:off x="6228184" y="4293096"/>
            <a:ext cx="19050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4" name="Line 7"/>
          <p:cNvSpPr>
            <a:spLocks noChangeShapeType="1"/>
          </p:cNvSpPr>
          <p:nvPr/>
        </p:nvSpPr>
        <p:spPr bwMode="auto">
          <a:xfrm flipH="1">
            <a:off x="7524328" y="2276872"/>
            <a:ext cx="1143000" cy="4191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6" name="Oval 9"/>
          <p:cNvSpPr>
            <a:spLocks noChangeArrowheads="1"/>
          </p:cNvSpPr>
          <p:nvPr/>
        </p:nvSpPr>
        <p:spPr bwMode="auto">
          <a:xfrm>
            <a:off x="6948264" y="1700808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7" name="Rectangle 11"/>
          <p:cNvSpPr>
            <a:spLocks noChangeArrowheads="1"/>
          </p:cNvSpPr>
          <p:nvPr/>
        </p:nvSpPr>
        <p:spPr bwMode="auto">
          <a:xfrm>
            <a:off x="5076056" y="692696"/>
            <a:ext cx="381642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A50021"/>
                </a:solidFill>
              </a:rPr>
              <a:t>Гляди, четыре – это стул,</a:t>
            </a:r>
          </a:p>
          <a:p>
            <a:r>
              <a:rPr lang="ru-RU" sz="2400" b="1" i="1" dirty="0">
                <a:solidFill>
                  <a:srgbClr val="A50021"/>
                </a:solidFill>
              </a:rPr>
              <a:t>Который я перевернул.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23528" y="836712"/>
            <a:ext cx="3200595" cy="266647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11" name="Прямоугольник 10"/>
          <p:cNvSpPr/>
          <p:nvPr/>
        </p:nvSpPr>
        <p:spPr>
          <a:xfrm>
            <a:off x="1403648" y="4005064"/>
            <a:ext cx="3816424" cy="20759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50000"/>
              </a:lnSpc>
              <a:spcBef>
                <a:spcPct val="20000"/>
              </a:spcBef>
            </a:pPr>
            <a:r>
              <a:rPr lang="ru-RU" sz="2000" b="1" dirty="0" smtClean="0">
                <a:solidFill>
                  <a:srgbClr val="BD1DB2"/>
                </a:solidFill>
              </a:rPr>
              <a:t>ЧЕТЫРЕ</a:t>
            </a:r>
            <a:r>
              <a:rPr lang="ru-RU" sz="2000" dirty="0" smtClean="0">
                <a:solidFill>
                  <a:srgbClr val="BD1DB2"/>
                </a:solidFill>
              </a:rPr>
              <a:t> бабочки порхали</a:t>
            </a:r>
            <a:endParaRPr lang="ru-RU" sz="2000" b="1" dirty="0" smtClean="0">
              <a:solidFill>
                <a:srgbClr val="BD1DB2"/>
              </a:solidFill>
            </a:endParaRPr>
          </a:p>
          <a:p>
            <a:pPr marL="342900" indent="-342900" algn="ctr">
              <a:lnSpc>
                <a:spcPct val="150000"/>
              </a:lnSpc>
              <a:spcBef>
                <a:spcPct val="20000"/>
              </a:spcBef>
            </a:pPr>
            <a:r>
              <a:rPr lang="ru-RU" sz="2000" dirty="0" smtClean="0">
                <a:solidFill>
                  <a:srgbClr val="BD1DB2"/>
                </a:solidFill>
              </a:rPr>
              <a:t>И отдыхали на цветах.</a:t>
            </a:r>
          </a:p>
          <a:p>
            <a:pPr marL="342900" indent="-342900" algn="ctr">
              <a:lnSpc>
                <a:spcPct val="150000"/>
              </a:lnSpc>
              <a:spcBef>
                <a:spcPct val="20000"/>
              </a:spcBef>
            </a:pPr>
            <a:r>
              <a:rPr lang="ru-RU" sz="2000" dirty="0" smtClean="0">
                <a:solidFill>
                  <a:srgbClr val="BD1DB2"/>
                </a:solidFill>
              </a:rPr>
              <a:t>Куда же бабочки пропали?</a:t>
            </a:r>
          </a:p>
          <a:p>
            <a:pPr marL="342900" indent="-342900" algn="ctr">
              <a:lnSpc>
                <a:spcPct val="150000"/>
              </a:lnSpc>
              <a:spcBef>
                <a:spcPct val="20000"/>
              </a:spcBef>
            </a:pPr>
            <a:r>
              <a:rPr lang="ru-RU" sz="2000" dirty="0" smtClean="0">
                <a:solidFill>
                  <a:srgbClr val="BD1DB2"/>
                </a:solidFill>
              </a:rPr>
              <a:t>Они – «цветы» на стебельках!</a:t>
            </a:r>
            <a:endParaRPr lang="ru-RU" sz="2000" dirty="0">
              <a:solidFill>
                <a:srgbClr val="BD1DB2"/>
              </a:soli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rot="5400000">
            <a:off x="5688124" y="2456892"/>
            <a:ext cx="1656184" cy="57606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6660232" y="4005064"/>
            <a:ext cx="3168352" cy="86409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6588224" y="4077072"/>
            <a:ext cx="1296144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467544" y="1700808"/>
            <a:ext cx="3357562" cy="47244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39" name="Line 3"/>
          <p:cNvSpPr>
            <a:spLocks noChangeShapeType="1"/>
          </p:cNvSpPr>
          <p:nvPr/>
        </p:nvSpPr>
        <p:spPr bwMode="auto">
          <a:xfrm flipH="1">
            <a:off x="1979712" y="1700808"/>
            <a:ext cx="304800" cy="1524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0" name="Arc 4"/>
          <p:cNvSpPr>
            <a:spLocks/>
          </p:cNvSpPr>
          <p:nvPr/>
        </p:nvSpPr>
        <p:spPr bwMode="auto">
          <a:xfrm rot="6839051">
            <a:off x="2527374" y="1026446"/>
            <a:ext cx="989013" cy="1368425"/>
          </a:xfrm>
          <a:custGeom>
            <a:avLst/>
            <a:gdLst>
              <a:gd name="T0" fmla="*/ 291484 w 21600"/>
              <a:gd name="T1" fmla="*/ 0 h 31221"/>
              <a:gd name="T2" fmla="*/ 862273 w 21600"/>
              <a:gd name="T3" fmla="*/ 1368425 h 31221"/>
              <a:gd name="T4" fmla="*/ 0 w 21600"/>
              <a:gd name="T5" fmla="*/ 904701 h 31221"/>
              <a:gd name="T6" fmla="*/ 0 60000 65536"/>
              <a:gd name="T7" fmla="*/ 0 60000 65536"/>
              <a:gd name="T8" fmla="*/ 0 60000 65536"/>
              <a:gd name="T9" fmla="*/ 0 w 21600"/>
              <a:gd name="T10" fmla="*/ 0 h 31221"/>
              <a:gd name="T11" fmla="*/ 21600 w 21600"/>
              <a:gd name="T12" fmla="*/ 31221 h 3122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1221" fill="none" extrusionOk="0">
                <a:moveTo>
                  <a:pt x="6365" y="0"/>
                </a:moveTo>
                <a:cubicBezTo>
                  <a:pt x="15422" y="2793"/>
                  <a:pt x="21600" y="11163"/>
                  <a:pt x="21600" y="20641"/>
                </a:cubicBezTo>
                <a:cubicBezTo>
                  <a:pt x="21600" y="24346"/>
                  <a:pt x="20646" y="27990"/>
                  <a:pt x="18831" y="31220"/>
                </a:cubicBezTo>
              </a:path>
              <a:path w="21600" h="31221" stroke="0" extrusionOk="0">
                <a:moveTo>
                  <a:pt x="6365" y="0"/>
                </a:moveTo>
                <a:cubicBezTo>
                  <a:pt x="15422" y="2793"/>
                  <a:pt x="21600" y="11163"/>
                  <a:pt x="21600" y="20641"/>
                </a:cubicBezTo>
                <a:cubicBezTo>
                  <a:pt x="21600" y="24346"/>
                  <a:pt x="20646" y="27990"/>
                  <a:pt x="18831" y="31220"/>
                </a:cubicBezTo>
                <a:lnTo>
                  <a:pt x="0" y="20641"/>
                </a:lnTo>
                <a:close/>
              </a:path>
            </a:pathLst>
          </a:cu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endParaRPr lang="ru-RU"/>
          </a:p>
        </p:txBody>
      </p:sp>
      <p:sp>
        <p:nvSpPr>
          <p:cNvPr id="14341" name="Arc 5"/>
          <p:cNvSpPr>
            <a:spLocks/>
          </p:cNvSpPr>
          <p:nvPr/>
        </p:nvSpPr>
        <p:spPr bwMode="auto">
          <a:xfrm rot="615963">
            <a:off x="1394533" y="3034573"/>
            <a:ext cx="2338388" cy="3340100"/>
          </a:xfrm>
          <a:custGeom>
            <a:avLst/>
            <a:gdLst>
              <a:gd name="T0" fmla="*/ 315649 w 39056"/>
              <a:gd name="T1" fmla="*/ 291022 h 43200"/>
              <a:gd name="T2" fmla="*/ 0 w 39056"/>
              <a:gd name="T3" fmla="*/ 2653601 h 43200"/>
              <a:gd name="T4" fmla="*/ 1045138 w 39056"/>
              <a:gd name="T5" fmla="*/ 1670050 h 43200"/>
              <a:gd name="T6" fmla="*/ 0 60000 65536"/>
              <a:gd name="T7" fmla="*/ 0 60000 65536"/>
              <a:gd name="T8" fmla="*/ 0 60000 65536"/>
              <a:gd name="T9" fmla="*/ 0 w 39056"/>
              <a:gd name="T10" fmla="*/ 0 h 43200"/>
              <a:gd name="T11" fmla="*/ 39056 w 39056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9056" h="43200" fill="none" extrusionOk="0">
                <a:moveTo>
                  <a:pt x="5272" y="3764"/>
                </a:moveTo>
                <a:cubicBezTo>
                  <a:pt x="8862" y="1311"/>
                  <a:pt x="13108" y="-1"/>
                  <a:pt x="17456" y="0"/>
                </a:cubicBezTo>
                <a:cubicBezTo>
                  <a:pt x="29385" y="0"/>
                  <a:pt x="39056" y="9670"/>
                  <a:pt x="39056" y="21600"/>
                </a:cubicBezTo>
                <a:cubicBezTo>
                  <a:pt x="39056" y="33529"/>
                  <a:pt x="29385" y="43200"/>
                  <a:pt x="17456" y="43200"/>
                </a:cubicBezTo>
                <a:cubicBezTo>
                  <a:pt x="10552" y="43200"/>
                  <a:pt x="4065" y="39900"/>
                  <a:pt x="-1" y="34321"/>
                </a:cubicBezTo>
              </a:path>
              <a:path w="39056" h="43200" stroke="0" extrusionOk="0">
                <a:moveTo>
                  <a:pt x="5272" y="3764"/>
                </a:moveTo>
                <a:cubicBezTo>
                  <a:pt x="8862" y="1311"/>
                  <a:pt x="13108" y="-1"/>
                  <a:pt x="17456" y="0"/>
                </a:cubicBezTo>
                <a:cubicBezTo>
                  <a:pt x="29385" y="0"/>
                  <a:pt x="39056" y="9670"/>
                  <a:pt x="39056" y="21600"/>
                </a:cubicBezTo>
                <a:cubicBezTo>
                  <a:pt x="39056" y="33529"/>
                  <a:pt x="29385" y="43200"/>
                  <a:pt x="17456" y="43200"/>
                </a:cubicBezTo>
                <a:cubicBezTo>
                  <a:pt x="10552" y="43200"/>
                  <a:pt x="4065" y="39900"/>
                  <a:pt x="-1" y="34321"/>
                </a:cubicBezTo>
                <a:lnTo>
                  <a:pt x="17456" y="21600"/>
                </a:lnTo>
                <a:close/>
              </a:path>
            </a:pathLst>
          </a:cu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2" name="Oval 6"/>
          <p:cNvSpPr>
            <a:spLocks noChangeArrowheads="1"/>
          </p:cNvSpPr>
          <p:nvPr/>
        </p:nvSpPr>
        <p:spPr bwMode="auto">
          <a:xfrm>
            <a:off x="2195736" y="1700808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5" name="Rectangle 14"/>
          <p:cNvSpPr>
            <a:spLocks noChangeArrowheads="1"/>
          </p:cNvSpPr>
          <p:nvPr/>
        </p:nvSpPr>
        <p:spPr bwMode="auto">
          <a:xfrm>
            <a:off x="323529" y="260649"/>
            <a:ext cx="36004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A50021"/>
                </a:solidFill>
              </a:rPr>
              <a:t>Это – фокусник – пятёрка.</a:t>
            </a:r>
          </a:p>
          <a:p>
            <a:r>
              <a:rPr lang="ru-RU" sz="2000" b="1" i="1" dirty="0">
                <a:solidFill>
                  <a:srgbClr val="A50021"/>
                </a:solidFill>
              </a:rPr>
              <a:t>Вы за ней следите зорко.</a:t>
            </a:r>
          </a:p>
          <a:p>
            <a:r>
              <a:rPr lang="ru-RU" sz="2000" b="1" i="1" dirty="0">
                <a:solidFill>
                  <a:srgbClr val="A50021"/>
                </a:solidFill>
              </a:rPr>
              <a:t>Кувыркнётся – раз и два! –</a:t>
            </a:r>
          </a:p>
          <a:p>
            <a:r>
              <a:rPr lang="ru-RU" sz="2000" b="1" i="1" dirty="0">
                <a:solidFill>
                  <a:srgbClr val="A50021"/>
                </a:solidFill>
              </a:rPr>
              <a:t>Обернётся цифрой два.</a:t>
            </a: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404664"/>
            <a:ext cx="3635003" cy="252028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sp>
        <p:nvSpPr>
          <p:cNvPr id="11" name="Прямоугольник 10"/>
          <p:cNvSpPr/>
          <p:nvPr/>
        </p:nvSpPr>
        <p:spPr>
          <a:xfrm>
            <a:off x="4932040" y="3573016"/>
            <a:ext cx="3888432" cy="1711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FontTx/>
              <a:buNone/>
            </a:pPr>
            <a:r>
              <a:rPr lang="ru-RU" b="1" dirty="0" smtClean="0">
                <a:solidFill>
                  <a:srgbClr val="FF6600"/>
                </a:solidFill>
              </a:rPr>
              <a:t>ПЯТЬ</a:t>
            </a:r>
            <a:r>
              <a:rPr lang="ru-RU" dirty="0" smtClean="0">
                <a:solidFill>
                  <a:srgbClr val="FF6600"/>
                </a:solidFill>
              </a:rPr>
              <a:t> стрекоз над водной гладью,</a:t>
            </a:r>
          </a:p>
          <a:p>
            <a:pPr algn="ctr">
              <a:lnSpc>
                <a:spcPct val="150000"/>
              </a:lnSpc>
              <a:buFontTx/>
              <a:buNone/>
            </a:pPr>
            <a:r>
              <a:rPr lang="ru-RU" dirty="0" smtClean="0">
                <a:solidFill>
                  <a:srgbClr val="FF6600"/>
                </a:solidFill>
              </a:rPr>
              <a:t>И, на них с восторгом глядя,</a:t>
            </a:r>
          </a:p>
          <a:p>
            <a:pPr algn="ctr">
              <a:lnSpc>
                <a:spcPct val="150000"/>
              </a:lnSpc>
              <a:buFontTx/>
              <a:buNone/>
            </a:pPr>
            <a:r>
              <a:rPr lang="ru-RU" dirty="0" smtClean="0">
                <a:solidFill>
                  <a:srgbClr val="FF6600"/>
                </a:solidFill>
              </a:rPr>
              <a:t>Наблюдая их полет,</a:t>
            </a:r>
          </a:p>
          <a:p>
            <a:pPr algn="ctr">
              <a:lnSpc>
                <a:spcPct val="150000"/>
              </a:lnSpc>
              <a:buFontTx/>
              <a:buNone/>
            </a:pPr>
            <a:r>
              <a:rPr lang="ru-RU" dirty="0" smtClean="0">
                <a:solidFill>
                  <a:srgbClr val="FF6600"/>
                </a:solidFill>
              </a:rPr>
              <a:t>Вспоминаешь вертолет!</a:t>
            </a:r>
            <a:endParaRPr lang="ru-RU" dirty="0">
              <a:solidFill>
                <a:srgbClr val="FF6600"/>
              </a:soli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rot="5400000">
            <a:off x="1403648" y="2348880"/>
            <a:ext cx="1080120" cy="21602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Дуга 15"/>
          <p:cNvSpPr/>
          <p:nvPr/>
        </p:nvSpPr>
        <p:spPr>
          <a:xfrm>
            <a:off x="2555776" y="3501008"/>
            <a:ext cx="864096" cy="2138536"/>
          </a:xfrm>
          <a:prstGeom prst="arc">
            <a:avLst>
              <a:gd name="adj1" fmla="val 17358728"/>
              <a:gd name="adj2" fmla="val 4809649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 стрелкой 17"/>
          <p:cNvCxnSpPr>
            <a:stCxn id="16" idx="2"/>
          </p:cNvCxnSpPr>
          <p:nvPr/>
        </p:nvCxnSpPr>
        <p:spPr>
          <a:xfrm rot="10800000" flipV="1">
            <a:off x="2915817" y="5552854"/>
            <a:ext cx="242421" cy="25241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Дуга 21"/>
          <p:cNvSpPr/>
          <p:nvPr/>
        </p:nvSpPr>
        <p:spPr>
          <a:xfrm rot="8201093">
            <a:off x="2528851" y="1097820"/>
            <a:ext cx="914400" cy="914400"/>
          </a:xfrm>
          <a:prstGeom prst="arc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 стрелкой 23"/>
          <p:cNvCxnSpPr/>
          <p:nvPr/>
        </p:nvCxnSpPr>
        <p:spPr>
          <a:xfrm flipV="1">
            <a:off x="3131840" y="1844824"/>
            <a:ext cx="216024" cy="14401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79512" y="1340768"/>
            <a:ext cx="3456384" cy="4608512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87" name="Arc 3"/>
          <p:cNvSpPr>
            <a:spLocks/>
          </p:cNvSpPr>
          <p:nvPr/>
        </p:nvSpPr>
        <p:spPr bwMode="auto">
          <a:xfrm rot="16800805" flipV="1">
            <a:off x="161248" y="3169307"/>
            <a:ext cx="3051175" cy="2522538"/>
          </a:xfrm>
          <a:custGeom>
            <a:avLst/>
            <a:gdLst>
              <a:gd name="T0" fmla="*/ 1876826 w 43200"/>
              <a:gd name="T1" fmla="*/ 2488671 h 43200"/>
              <a:gd name="T2" fmla="*/ 1961580 w 43200"/>
              <a:gd name="T3" fmla="*/ 2469927 h 43200"/>
              <a:gd name="T4" fmla="*/ 1525588 w 43200"/>
              <a:gd name="T5" fmla="*/ 1261269 h 43200"/>
              <a:gd name="T6" fmla="*/ 0 60000 65536"/>
              <a:gd name="T7" fmla="*/ 0 60000 65536"/>
              <a:gd name="T8" fmla="*/ 0 60000 65536"/>
              <a:gd name="T9" fmla="*/ 0 w 43200"/>
              <a:gd name="T10" fmla="*/ 0 h 43200"/>
              <a:gd name="T11" fmla="*/ 43200 w 43200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43200" fill="none" extrusionOk="0">
                <a:moveTo>
                  <a:pt x="26572" y="42619"/>
                </a:moveTo>
                <a:cubicBezTo>
                  <a:pt x="24943" y="43005"/>
                  <a:pt x="23274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1151"/>
                  <a:pt x="36926" y="39569"/>
                  <a:pt x="27773" y="42299"/>
                </a:cubicBezTo>
              </a:path>
              <a:path w="43200" h="43200" stroke="0" extrusionOk="0">
                <a:moveTo>
                  <a:pt x="26572" y="42619"/>
                </a:moveTo>
                <a:cubicBezTo>
                  <a:pt x="24943" y="43005"/>
                  <a:pt x="23274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1151"/>
                  <a:pt x="36926" y="39569"/>
                  <a:pt x="27773" y="42299"/>
                </a:cubicBezTo>
                <a:lnTo>
                  <a:pt x="21600" y="21600"/>
                </a:lnTo>
                <a:close/>
              </a:path>
            </a:pathLst>
          </a:cu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88" name="Arc 4"/>
          <p:cNvSpPr>
            <a:spLocks/>
          </p:cNvSpPr>
          <p:nvPr/>
        </p:nvSpPr>
        <p:spPr bwMode="auto">
          <a:xfrm rot="1274715" flipH="1">
            <a:off x="889110" y="1380309"/>
            <a:ext cx="2403475" cy="3175000"/>
          </a:xfrm>
          <a:custGeom>
            <a:avLst/>
            <a:gdLst>
              <a:gd name="T0" fmla="*/ 0 w 35921"/>
              <a:gd name="T1" fmla="*/ 599036 h 28780"/>
              <a:gd name="T2" fmla="*/ 2321310 w 35921"/>
              <a:gd name="T3" fmla="*/ 3175000 h 28780"/>
              <a:gd name="T4" fmla="*/ 958218 w 35921"/>
              <a:gd name="T5" fmla="*/ 2382905 h 28780"/>
              <a:gd name="T6" fmla="*/ 0 60000 65536"/>
              <a:gd name="T7" fmla="*/ 0 60000 65536"/>
              <a:gd name="T8" fmla="*/ 0 60000 65536"/>
              <a:gd name="T9" fmla="*/ 0 w 35921"/>
              <a:gd name="T10" fmla="*/ 0 h 28780"/>
              <a:gd name="T11" fmla="*/ 35921 w 35921"/>
              <a:gd name="T12" fmla="*/ 28780 h 2878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5921" h="28780" fill="none" extrusionOk="0">
                <a:moveTo>
                  <a:pt x="-1" y="5429"/>
                </a:moveTo>
                <a:cubicBezTo>
                  <a:pt x="3950" y="1931"/>
                  <a:pt x="9044" y="-1"/>
                  <a:pt x="14321" y="0"/>
                </a:cubicBezTo>
                <a:cubicBezTo>
                  <a:pt x="26250" y="0"/>
                  <a:pt x="35921" y="9670"/>
                  <a:pt x="35921" y="21600"/>
                </a:cubicBezTo>
                <a:cubicBezTo>
                  <a:pt x="35921" y="24045"/>
                  <a:pt x="35505" y="26473"/>
                  <a:pt x="34692" y="28779"/>
                </a:cubicBezTo>
              </a:path>
              <a:path w="35921" h="28780" stroke="0" extrusionOk="0">
                <a:moveTo>
                  <a:pt x="-1" y="5429"/>
                </a:moveTo>
                <a:cubicBezTo>
                  <a:pt x="3950" y="1931"/>
                  <a:pt x="9044" y="-1"/>
                  <a:pt x="14321" y="0"/>
                </a:cubicBezTo>
                <a:cubicBezTo>
                  <a:pt x="26250" y="0"/>
                  <a:pt x="35921" y="9670"/>
                  <a:pt x="35921" y="21600"/>
                </a:cubicBezTo>
                <a:cubicBezTo>
                  <a:pt x="35921" y="24045"/>
                  <a:pt x="35505" y="26473"/>
                  <a:pt x="34692" y="28779"/>
                </a:cubicBezTo>
                <a:lnTo>
                  <a:pt x="14321" y="21600"/>
                </a:lnTo>
                <a:close/>
              </a:path>
            </a:pathLst>
          </a:cu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89" name="Oval 5"/>
          <p:cNvSpPr>
            <a:spLocks noChangeArrowheads="1"/>
          </p:cNvSpPr>
          <p:nvPr/>
        </p:nvSpPr>
        <p:spPr bwMode="auto">
          <a:xfrm>
            <a:off x="3491880" y="2420888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92" name="Rectangle 14"/>
          <p:cNvSpPr>
            <a:spLocks noChangeArrowheads="1"/>
          </p:cNvSpPr>
          <p:nvPr/>
        </p:nvSpPr>
        <p:spPr bwMode="auto">
          <a:xfrm>
            <a:off x="2483769" y="476673"/>
            <a:ext cx="482453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A50021"/>
                </a:solidFill>
              </a:rPr>
              <a:t>Цифра шесть – дверной замочек:</a:t>
            </a:r>
          </a:p>
          <a:p>
            <a:r>
              <a:rPr lang="ru-RU" sz="2400" b="1" i="1" dirty="0">
                <a:solidFill>
                  <a:srgbClr val="A50021"/>
                </a:solidFill>
              </a:rPr>
              <a:t>Сверху крюк, внизу кружочек.</a:t>
            </a:r>
          </a:p>
        </p:txBody>
      </p:sp>
      <p:pic>
        <p:nvPicPr>
          <p:cNvPr id="9" name="Picture 14" descr="Мышь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2924944"/>
            <a:ext cx="1469748" cy="964431"/>
          </a:xfrm>
          <a:prstGeom prst="rect">
            <a:avLst/>
          </a:prstGeom>
          <a:noFill/>
        </p:spPr>
      </p:pic>
      <p:pic>
        <p:nvPicPr>
          <p:cNvPr id="10" name="Picture 14" descr="Мышь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1484785"/>
            <a:ext cx="1508240" cy="1008112"/>
          </a:xfrm>
          <a:prstGeom prst="rect">
            <a:avLst/>
          </a:prstGeom>
          <a:noFill/>
        </p:spPr>
      </p:pic>
      <p:pic>
        <p:nvPicPr>
          <p:cNvPr id="11" name="Picture 14" descr="Мышь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556792"/>
            <a:ext cx="1420676" cy="93856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</p:pic>
      <p:pic>
        <p:nvPicPr>
          <p:cNvPr id="12" name="Picture 14" descr="Мышь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2276872"/>
            <a:ext cx="1461339" cy="1080120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4644008" y="5013176"/>
            <a:ext cx="4176464" cy="1711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FontTx/>
              <a:buNone/>
            </a:pPr>
            <a:r>
              <a:rPr lang="ru-RU" b="1" dirty="0" smtClean="0">
                <a:solidFill>
                  <a:srgbClr val="006600"/>
                </a:solidFill>
              </a:rPr>
              <a:t>ШЕСТЬ</a:t>
            </a:r>
            <a:r>
              <a:rPr lang="ru-RU" dirty="0" smtClean="0">
                <a:solidFill>
                  <a:srgbClr val="006600"/>
                </a:solidFill>
              </a:rPr>
              <a:t> трусишек – серых мышек</a:t>
            </a:r>
          </a:p>
          <a:p>
            <a:pPr algn="ctr">
              <a:lnSpc>
                <a:spcPct val="150000"/>
              </a:lnSpc>
              <a:buFontTx/>
              <a:buNone/>
            </a:pPr>
            <a:r>
              <a:rPr lang="ru-RU" dirty="0" smtClean="0">
                <a:solidFill>
                  <a:srgbClr val="006600"/>
                </a:solidFill>
              </a:rPr>
              <a:t>Заприметил рыжий кот.</a:t>
            </a:r>
          </a:p>
          <a:p>
            <a:pPr algn="ctr">
              <a:lnSpc>
                <a:spcPct val="150000"/>
              </a:lnSpc>
              <a:buFontTx/>
              <a:buNone/>
            </a:pPr>
            <a:r>
              <a:rPr lang="ru-RU" dirty="0" smtClean="0">
                <a:solidFill>
                  <a:srgbClr val="006600"/>
                </a:solidFill>
              </a:rPr>
              <a:t>Хоть крадется он неслышно,</a:t>
            </a:r>
          </a:p>
          <a:p>
            <a:pPr algn="ctr">
              <a:lnSpc>
                <a:spcPct val="150000"/>
              </a:lnSpc>
              <a:buFontTx/>
              <a:buNone/>
            </a:pPr>
            <a:r>
              <a:rPr lang="ru-RU" dirty="0" smtClean="0">
                <a:solidFill>
                  <a:srgbClr val="006600"/>
                </a:solidFill>
              </a:rPr>
              <a:t>Все равно их не найдет!</a:t>
            </a:r>
            <a:endParaRPr lang="ru-RU" dirty="0">
              <a:solidFill>
                <a:srgbClr val="006600"/>
              </a:solidFill>
            </a:endParaRPr>
          </a:p>
        </p:txBody>
      </p:sp>
      <p:pic>
        <p:nvPicPr>
          <p:cNvPr id="14" name="Picture 14" descr="Мышь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3284984"/>
            <a:ext cx="1469748" cy="964431"/>
          </a:xfrm>
          <a:prstGeom prst="rect">
            <a:avLst/>
          </a:prstGeom>
          <a:noFill/>
        </p:spPr>
      </p:pic>
      <p:pic>
        <p:nvPicPr>
          <p:cNvPr id="15" name="Picture 14" descr="Мышь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3789040"/>
            <a:ext cx="1469748" cy="964431"/>
          </a:xfrm>
          <a:prstGeom prst="rect">
            <a:avLst/>
          </a:prstGeom>
          <a:noFill/>
        </p:spPr>
      </p:pic>
      <p:sp>
        <p:nvSpPr>
          <p:cNvPr id="16" name="Дуга 15"/>
          <p:cNvSpPr/>
          <p:nvPr/>
        </p:nvSpPr>
        <p:spPr>
          <a:xfrm rot="17854579">
            <a:off x="-1833376" y="3640232"/>
            <a:ext cx="6539739" cy="2197021"/>
          </a:xfrm>
          <a:prstGeom prst="arc">
            <a:avLst>
              <a:gd name="adj1" fmla="val 17904553"/>
              <a:gd name="adj2" fmla="val 38631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Дуга 35"/>
          <p:cNvSpPr/>
          <p:nvPr/>
        </p:nvSpPr>
        <p:spPr>
          <a:xfrm rot="12335848">
            <a:off x="722937" y="2845522"/>
            <a:ext cx="1236756" cy="2160240"/>
          </a:xfrm>
          <a:prstGeom prst="arc">
            <a:avLst>
              <a:gd name="adj1" fmla="val 17474560"/>
              <a:gd name="adj2" fmla="val 1500992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8" name="Прямая со стрелкой 37"/>
          <p:cNvCxnSpPr/>
          <p:nvPr/>
        </p:nvCxnSpPr>
        <p:spPr>
          <a:xfrm rot="5400000">
            <a:off x="1439652" y="2456892"/>
            <a:ext cx="288032" cy="21602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rot="5400000">
            <a:off x="431540" y="4401108"/>
            <a:ext cx="360040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>
            <a:endCxn id="16" idx="2"/>
          </p:cNvCxnSpPr>
          <p:nvPr/>
        </p:nvCxnSpPr>
        <p:spPr>
          <a:xfrm rot="16200000" flipV="1">
            <a:off x="2955940" y="1884948"/>
            <a:ext cx="201880" cy="14992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Дуга 53"/>
          <p:cNvSpPr/>
          <p:nvPr/>
        </p:nvSpPr>
        <p:spPr>
          <a:xfrm rot="4837140">
            <a:off x="1129091" y="3834062"/>
            <a:ext cx="1990502" cy="1205899"/>
          </a:xfrm>
          <a:prstGeom prst="arc">
            <a:avLst>
              <a:gd name="adj1" fmla="val 15621267"/>
              <a:gd name="adj2" fmla="val 21379197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5" name="Прямая со стрелкой 54"/>
          <p:cNvCxnSpPr/>
          <p:nvPr/>
        </p:nvCxnSpPr>
        <p:spPr>
          <a:xfrm rot="16200000" flipV="1">
            <a:off x="2555776" y="4077072"/>
            <a:ext cx="216024" cy="7200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2483768" y="1340768"/>
            <a:ext cx="2926432" cy="47244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35" name="Freeform 3"/>
          <p:cNvSpPr>
            <a:spLocks/>
          </p:cNvSpPr>
          <p:nvPr/>
        </p:nvSpPr>
        <p:spPr bwMode="auto">
          <a:xfrm>
            <a:off x="2771800" y="1412776"/>
            <a:ext cx="2667000" cy="304800"/>
          </a:xfrm>
          <a:custGeom>
            <a:avLst/>
            <a:gdLst>
              <a:gd name="T0" fmla="*/ 0 w 1728"/>
              <a:gd name="T1" fmla="*/ 264 h 264"/>
              <a:gd name="T2" fmla="*/ 144 w 1728"/>
              <a:gd name="T3" fmla="*/ 120 h 264"/>
              <a:gd name="T4" fmla="*/ 384 w 1728"/>
              <a:gd name="T5" fmla="*/ 24 h 264"/>
              <a:gd name="T6" fmla="*/ 624 w 1728"/>
              <a:gd name="T7" fmla="*/ 72 h 264"/>
              <a:gd name="T8" fmla="*/ 912 w 1728"/>
              <a:gd name="T9" fmla="*/ 216 h 264"/>
              <a:gd name="T10" fmla="*/ 1104 w 1728"/>
              <a:gd name="T11" fmla="*/ 264 h 264"/>
              <a:gd name="T12" fmla="*/ 1296 w 1728"/>
              <a:gd name="T13" fmla="*/ 216 h 264"/>
              <a:gd name="T14" fmla="*/ 1680 w 1728"/>
              <a:gd name="T15" fmla="*/ 24 h 264"/>
              <a:gd name="T16" fmla="*/ 1584 w 1728"/>
              <a:gd name="T17" fmla="*/ 72 h 264"/>
              <a:gd name="T18" fmla="*/ 1632 w 1728"/>
              <a:gd name="T19" fmla="*/ 72 h 26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728"/>
              <a:gd name="T31" fmla="*/ 0 h 264"/>
              <a:gd name="T32" fmla="*/ 1728 w 1728"/>
              <a:gd name="T33" fmla="*/ 264 h 26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728" h="264">
                <a:moveTo>
                  <a:pt x="0" y="264"/>
                </a:moveTo>
                <a:cubicBezTo>
                  <a:pt x="40" y="212"/>
                  <a:pt x="80" y="160"/>
                  <a:pt x="144" y="120"/>
                </a:cubicBezTo>
                <a:cubicBezTo>
                  <a:pt x="208" y="80"/>
                  <a:pt x="304" y="32"/>
                  <a:pt x="384" y="24"/>
                </a:cubicBezTo>
                <a:cubicBezTo>
                  <a:pt x="464" y="16"/>
                  <a:pt x="536" y="40"/>
                  <a:pt x="624" y="72"/>
                </a:cubicBezTo>
                <a:cubicBezTo>
                  <a:pt x="712" y="104"/>
                  <a:pt x="832" y="184"/>
                  <a:pt x="912" y="216"/>
                </a:cubicBezTo>
                <a:cubicBezTo>
                  <a:pt x="992" y="248"/>
                  <a:pt x="1040" y="264"/>
                  <a:pt x="1104" y="264"/>
                </a:cubicBezTo>
                <a:cubicBezTo>
                  <a:pt x="1168" y="264"/>
                  <a:pt x="1200" y="256"/>
                  <a:pt x="1296" y="216"/>
                </a:cubicBezTo>
                <a:cubicBezTo>
                  <a:pt x="1392" y="176"/>
                  <a:pt x="1632" y="48"/>
                  <a:pt x="1680" y="24"/>
                </a:cubicBezTo>
                <a:cubicBezTo>
                  <a:pt x="1728" y="0"/>
                  <a:pt x="1592" y="64"/>
                  <a:pt x="1584" y="72"/>
                </a:cubicBezTo>
                <a:cubicBezTo>
                  <a:pt x="1576" y="80"/>
                  <a:pt x="1624" y="72"/>
                  <a:pt x="1632" y="72"/>
                </a:cubicBezTo>
              </a:path>
            </a:pathLst>
          </a:custGeom>
          <a:noFill/>
          <a:ln w="762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 flipH="1">
            <a:off x="3059832" y="1412776"/>
            <a:ext cx="2286000" cy="4648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7" name="Line 5"/>
          <p:cNvSpPr>
            <a:spLocks noChangeShapeType="1"/>
          </p:cNvSpPr>
          <p:nvPr/>
        </p:nvSpPr>
        <p:spPr bwMode="auto">
          <a:xfrm>
            <a:off x="3563888" y="4005064"/>
            <a:ext cx="12954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8" name="Oval 6"/>
          <p:cNvSpPr>
            <a:spLocks noChangeArrowheads="1"/>
          </p:cNvSpPr>
          <p:nvPr/>
        </p:nvSpPr>
        <p:spPr bwMode="auto">
          <a:xfrm>
            <a:off x="2699792" y="1628800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39" name="Oval 7"/>
          <p:cNvSpPr>
            <a:spLocks noChangeArrowheads="1"/>
          </p:cNvSpPr>
          <p:nvPr/>
        </p:nvSpPr>
        <p:spPr bwMode="auto">
          <a:xfrm>
            <a:off x="3419872" y="3933056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42" name="Rectangle 17"/>
          <p:cNvSpPr>
            <a:spLocks noChangeArrowheads="1"/>
          </p:cNvSpPr>
          <p:nvPr/>
        </p:nvSpPr>
        <p:spPr bwMode="auto">
          <a:xfrm>
            <a:off x="2555776" y="260648"/>
            <a:ext cx="360040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A50021"/>
                </a:solidFill>
              </a:rPr>
              <a:t>Вот семёрка – кочерга.</a:t>
            </a:r>
          </a:p>
          <a:p>
            <a:r>
              <a:rPr lang="ru-RU" sz="2400" b="1" i="1" dirty="0">
                <a:solidFill>
                  <a:srgbClr val="A50021"/>
                </a:solidFill>
              </a:rPr>
              <a:t>У неё одна нога</a:t>
            </a:r>
            <a:r>
              <a:rPr lang="ru-RU" sz="2800" b="1" i="1" dirty="0">
                <a:solidFill>
                  <a:srgbClr val="A50021"/>
                </a:solidFill>
              </a:rPr>
              <a:t>.</a:t>
            </a:r>
          </a:p>
        </p:txBody>
      </p:sp>
      <p:pic>
        <p:nvPicPr>
          <p:cNvPr id="11" name="Picture 19" descr="sin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/>
          <a:stretch>
            <a:fillRect/>
          </a:stretch>
        </p:blipFill>
        <p:spPr bwMode="auto">
          <a:xfrm>
            <a:off x="0" y="548680"/>
            <a:ext cx="1080121" cy="1151508"/>
          </a:xfrm>
          <a:prstGeom prst="rect">
            <a:avLst/>
          </a:prstGeom>
          <a:noFill/>
        </p:spPr>
      </p:pic>
      <p:pic>
        <p:nvPicPr>
          <p:cNvPr id="12" name="Picture 19" descr="sin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/>
          <a:stretch>
            <a:fillRect/>
          </a:stretch>
        </p:blipFill>
        <p:spPr bwMode="auto">
          <a:xfrm>
            <a:off x="0" y="1916832"/>
            <a:ext cx="1080121" cy="1151508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5508104" y="2828836"/>
            <a:ext cx="3635896" cy="1711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FontTx/>
              <a:buNone/>
            </a:pPr>
            <a:r>
              <a:rPr lang="ru-RU" b="1" dirty="0" smtClean="0">
                <a:solidFill>
                  <a:srgbClr val="002060"/>
                </a:solidFill>
              </a:rPr>
              <a:t>СЕМЬ</a:t>
            </a:r>
            <a:r>
              <a:rPr lang="ru-RU" dirty="0" smtClean="0">
                <a:solidFill>
                  <a:srgbClr val="002060"/>
                </a:solidFill>
              </a:rPr>
              <a:t> птенцов в гнезде у птички,</a:t>
            </a:r>
          </a:p>
          <a:p>
            <a:pPr algn="ctr">
              <a:lnSpc>
                <a:spcPct val="150000"/>
              </a:lnSpc>
              <a:buFontTx/>
              <a:buNone/>
            </a:pPr>
            <a:r>
              <a:rPr lang="ru-RU" dirty="0" smtClean="0">
                <a:solidFill>
                  <a:srgbClr val="002060"/>
                </a:solidFill>
              </a:rPr>
              <a:t>У заботливой синички – </a:t>
            </a:r>
          </a:p>
          <a:p>
            <a:pPr algn="ctr">
              <a:lnSpc>
                <a:spcPct val="150000"/>
              </a:lnSpc>
              <a:buFontTx/>
              <a:buNone/>
            </a:pPr>
            <a:r>
              <a:rPr lang="ru-RU" dirty="0" smtClean="0">
                <a:solidFill>
                  <a:srgbClr val="002060"/>
                </a:solidFill>
              </a:rPr>
              <a:t>Хором  целый день кричат,</a:t>
            </a:r>
          </a:p>
          <a:p>
            <a:pPr algn="ctr">
              <a:lnSpc>
                <a:spcPct val="150000"/>
              </a:lnSpc>
              <a:buFontTx/>
              <a:buNone/>
            </a:pPr>
            <a:r>
              <a:rPr lang="ru-RU" dirty="0" smtClean="0">
                <a:solidFill>
                  <a:srgbClr val="002060"/>
                </a:solidFill>
              </a:rPr>
              <a:t>Есть, наверное, хотят.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4" name="Picture 19" descr="sin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/>
          <a:stretch>
            <a:fillRect/>
          </a:stretch>
        </p:blipFill>
        <p:spPr bwMode="auto">
          <a:xfrm>
            <a:off x="107504" y="4797152"/>
            <a:ext cx="1080121" cy="1151508"/>
          </a:xfrm>
          <a:prstGeom prst="rect">
            <a:avLst/>
          </a:prstGeom>
          <a:noFill/>
        </p:spPr>
      </p:pic>
      <p:pic>
        <p:nvPicPr>
          <p:cNvPr id="15" name="Picture 19" descr="sin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/>
          <a:stretch>
            <a:fillRect/>
          </a:stretch>
        </p:blipFill>
        <p:spPr bwMode="auto">
          <a:xfrm>
            <a:off x="1331640" y="4221088"/>
            <a:ext cx="1080121" cy="1151508"/>
          </a:xfrm>
          <a:prstGeom prst="rect">
            <a:avLst/>
          </a:prstGeom>
          <a:noFill/>
        </p:spPr>
      </p:pic>
      <p:pic>
        <p:nvPicPr>
          <p:cNvPr id="16" name="Picture 19" descr="sin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/>
          <a:stretch>
            <a:fillRect/>
          </a:stretch>
        </p:blipFill>
        <p:spPr bwMode="auto">
          <a:xfrm>
            <a:off x="1043608" y="1268760"/>
            <a:ext cx="1080121" cy="1151508"/>
          </a:xfrm>
          <a:prstGeom prst="rect">
            <a:avLst/>
          </a:prstGeom>
          <a:noFill/>
        </p:spPr>
      </p:pic>
      <p:pic>
        <p:nvPicPr>
          <p:cNvPr id="17" name="Picture 19" descr="sin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/>
          <a:stretch>
            <a:fillRect/>
          </a:stretch>
        </p:blipFill>
        <p:spPr bwMode="auto">
          <a:xfrm>
            <a:off x="0" y="3284984"/>
            <a:ext cx="1080121" cy="1151508"/>
          </a:xfrm>
          <a:prstGeom prst="rect">
            <a:avLst/>
          </a:prstGeom>
          <a:noFill/>
        </p:spPr>
      </p:pic>
      <p:pic>
        <p:nvPicPr>
          <p:cNvPr id="18" name="Picture 19" descr="sin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/>
          <a:stretch>
            <a:fillRect/>
          </a:stretch>
        </p:blipFill>
        <p:spPr bwMode="auto">
          <a:xfrm>
            <a:off x="1259632" y="2708920"/>
            <a:ext cx="1080121" cy="11515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</TotalTime>
  <Words>370</Words>
  <Application>Microsoft Office PowerPoint</Application>
  <PresentationFormat>Экран (4:3)</PresentationFormat>
  <Paragraphs>84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ВЕСЁЛЫЙ СЧЕТ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0,1,2,3,4,5,6,7,8,9,10</vt:lpstr>
      <vt:lpstr>Слайд 14</vt:lpstr>
      <vt:lpstr>Слайд 15</vt:lpstr>
      <vt:lpstr>Порядковый счет по сказке   «Репка»</vt:lpstr>
      <vt:lpstr>ПЕРВЫЙ  дед</vt:lpstr>
      <vt:lpstr>Первый дед, вторая бабка,  третья внучка</vt:lpstr>
      <vt:lpstr>Первый дед, вторая бабка,  третья внучка, четвертая Жучка</vt:lpstr>
      <vt:lpstr> первый дед, вторая бабка,  третья внучка, четвертая Жучка,  пятая кошка</vt:lpstr>
      <vt:lpstr>Первый дед, вторая бабка, третья внучка, четвертая Жучка, пятая кошка, шестая мышка</vt:lpstr>
      <vt:lpstr>Конец сказки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Лена</dc:creator>
  <cp:lastModifiedBy>Лена</cp:lastModifiedBy>
  <cp:revision>41</cp:revision>
  <dcterms:created xsi:type="dcterms:W3CDTF">2013-03-28T21:47:06Z</dcterms:created>
  <dcterms:modified xsi:type="dcterms:W3CDTF">2013-04-15T06:54:22Z</dcterms:modified>
</cp:coreProperties>
</file>