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17"/>
  </p:notesMasterIdLst>
  <p:sldIdLst>
    <p:sldId id="256" r:id="rId2"/>
    <p:sldId id="303" r:id="rId3"/>
    <p:sldId id="276" r:id="rId4"/>
    <p:sldId id="277" r:id="rId5"/>
    <p:sldId id="282" r:id="rId6"/>
    <p:sldId id="278" r:id="rId7"/>
    <p:sldId id="279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0000FF"/>
    <a:srgbClr val="FF9933"/>
    <a:srgbClr val="990000"/>
    <a:srgbClr val="669900"/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6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5FDD360-7B07-44C1-A4AC-9DD626002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FA699A3-E6E7-4A84-9B8F-8D058CF78B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2A75CC-A33D-4754-A814-0403ECBE350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CE1145-BF32-403B-BB2E-EDDB7A2A0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BF36F55-97C6-45CA-930C-4463E82B70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16D26-375A-4B62-B29F-EDABDD2C0B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443721-A503-4315-9EA7-C12DE0E753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B07224F3-5562-423F-8C86-A943DE950D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EF41BE-6B98-4217-A44D-A36719DECA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358461-B0DB-404A-AEA4-4B8B169065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FB37F3-42D5-479E-9D61-AE64EDDDCA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20D0E1-B72F-429D-8EEA-61DBC0A28A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406EF23-F218-47C1-8AAB-8D8A22E815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image" Target="../media/image12.jpeg"/><Relationship Id="rId18" Type="http://schemas.openxmlformats.org/officeDocument/2006/relationships/slide" Target="slide8.xml"/><Relationship Id="rId3" Type="http://schemas.openxmlformats.org/officeDocument/2006/relationships/image" Target="../media/image7.jpeg"/><Relationship Id="rId21" Type="http://schemas.openxmlformats.org/officeDocument/2006/relationships/image" Target="../media/image16.png"/><Relationship Id="rId7" Type="http://schemas.openxmlformats.org/officeDocument/2006/relationships/image" Target="../media/image9.jpeg"/><Relationship Id="rId12" Type="http://schemas.openxmlformats.org/officeDocument/2006/relationships/slide" Target="slide6.xml"/><Relationship Id="rId17" Type="http://schemas.openxmlformats.org/officeDocument/2006/relationships/image" Target="../media/image14.png"/><Relationship Id="rId2" Type="http://schemas.openxmlformats.org/officeDocument/2006/relationships/slide" Target="slide11.xml"/><Relationship Id="rId16" Type="http://schemas.openxmlformats.org/officeDocument/2006/relationships/slide" Target="slide14.xml"/><Relationship Id="rId20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image" Target="../media/image11.png"/><Relationship Id="rId24" Type="http://schemas.openxmlformats.org/officeDocument/2006/relationships/image" Target="../media/image18.jpeg"/><Relationship Id="rId5" Type="http://schemas.openxmlformats.org/officeDocument/2006/relationships/image" Target="../media/image8.jpeg"/><Relationship Id="rId15" Type="http://schemas.openxmlformats.org/officeDocument/2006/relationships/image" Target="../media/image13.png"/><Relationship Id="rId23" Type="http://schemas.openxmlformats.org/officeDocument/2006/relationships/image" Target="../media/image17.png"/><Relationship Id="rId10" Type="http://schemas.openxmlformats.org/officeDocument/2006/relationships/slide" Target="slide10.xml"/><Relationship Id="rId19" Type="http://schemas.openxmlformats.org/officeDocument/2006/relationships/image" Target="../media/image15.png"/><Relationship Id="rId4" Type="http://schemas.openxmlformats.org/officeDocument/2006/relationships/slide" Target="slide5.xml"/><Relationship Id="rId9" Type="http://schemas.openxmlformats.org/officeDocument/2006/relationships/image" Target="../media/image10.png"/><Relationship Id="rId14" Type="http://schemas.openxmlformats.org/officeDocument/2006/relationships/slide" Target="slide12.xml"/><Relationship Id="rId22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7"/>
          <p:cNvGrpSpPr>
            <a:grpSpLocks/>
          </p:cNvGrpSpPr>
          <p:nvPr/>
        </p:nvGrpSpPr>
        <p:grpSpPr bwMode="auto">
          <a:xfrm>
            <a:off x="1142685" y="0"/>
            <a:ext cx="7848600" cy="5729288"/>
            <a:chOff x="672" y="192"/>
            <a:chExt cx="5088" cy="3609"/>
          </a:xfrm>
        </p:grpSpPr>
        <p:pic>
          <p:nvPicPr>
            <p:cNvPr id="10246" name="Picture 6" descr="kurumkansky_distric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72" y="192"/>
              <a:ext cx="5088" cy="360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247" name="Picture 5" descr="gerbkurumkana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500" y="192"/>
              <a:ext cx="1130" cy="134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5715000"/>
            <a:ext cx="7772400" cy="1143000"/>
          </a:xfr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effectLst/>
                <a:latin typeface="Georgia" pitchFamily="18" charset="0"/>
              </a:rPr>
              <a:t>Литературная карта Курумканского района </a:t>
            </a:r>
          </a:p>
        </p:txBody>
      </p:sp>
      <p:pic>
        <p:nvPicPr>
          <p:cNvPr id="10244" name="Picture 4" descr="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772400" cy="838200"/>
          </a:xfrm>
          <a:noFill/>
          <a:ln>
            <a:noFill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latin typeface="Georgia" pitchFamily="18" charset="0"/>
              </a:rPr>
              <a:t>Владимир </a:t>
            </a:r>
            <a:r>
              <a:rPr lang="ru-RU" b="1" dirty="0" err="1" smtClean="0">
                <a:solidFill>
                  <a:srgbClr val="0000FF"/>
                </a:solidFill>
                <a:latin typeface="Georgia" pitchFamily="18" charset="0"/>
              </a:rPr>
              <a:t>Лоргоктоев</a:t>
            </a:r>
            <a:r>
              <a:rPr lang="ru-RU" b="1" dirty="0" smtClean="0"/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447800"/>
            <a:ext cx="5943600" cy="5029200"/>
          </a:xfrm>
        </p:spPr>
        <p:txBody>
          <a:bodyPr>
            <a:noAutofit/>
          </a:bodyPr>
          <a:lstStyle/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Владимир Дмитриевич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Лоргоктоев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родился в 1934 году в селе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Авуник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Баунтовского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района. Его родители были знатными оленеводами - охотниками. В 1941 году пошел в школу, в первый класс. До 6 класса учился в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Багдаринской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школе - интернат. В 1950 году поехал учиться в Улан - Удэ, в республиканскую школу №1. Затем он под влиянием известного профессора-этнографа Михаила Георгиевича Воскобойникова поступает в Ленинградский пединститут им. Герцена. После окончания работал в разных местах, с разными людьми. Его радовало, что люди разных национальностей русские, буряты, эвенки, живущие на берегах древнего Баргузина, живут дружной семьей.</a:t>
            </a:r>
            <a:endParaRPr lang="ru-RU" sz="1600" b="1" dirty="0" smtClean="0">
              <a:solidFill>
                <a:srgbClr val="0000FF"/>
              </a:solidFill>
              <a:latin typeface="Arial Narrow" pitchFamily="34" charset="0"/>
              <a:cs typeface="Times New Roman" pitchFamily="18" charset="0"/>
            </a:endParaRP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«Облюбовал я эту местность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Баргузинской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долины, село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Улюнхан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 - такими словами начинается новый этап молодого еще, романтичного поэта. В начале 1959 года он встретил молодую красивую девушку, по имени Эмма. Как никогда ему писалось в этот год. В красивой местности Тазы собрались все его друзья, многочисленная родня и сыграли свадьбу. 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И началась тихая семейная жизнь поэта. Рождение дочери Эли прибавило семье забот и радости. В 1962 году родился сын Сергей, а потом дочь Валя и в 1966 году родилась дочь Марина.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Рождение каждого ребенка давало поэту новый прилив сил к творению.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Маленькие дети, забота о доме, работа в совхозе не тяготили его.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Вместе со своей женой Эммой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Емельяновной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вырастили и воспитали четырех детей.</a:t>
            </a:r>
          </a:p>
        </p:txBody>
      </p:sp>
      <p:pic>
        <p:nvPicPr>
          <p:cNvPr id="25604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8" descr="лоргоктое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11656" y="1219200"/>
            <a:ext cx="1688026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239000" cy="1020763"/>
          </a:xfrm>
          <a:noFill/>
          <a:ln>
            <a:noFill/>
          </a:ln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err="1" smtClean="0">
                <a:solidFill>
                  <a:srgbClr val="0000FF"/>
                </a:solidFill>
                <a:latin typeface="Georgia" pitchFamily="18" charset="0"/>
              </a:rPr>
              <a:t>Дулгар</a:t>
            </a:r>
            <a:r>
              <a:rPr lang="ru-RU" sz="4400" b="1" dirty="0" smtClean="0">
                <a:solidFill>
                  <a:srgbClr val="0000FF"/>
                </a:solidFill>
                <a:latin typeface="Georgia" pitchFamily="18" charset="0"/>
              </a:rPr>
              <a:t> Доржиева</a:t>
            </a:r>
            <a:r>
              <a:rPr lang="ru-RU" sz="4400" dirty="0" smtClean="0"/>
              <a:t>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2286000"/>
            <a:ext cx="4419600" cy="3276600"/>
          </a:xfrm>
        </p:spPr>
        <p:txBody>
          <a:bodyPr/>
          <a:lstStyle/>
          <a:p>
            <a:pPr marL="0" indent="177800" algn="just">
              <a:buNone/>
            </a:pP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Родилась в с. Курумкан. Работала зам. редактора районной газеты «Огни Курумкана», корреспондентом бурятского радио. Автор нескольких поэтических сборников, выходивших в разное время на бурятском и русском языках. Её пьеса «Серебряный нож» (1991) была поставлена на сцене Бурятского академического театра драмы им. Х. 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Намсараева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. Член Союза писателей России.</a:t>
            </a:r>
          </a:p>
        </p:txBody>
      </p:sp>
      <p:pic>
        <p:nvPicPr>
          <p:cNvPr id="26628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 descr="47C0A83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0" y="1219200"/>
            <a:ext cx="3276600" cy="2278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0" name="Text Box 9"/>
          <p:cNvSpPr txBox="1">
            <a:spLocks noChangeArrowheads="1"/>
          </p:cNvSpPr>
          <p:nvPr/>
        </p:nvSpPr>
        <p:spPr bwMode="auto">
          <a:xfrm>
            <a:off x="5791200" y="3581400"/>
            <a:ext cx="3352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00FF"/>
                </a:solidFill>
                <a:latin typeface="Arial Narrow" pitchFamily="34" charset="0"/>
              </a:rPr>
              <a:t>Д.Доржиева на заседании Литературного объединения </a:t>
            </a:r>
          </a:p>
        </p:txBody>
      </p:sp>
      <p:sp>
        <p:nvSpPr>
          <p:cNvPr id="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8"/>
          <p:cNvGrpSpPr>
            <a:grpSpLocks/>
          </p:cNvGrpSpPr>
          <p:nvPr/>
        </p:nvGrpSpPr>
        <p:grpSpPr bwMode="auto">
          <a:xfrm>
            <a:off x="6477000" y="2286000"/>
            <a:ext cx="2667000" cy="1961195"/>
            <a:chOff x="2736" y="984"/>
            <a:chExt cx="2832" cy="1685"/>
          </a:xfrm>
        </p:grpSpPr>
        <p:pic>
          <p:nvPicPr>
            <p:cNvPr id="27655" name="Picture 6" descr="в кругу семьи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736" y="984"/>
              <a:ext cx="2832" cy="137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7656" name="Text Box 7"/>
            <p:cNvSpPr txBox="1">
              <a:spLocks noChangeArrowheads="1"/>
            </p:cNvSpPr>
            <p:nvPr/>
          </p:nvSpPr>
          <p:spPr bwMode="auto">
            <a:xfrm>
              <a:off x="2736" y="2352"/>
              <a:ext cx="2832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dirty="0">
                  <a:solidFill>
                    <a:srgbClr val="0000FF"/>
                  </a:solidFill>
                  <a:latin typeface="Arial Narrow" pitchFamily="34" charset="0"/>
                </a:rPr>
                <a:t>В кругу семьи </a:t>
              </a:r>
            </a:p>
          </p:txBody>
        </p:sp>
      </p:grp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  <a:noFill/>
          <a:ln>
            <a:noFill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00FF"/>
                </a:solidFill>
                <a:latin typeface="Georgia" pitchFamily="18" charset="0"/>
              </a:rPr>
              <a:t>Дамба </a:t>
            </a:r>
            <a:r>
              <a:rPr lang="ru-RU" b="1" i="1" dirty="0" err="1" smtClean="0">
                <a:solidFill>
                  <a:srgbClr val="0000FF"/>
                </a:solidFill>
                <a:latin typeface="Georgia" pitchFamily="18" charset="0"/>
              </a:rPr>
              <a:t>Хобраков</a:t>
            </a:r>
            <a:r>
              <a:rPr lang="ru-RU" dirty="0" smtClean="0"/>
              <a:t>  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990600"/>
            <a:ext cx="5257800" cy="5867400"/>
          </a:xfrm>
          <a:noFill/>
          <a:ln>
            <a:noFill/>
          </a:ln>
        </p:spPr>
        <p:txBody>
          <a:bodyPr anchor="ctr" anchorCtr="1">
            <a:normAutofit/>
          </a:bodyPr>
          <a:lstStyle/>
          <a:p>
            <a:pPr marL="0" indent="355600" algn="just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Поэтическое творчество Д.Ш.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Хобракова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отличает оригинальность и музыкальность. Его стихотворения в большой мере посвящены родному краю, красоте природы, труду, родословной. Немало стихов написано о единстве человека и природы, о детях, о матери. Он с детских лет пишет стихи на бурятском языке. Его стихи печатаются в республиканской газете «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Буряад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Унэн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 в районных газетах: «Огни Курумкана», «Знамя Труда» (Закаменск), «Долина Баргузина» (Баргузин), «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Толон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 (Агинский Бурятский национальный округ) и т.д.; также стихи вошли в коллективный сборник «Болон Тумэр-1», «Болон Тумэр-2», изданные в 1994 и 1996 годах в Курумкане, на некоторые из них известные композиторы Владлен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Пантаев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Пурбо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Дамиранов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Владимир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Бухаев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написали песни.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Дамбо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Хобраков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является членом районного литературного объединения «Болон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Тумэр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 участником 14 конференции молодых писателей Бурятии в 1990 году. Он оказывает методическую помощь ДК, администрации в проведении юбилейных праздников на селе, народных праздников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Сагаалган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Сурхарбан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и т.д. Также в подготовке школьников к районным, республиканским конкурсам «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Гэсэр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 «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Дангина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 активный участник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Аргадинского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народного театра.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Курумканской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радиоредакцией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проводятся радиопередачи по творчеству поэта.</a:t>
            </a:r>
          </a:p>
          <a:p>
            <a:pPr marL="0" indent="355600" algn="just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После окончания в 1984 году факультета бурятского языка БГПИ вся его жизнь связана с учительством в родном селе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Аргада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им проделана значительная работа по улучшению преподавания бурятского языка, культуры речи. Он в своей деятельности уделяет большое внимание постановке преподавания литературного произношения бурятского языка в школе.</a:t>
            </a:r>
          </a:p>
        </p:txBody>
      </p:sp>
      <p:pic>
        <p:nvPicPr>
          <p:cNvPr id="27653" name="Picture 4" descr="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198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6172200" cy="10207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latin typeface="Georgia" pitchFamily="18" charset="0"/>
              </a:rPr>
              <a:t>Геннадий </a:t>
            </a:r>
            <a:r>
              <a:rPr lang="ru-RU" b="1" dirty="0" err="1" smtClean="0">
                <a:solidFill>
                  <a:srgbClr val="0000FF"/>
                </a:solidFill>
                <a:latin typeface="Georgia" pitchFamily="18" charset="0"/>
              </a:rPr>
              <a:t>Ринчино</a:t>
            </a:r>
            <a:r>
              <a:rPr lang="ru-RU" dirty="0" smtClean="0"/>
              <a:t> 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371600"/>
            <a:ext cx="5867400" cy="2590800"/>
          </a:xfrm>
        </p:spPr>
        <p:txBody>
          <a:bodyPr>
            <a:normAutofit/>
          </a:bodyPr>
          <a:lstStyle/>
          <a:p>
            <a:pPr marL="0" indent="177800" algn="just"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Геннадий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Ринчино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родился в селе Алла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Курумканского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района. Окончил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Курумканскую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среднюю школу в 1962 году. С 1964 по 1966-е годы работал в газете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Баргузинская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правда», с 1966 по 1970-е годы работал в республиканской газете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Буряад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унэн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 собственным корреспондентом. С 1968 года Геннадий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Ринчино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- член Союза журналистов СССР. В 1972-м году окончил БГПИ им. Д.Банзарова. С 1970 года работал в газете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Баргузинская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правда» на должности заместителя редактора до заслуженного отдыха. В 1990-м году им был издан сборник стихотворений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Сэлмэг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гуниг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»(«Светлая грусть») в г.Улан-Удэ в Бурятском книжном издательстве.</a:t>
            </a:r>
          </a:p>
        </p:txBody>
      </p:sp>
      <p:pic>
        <p:nvPicPr>
          <p:cNvPr id="28676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 descr="байгалин баяр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15200" y="228600"/>
            <a:ext cx="168275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8" name="Picture 6" descr="ринчино берет интервью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10200" y="3733800"/>
            <a:ext cx="3505200" cy="226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9" name="Picture 7" descr="с МИхаилом ШИхановым и Сэсэгмой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95400" y="4114800"/>
            <a:ext cx="3657600" cy="2308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AutoShape 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60198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00FF"/>
                </a:solidFill>
                <a:latin typeface="Georgia" pitchFamily="18" charset="0"/>
              </a:rPr>
              <a:t>Жорж </a:t>
            </a:r>
            <a:r>
              <a:rPr lang="ru-RU" b="1" dirty="0" err="1" smtClean="0">
                <a:solidFill>
                  <a:srgbClr val="0000FF"/>
                </a:solidFill>
                <a:latin typeface="Georgia" pitchFamily="18" charset="0"/>
              </a:rPr>
              <a:t>Абзаев</a:t>
            </a:r>
            <a:endParaRPr lang="ru-RU" b="1" dirty="0" smtClean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143000"/>
            <a:ext cx="5867400" cy="5334000"/>
          </a:xfrm>
        </p:spPr>
        <p:txBody>
          <a:bodyPr>
            <a:noAutofit/>
          </a:bodyPr>
          <a:lstStyle/>
          <a:p>
            <a:pPr marL="0" indent="355600" algn="just">
              <a:lnSpc>
                <a:spcPct val="80000"/>
              </a:lnSpc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Родился 21 июля 1961 года в с. Курумкан 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Курумканского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района. В 1966 году начал учиться в КСШ, которую окончил в 1976 году. Учась в школе,  посещал литературное объединение «Родина». Начал публиковаться в газете «Огни Курумкан» с 8 класса, редактором газеты работал Михаил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Батоин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- ныне известный драматург.</a:t>
            </a:r>
          </a:p>
          <a:p>
            <a:pPr marL="0" indent="355600" algn="just">
              <a:lnSpc>
                <a:spcPct val="80000"/>
              </a:lnSpc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Трудовую деятельность начал с 1981 года после окончания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Улан-Удэнского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медицинского училища помощником эпидемиолога в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Курумканской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СЭС. Был активным участником районного литературного объединения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Боолон-тумэр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». Жорж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Абзаев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– один из авторов краеведческой брошюры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Гарга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- мой отчий край» и автор брошюры «В краю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Бархан-горы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»,посвященной 50 -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летию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района.</a:t>
            </a:r>
          </a:p>
          <a:p>
            <a:pPr marL="0" indent="355600" algn="just">
              <a:lnSpc>
                <a:spcPct val="80000"/>
              </a:lnSpc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 1994 году поступил в БГПИ на заочное отделение исторического факультета и перешел работать в Профессиональный лицей №33 в качестве преподавателя общеобразовательных дисциплин.</a:t>
            </a:r>
          </a:p>
          <a:p>
            <a:pPr marL="0" indent="355600" algn="just">
              <a:lnSpc>
                <a:spcPct val="80000"/>
              </a:lnSpc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Жорж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Абзаев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является участником 15 и 16 конференций молодых и начинающих литераторов Бурятии. Он избирался делегатом 2-го 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Всебурятского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съезда(июль 1996г.). Имеет множество публикаций в районной газете об опыте работы педагогов лицея. Является автором положения и программы палаточного лагеря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Булаг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 ПЛ-33, который успешно функционирует с 2002 года за счет привлеченных средств районного бюджета.</a:t>
            </a:r>
          </a:p>
          <a:p>
            <a:pPr marL="0" indent="355600" algn="just">
              <a:lnSpc>
                <a:spcPct val="80000"/>
              </a:lnSpc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Жорж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Абзаев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имеет опыт исследовательской, краеведческой  работы, является организатором культурных мероприятий, подготавливает различные материалы, такие как программа развития лицея и другие. Он автор работы «Край любимый – край Бархан –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Улы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 посвященной 40-летию ПЛ-33.</a:t>
            </a:r>
          </a:p>
        </p:txBody>
      </p:sp>
      <p:pic>
        <p:nvPicPr>
          <p:cNvPr id="29700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0" descr="лоргоктоев с читателям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381000"/>
            <a:ext cx="1828800" cy="2310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30725" name="Picture 5" descr="47C0A83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45580" y="0"/>
            <a:ext cx="669842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лоргоктоев с читателям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992321"/>
            <a:ext cx="7239000" cy="3865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77200" y="59436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0" y="0"/>
            <a:ext cx="4724401" cy="685800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69" name="Picture 22" descr="9D4E6DB0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5373" y="838201"/>
            <a:ext cx="1371776" cy="2098675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70" name="Text Box 23"/>
          <p:cNvSpPr txBox="1">
            <a:spLocks noChangeArrowheads="1"/>
          </p:cNvSpPr>
          <p:nvPr/>
        </p:nvSpPr>
        <p:spPr bwMode="auto">
          <a:xfrm>
            <a:off x="4419600" y="2971800"/>
            <a:ext cx="1371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0000FF"/>
                </a:solidFill>
                <a:latin typeface="Arial Narrow" pitchFamily="34" charset="0"/>
              </a:rPr>
              <a:t>Д. Доржиева</a:t>
            </a:r>
          </a:p>
        </p:txBody>
      </p:sp>
      <p:pic>
        <p:nvPicPr>
          <p:cNvPr id="18467" name="Picture 16" descr="1BF6FDD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77573" y="838200"/>
            <a:ext cx="1350755" cy="2098675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68" name="Text Box 19"/>
          <p:cNvSpPr txBox="1">
            <a:spLocks noChangeArrowheads="1"/>
          </p:cNvSpPr>
          <p:nvPr/>
        </p:nvSpPr>
        <p:spPr bwMode="auto">
          <a:xfrm>
            <a:off x="2895600" y="2971800"/>
            <a:ext cx="144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С. </a:t>
            </a:r>
            <a:r>
              <a:rPr lang="ru-RU" b="1" dirty="0" err="1">
                <a:solidFill>
                  <a:srgbClr val="0000FF"/>
                </a:solidFill>
                <a:latin typeface="Arial Narrow" pitchFamily="34" charset="0"/>
              </a:rPr>
              <a:t>Ангабаев</a:t>
            </a:r>
            <a:endParaRPr lang="ru-RU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pic>
        <p:nvPicPr>
          <p:cNvPr id="18465" name="Picture 17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529773" y="838201"/>
            <a:ext cx="1330747" cy="2098675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66" name="Text Box 10"/>
          <p:cNvSpPr txBox="1">
            <a:spLocks noChangeArrowheads="1"/>
          </p:cNvSpPr>
          <p:nvPr/>
        </p:nvSpPr>
        <p:spPr bwMode="auto">
          <a:xfrm>
            <a:off x="1524000" y="2968823"/>
            <a:ext cx="144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В. Анищенко</a:t>
            </a:r>
          </a:p>
        </p:txBody>
      </p:sp>
      <p:pic>
        <p:nvPicPr>
          <p:cNvPr id="18463" name="Picture 32" descr="очиров дд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81200" y="3657600"/>
            <a:ext cx="1447800" cy="2000779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64" name="Text Box 33"/>
          <p:cNvSpPr txBox="1">
            <a:spLocks noChangeArrowheads="1"/>
          </p:cNvSpPr>
          <p:nvPr/>
        </p:nvSpPr>
        <p:spPr bwMode="auto">
          <a:xfrm>
            <a:off x="1981200" y="5788223"/>
            <a:ext cx="14436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Д-Д. Очиров </a:t>
            </a:r>
          </a:p>
        </p:txBody>
      </p:sp>
      <p:pic>
        <p:nvPicPr>
          <p:cNvPr id="18461" name="Picture 38" descr="лоргоктоев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543800" y="838201"/>
            <a:ext cx="1518227" cy="2098675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62" name="Text Box 43"/>
          <p:cNvSpPr txBox="1">
            <a:spLocks noChangeArrowheads="1"/>
          </p:cNvSpPr>
          <p:nvPr/>
        </p:nvSpPr>
        <p:spPr bwMode="auto">
          <a:xfrm>
            <a:off x="7391400" y="297180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В. </a:t>
            </a:r>
            <a:r>
              <a:rPr lang="ru-RU" b="1" dirty="0" err="1">
                <a:solidFill>
                  <a:srgbClr val="0000FF"/>
                </a:solidFill>
                <a:latin typeface="Arial Narrow" pitchFamily="34" charset="0"/>
              </a:rPr>
              <a:t>Лоргоктоев</a:t>
            </a: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 </a:t>
            </a:r>
          </a:p>
        </p:txBody>
      </p:sp>
      <p:pic>
        <p:nvPicPr>
          <p:cNvPr id="18459" name="Picture 37" descr="Баторов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581400" y="3657600"/>
            <a:ext cx="1511011" cy="1981245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60" name="Text Box 44"/>
          <p:cNvSpPr txBox="1">
            <a:spLocks noChangeArrowheads="1"/>
          </p:cNvSpPr>
          <p:nvPr/>
        </p:nvSpPr>
        <p:spPr bwMode="auto">
          <a:xfrm>
            <a:off x="3581400" y="5787624"/>
            <a:ext cx="152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В. </a:t>
            </a:r>
            <a:r>
              <a:rPr lang="ru-RU" b="1" dirty="0" err="1">
                <a:solidFill>
                  <a:srgbClr val="0000FF"/>
                </a:solidFill>
                <a:latin typeface="Arial Narrow" pitchFamily="34" charset="0"/>
              </a:rPr>
              <a:t>Баторов</a:t>
            </a: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 </a:t>
            </a:r>
          </a:p>
        </p:txBody>
      </p:sp>
      <p:pic>
        <p:nvPicPr>
          <p:cNvPr id="18457" name="Picture 41" descr="Рисунок2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5257800" y="3657600"/>
            <a:ext cx="1600200" cy="1983751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58" name="Text Box 45"/>
          <p:cNvSpPr txBox="1">
            <a:spLocks noChangeArrowheads="1"/>
          </p:cNvSpPr>
          <p:nvPr/>
        </p:nvSpPr>
        <p:spPr bwMode="auto">
          <a:xfrm>
            <a:off x="5257800" y="5781051"/>
            <a:ext cx="15646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Д. </a:t>
            </a:r>
            <a:r>
              <a:rPr lang="ru-RU" b="1" dirty="0" err="1">
                <a:solidFill>
                  <a:srgbClr val="0000FF"/>
                </a:solidFill>
                <a:latin typeface="Arial Narrow" pitchFamily="34" charset="0"/>
              </a:rPr>
              <a:t>Хобраков</a:t>
            </a: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 </a:t>
            </a:r>
          </a:p>
        </p:txBody>
      </p:sp>
      <p:pic>
        <p:nvPicPr>
          <p:cNvPr id="18455" name="Picture 50" descr="лоргоктоев с читателями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7010400" y="3657600"/>
            <a:ext cx="1395413" cy="1981200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56" name="Text Box 51"/>
          <p:cNvSpPr txBox="1">
            <a:spLocks noChangeArrowheads="1"/>
          </p:cNvSpPr>
          <p:nvPr/>
        </p:nvSpPr>
        <p:spPr bwMode="auto">
          <a:xfrm>
            <a:off x="7010400" y="5788223"/>
            <a:ext cx="144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Ж. </a:t>
            </a:r>
            <a:r>
              <a:rPr lang="ru-RU" b="1" dirty="0" err="1">
                <a:solidFill>
                  <a:srgbClr val="0000FF"/>
                </a:solidFill>
                <a:latin typeface="Arial Narrow" pitchFamily="34" charset="0"/>
              </a:rPr>
              <a:t>Абзаев</a:t>
            </a:r>
            <a:endParaRPr lang="ru-RU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pic>
        <p:nvPicPr>
          <p:cNvPr id="18453" name="Picture 25" descr="на работе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 rot="10800000">
            <a:off x="5943600" y="838200"/>
            <a:ext cx="1524000" cy="2098675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54" name="Text Box 26"/>
          <p:cNvSpPr txBox="1">
            <a:spLocks noChangeArrowheads="1"/>
          </p:cNvSpPr>
          <p:nvPr/>
        </p:nvSpPr>
        <p:spPr bwMode="auto">
          <a:xfrm>
            <a:off x="5943600" y="2971800"/>
            <a:ext cx="14643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Г. Бадмаев </a:t>
            </a:r>
          </a:p>
        </p:txBody>
      </p:sp>
      <p:pic>
        <p:nvPicPr>
          <p:cNvPr id="18451" name="Picture 29" descr="на работе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381000" y="3657600"/>
            <a:ext cx="1275159" cy="2019966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52" name="Text Box 30"/>
          <p:cNvSpPr txBox="1">
            <a:spLocks noChangeArrowheads="1"/>
          </p:cNvSpPr>
          <p:nvPr/>
        </p:nvSpPr>
        <p:spPr bwMode="auto">
          <a:xfrm>
            <a:off x="381000" y="5788223"/>
            <a:ext cx="1295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Г. </a:t>
            </a:r>
            <a:r>
              <a:rPr lang="ru-RU" b="1" dirty="0" err="1">
                <a:solidFill>
                  <a:srgbClr val="0000FF"/>
                </a:solidFill>
                <a:latin typeface="Arial Narrow" pitchFamily="34" charset="0"/>
              </a:rPr>
              <a:t>Ринчино</a:t>
            </a: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 </a:t>
            </a:r>
          </a:p>
        </p:txBody>
      </p:sp>
      <p:pic>
        <p:nvPicPr>
          <p:cNvPr id="18449" name="Picture 13" descr="дамдинов">
            <a:hlinkClick r:id="rId22" action="ppaction://hlinksldjump"/>
          </p:cNvPr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81973" y="838201"/>
            <a:ext cx="1364853" cy="2076160"/>
          </a:xfrm>
          <a:prstGeom prst="rect">
            <a:avLst/>
          </a:prstGeom>
          <a:ln w="9525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8450" name="Text Box 7"/>
          <p:cNvSpPr txBox="1">
            <a:spLocks noChangeArrowheads="1"/>
          </p:cNvSpPr>
          <p:nvPr/>
        </p:nvSpPr>
        <p:spPr bwMode="auto">
          <a:xfrm>
            <a:off x="76200" y="2968823"/>
            <a:ext cx="1447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  <a:latin typeface="Arial Narrow" pitchFamily="34" charset="0"/>
              </a:rPr>
              <a:t>Н. </a:t>
            </a:r>
            <a:r>
              <a:rPr lang="ru-RU" b="1" dirty="0" err="1">
                <a:solidFill>
                  <a:srgbClr val="0000FF"/>
                </a:solidFill>
                <a:latin typeface="Arial Narrow" pitchFamily="34" charset="0"/>
              </a:rPr>
              <a:t>Дамдинов</a:t>
            </a:r>
            <a:endParaRPr lang="ru-RU" b="1" dirty="0">
              <a:solidFill>
                <a:srgbClr val="0000FF"/>
              </a:solidFill>
              <a:latin typeface="Arial Narrow" pitchFamily="34" charset="0"/>
            </a:endParaRPr>
          </a:p>
        </p:txBody>
      </p:sp>
      <p:pic>
        <p:nvPicPr>
          <p:cNvPr id="42" name="Picture 5" descr="002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 rot="5400000">
            <a:off x="7162800" y="-1447800"/>
            <a:ext cx="533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5" descr="002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 rot="5400000">
            <a:off x="4038600" y="-1447800"/>
            <a:ext cx="533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5" descr="002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 rot="5400000">
            <a:off x="1447800" y="-1447800"/>
            <a:ext cx="533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5" descr="002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 rot="5400000">
            <a:off x="7162800" y="4876800"/>
            <a:ext cx="533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5" descr="002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 rot="5400000">
            <a:off x="4038600" y="4876800"/>
            <a:ext cx="533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5" descr="002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 rot="5400000">
            <a:off x="1447800" y="4876800"/>
            <a:ext cx="533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WordArt 4"/>
          <p:cNvSpPr>
            <a:spLocks noChangeArrowheads="1" noChangeShapeType="1" noTextEdit="1"/>
          </p:cNvSpPr>
          <p:nvPr/>
        </p:nvSpPr>
        <p:spPr bwMode="auto">
          <a:xfrm>
            <a:off x="0" y="-76200"/>
            <a:ext cx="9144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/>
              </a:rPr>
              <a:t>Писатели Курумканского района 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Georgi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10400" y="6488668"/>
            <a:ext cx="213360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Нажми на портрет </a:t>
            </a:r>
            <a:endParaRPr lang="ru-RU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6019800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rgbClr val="0000FF"/>
                </a:solidFill>
                <a:latin typeface="Georgia" pitchFamily="18" charset="0"/>
              </a:rPr>
              <a:t>   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</a:rPr>
              <a:t>Николай</a:t>
            </a:r>
            <a:r>
              <a:rPr lang="en-US" sz="3200" b="1" dirty="0" smtClean="0">
                <a:solidFill>
                  <a:srgbClr val="0000FF"/>
                </a:solidFill>
                <a:latin typeface="Georgia" pitchFamily="18" charset="0"/>
              </a:rPr>
              <a:t>  </a:t>
            </a:r>
            <a:r>
              <a:rPr lang="ru-RU" sz="3200" b="1" dirty="0" err="1" smtClean="0">
                <a:solidFill>
                  <a:srgbClr val="0000FF"/>
                </a:solidFill>
                <a:latin typeface="Georgia" pitchFamily="18" charset="0"/>
              </a:rPr>
              <a:t>Дамдинов</a:t>
            </a:r>
            <a:r>
              <a:rPr lang="ru-RU" sz="2800" b="1" dirty="0" smtClean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9459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8200" y="62484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61" name="Group 9"/>
          <p:cNvGrpSpPr>
            <a:grpSpLocks/>
          </p:cNvGrpSpPr>
          <p:nvPr/>
        </p:nvGrpSpPr>
        <p:grpSpPr bwMode="auto">
          <a:xfrm>
            <a:off x="5714460" y="4038600"/>
            <a:ext cx="3429540" cy="2503747"/>
            <a:chOff x="400" y="720"/>
            <a:chExt cx="2672" cy="1916"/>
          </a:xfrm>
        </p:grpSpPr>
        <p:pic>
          <p:nvPicPr>
            <p:cNvPr id="19466" name="Picture 7" descr="дамдинов в киргизии 1981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-5400000">
              <a:off x="1151" y="433"/>
              <a:ext cx="1633" cy="220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467" name="Text Box 8"/>
            <p:cNvSpPr txBox="1">
              <a:spLocks noChangeArrowheads="1"/>
            </p:cNvSpPr>
            <p:nvPr/>
          </p:nvSpPr>
          <p:spPr bwMode="auto">
            <a:xfrm>
              <a:off x="400" y="2353"/>
              <a:ext cx="2256" cy="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dirty="0">
                  <a:solidFill>
                    <a:srgbClr val="0000FF"/>
                  </a:solidFill>
                  <a:latin typeface="Arial Narrow" pitchFamily="34" charset="0"/>
                </a:rPr>
                <a:t>Н</a:t>
              </a:r>
              <a:r>
                <a:rPr lang="ru-RU" b="1" dirty="0" smtClean="0">
                  <a:solidFill>
                    <a:srgbClr val="0000FF"/>
                  </a:solidFill>
                  <a:latin typeface="Arial Narrow" pitchFamily="34" charset="0"/>
                </a:rPr>
                <a:t>. </a:t>
              </a:r>
              <a:r>
                <a:rPr lang="ru-RU" b="1" dirty="0" err="1" smtClean="0">
                  <a:solidFill>
                    <a:srgbClr val="0000FF"/>
                  </a:solidFill>
                  <a:latin typeface="Arial Narrow" pitchFamily="34" charset="0"/>
                </a:rPr>
                <a:t>Дамдинов</a:t>
              </a:r>
              <a:r>
                <a:rPr lang="ru-RU" b="1" dirty="0" smtClean="0">
                  <a:solidFill>
                    <a:srgbClr val="0000FF"/>
                  </a:solidFill>
                  <a:latin typeface="Arial Narrow" pitchFamily="34" charset="0"/>
                </a:rPr>
                <a:t> </a:t>
              </a:r>
              <a:r>
                <a:rPr lang="ru-RU" b="1" dirty="0">
                  <a:solidFill>
                    <a:srgbClr val="0000FF"/>
                  </a:solidFill>
                  <a:latin typeface="Arial Narrow" pitchFamily="34" charset="0"/>
                </a:rPr>
                <a:t>в Киргизии</a:t>
              </a:r>
            </a:p>
          </p:txBody>
        </p:sp>
      </p:grpSp>
      <p:grpSp>
        <p:nvGrpSpPr>
          <p:cNvPr id="19462" name="Group 11"/>
          <p:cNvGrpSpPr>
            <a:grpSpLocks/>
          </p:cNvGrpSpPr>
          <p:nvPr/>
        </p:nvGrpSpPr>
        <p:grpSpPr bwMode="auto">
          <a:xfrm>
            <a:off x="6398214" y="0"/>
            <a:ext cx="2745786" cy="3938174"/>
            <a:chOff x="3467" y="1056"/>
            <a:chExt cx="2112" cy="3135"/>
          </a:xfrm>
        </p:grpSpPr>
        <p:pic>
          <p:nvPicPr>
            <p:cNvPr id="19464" name="Picture 5" descr="дамдинов фото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506" y="1056"/>
              <a:ext cx="2073" cy="285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9465" name="Text Box 10"/>
            <p:cNvSpPr txBox="1">
              <a:spLocks noChangeArrowheads="1"/>
            </p:cNvSpPr>
            <p:nvPr/>
          </p:nvSpPr>
          <p:spPr bwMode="auto">
            <a:xfrm>
              <a:off x="3467" y="3725"/>
              <a:ext cx="2112" cy="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600" b="1" dirty="0">
                  <a:solidFill>
                    <a:srgbClr val="0000FF"/>
                  </a:solidFill>
                  <a:latin typeface="Arial Narrow" pitchFamily="34" charset="0"/>
                </a:rPr>
                <a:t>Николай </a:t>
              </a:r>
              <a:r>
                <a:rPr lang="ru-RU" sz="1600" b="1" dirty="0" err="1">
                  <a:solidFill>
                    <a:srgbClr val="0000FF"/>
                  </a:solidFill>
                  <a:latin typeface="Arial Narrow" pitchFamily="34" charset="0"/>
                </a:rPr>
                <a:t>Гармаевич</a:t>
              </a:r>
              <a:r>
                <a:rPr lang="ru-RU" sz="1600" b="1" dirty="0">
                  <a:solidFill>
                    <a:srgbClr val="0000FF"/>
                  </a:solidFill>
                  <a:latin typeface="Arial Narrow" pitchFamily="34" charset="0"/>
                </a:rPr>
                <a:t> на встрече со </a:t>
              </a:r>
              <a:r>
                <a:rPr lang="ru-RU" sz="1600" b="1" dirty="0" smtClean="0">
                  <a:solidFill>
                    <a:srgbClr val="0000FF"/>
                  </a:solidFill>
                  <a:latin typeface="Arial Narrow" pitchFamily="34" charset="0"/>
                </a:rPr>
                <a:t>школьниками</a:t>
              </a:r>
              <a:endParaRPr lang="ru-RU" sz="1600" b="1" dirty="0">
                <a:solidFill>
                  <a:srgbClr val="0000FF"/>
                </a:solidFill>
                <a:latin typeface="Arial Narrow" pitchFamily="34" charset="0"/>
              </a:endParaRPr>
            </a:p>
          </p:txBody>
        </p:sp>
      </p:grpSp>
      <p:sp>
        <p:nvSpPr>
          <p:cNvPr id="19463" name="Rectangle 12"/>
          <p:cNvSpPr>
            <a:spLocks noChangeArrowheads="1"/>
          </p:cNvSpPr>
          <p:nvPr/>
        </p:nvSpPr>
        <p:spPr bwMode="auto">
          <a:xfrm>
            <a:off x="1143000" y="1295400"/>
            <a:ext cx="5181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342900" algn="just"/>
            <a:r>
              <a:rPr lang="ru-RU" sz="1400" b="1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Дамдинов Николай </a:t>
            </a:r>
            <a:r>
              <a:rPr lang="ru-RU" sz="1400" b="1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Гармаевич</a:t>
            </a:r>
            <a:r>
              <a:rPr lang="en-US" sz="1400" b="1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(</a:t>
            </a:r>
            <a:r>
              <a:rPr lang="ru-RU" sz="1400" b="1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1932-1999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)</a:t>
            </a:r>
          </a:p>
          <a:p>
            <a:pPr indent="342900" algn="just"/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Родился 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6 января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1932</a:t>
            </a:r>
            <a:r>
              <a:rPr lang="en-US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. в улусе </a:t>
            </a:r>
            <a:r>
              <a:rPr lang="ru-RU" sz="1400" dirty="0" err="1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Угнасай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Баргузинского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аймака Бурятской АССР. Здесь он провел школьные годы, отсюда шагнул в большую жизнь. В своих стихотворениях, поэмах Николай </a:t>
            </a:r>
            <a:r>
              <a:rPr lang="ru-RU" sz="1400" dirty="0" err="1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Дамдинов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не устает воспевать родную долину. В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1951</a:t>
            </a:r>
            <a:r>
              <a:rPr lang="en-US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. Н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.</a:t>
            </a:r>
            <a:r>
              <a:rPr lang="en-US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Дамдинов 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окончил среднюю школу с золотой медалью, по рекомендации Союза писателей Бурятии, поступает в 1951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г. в 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Литературный институт им. А. М. Горького в Москве. В 1955 молодой поэт выпускает первую книгу своих стихов под названием «</a:t>
            </a:r>
            <a:r>
              <a:rPr lang="ru-RU" sz="1400" dirty="0" err="1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Баргажан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 (Баргузин). В год окончания института заключил договор на Высших сценарных курсах Министерства культуры СССР о написании сценария художественного фильма. За полгода написал сценарий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«Пора 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таежного подснежника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 по 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которому был поставлен одноименный художественный фильм на Свердловской киностудии (3 премия на Всесоюзном кинофестивале в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Минске,1960 г.)</a:t>
            </a:r>
            <a:endParaRPr lang="ru-RU" sz="1400" dirty="0">
              <a:solidFill>
                <a:srgbClr val="0000FF"/>
              </a:solidFill>
              <a:latin typeface="Arial Narrow" pitchFamily="34" charset="0"/>
              <a:cs typeface="Times New Roman" pitchFamily="18" charset="0"/>
            </a:endParaRPr>
          </a:p>
          <a:p>
            <a:pPr indent="342900" algn="just"/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1967 г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. на сцене Бурятского государственного театра драмы им. Х. </a:t>
            </a:r>
            <a:r>
              <a:rPr lang="ru-RU" sz="1400" dirty="0" err="1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Намсараева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была поставлена первая пьеса Н. Дамдинова «Давнее дело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».</a:t>
            </a:r>
            <a:r>
              <a:rPr lang="en-US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Издано 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свыше 15 книг на бурятском языке. На его стихи написаны композиторами песни. Наиболее значимым произведением Н. Дамдинова, изданным в эти годы, является документальная повесть «Родник в моем краю» (Улан-Удэ,1990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). Членом 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СП СССР Н. Дамдинов стал в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1958 г</a:t>
            </a:r>
            <a:r>
              <a:rPr lang="ru-RU" sz="1400" dirty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. В 1962 г. принят в члены КПСС. Награжден орденами «Дружба народов» и Трудового Красного Знамени.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1800" y="838200"/>
            <a:ext cx="2362200" cy="1679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6705600" cy="9906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0000FF"/>
                </a:solidFill>
                <a:latin typeface="Georgia" pitchFamily="18" charset="0"/>
              </a:rPr>
              <a:t>     </a:t>
            </a:r>
            <a:r>
              <a:rPr lang="ru-RU" sz="4000" b="1" dirty="0" err="1" smtClean="0">
                <a:solidFill>
                  <a:srgbClr val="0000FF"/>
                </a:solidFill>
                <a:latin typeface="Georgia" pitchFamily="18" charset="0"/>
              </a:rPr>
              <a:t>Солбон</a:t>
            </a:r>
            <a:r>
              <a:rPr lang="en-US" sz="4000" b="1" dirty="0" smtClean="0">
                <a:solidFill>
                  <a:srgbClr val="0000FF"/>
                </a:solidFill>
                <a:latin typeface="Georgia" pitchFamily="18" charset="0"/>
              </a:rPr>
              <a:t> </a:t>
            </a:r>
            <a:r>
              <a:rPr lang="ru-RU" sz="4000" b="1" dirty="0" err="1" smtClean="0">
                <a:solidFill>
                  <a:srgbClr val="0000FF"/>
                </a:solidFill>
                <a:latin typeface="Georgia" pitchFamily="18" charset="0"/>
              </a:rPr>
              <a:t>Ангабаев</a:t>
            </a:r>
            <a:r>
              <a:rPr lang="ru-RU" sz="40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066800"/>
            <a:ext cx="5791200" cy="5791200"/>
          </a:xfrm>
        </p:spPr>
        <p:txBody>
          <a:bodyPr>
            <a:noAutofit/>
          </a:bodyPr>
          <a:lstStyle/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Солбон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Дондупович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Ангабаев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. 1931-2001 г.г.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Народный поэт, Заслуженный работник культуры Республики</a:t>
            </a:r>
            <a:r>
              <a:rPr lang="en-US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Бурятия 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Солбон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Дондупович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Ангабаев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родился 2 февраля 1931 года. Он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гаргинец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из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Курумканского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района. Им написано более 30 книг стихов и прозы,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документалистики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мемуарной и исповедальной литературы.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Прорыв к творчеству появились очень рано. Еще в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Курумканской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средней школе. Он в пятом классе написал стих о Пушкине, который был напечатан в районной газете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Курумканский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колхозник». Работал в газете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Бурят-Монголой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Унэн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 Министерстве культуры, в «Цензуре», Кинопрокате, редактировал Курумканскую районную газету, был военным корреспондентом газет: «На боевом посту», «За Родину», членом Совета по детской литературе Союза писателей РСФСР, Председателем Совета старейшин при Союзе писателей Республики Бурятия. С.Д.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Ангабаев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как пострадавший от политических репрессий делает много для этой категории людей, является членом Ассоциации жертв от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политрепрессий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членом Президиума Совета ветеранов Советской районной администрации. А написанные им песни, широко поются профессионалами; народными артистами СССР и России, так и в самодеятельных коллективах. Такие песни на его стихи, как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Эжымни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</a:t>
            </a:r>
            <a:r>
              <a:rPr lang="en-US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намайгаа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хулисээрэй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Яаралтай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харгы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Сарюун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байна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да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сэдъхэл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зурхэндэм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…»</a:t>
            </a:r>
            <a:r>
              <a:rPr lang="en-US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Ее поет народная артистка Саха- Якутия Ильина. «Песни о Курумкане», «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Гарге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», «Бархан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уула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 поются широко.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Солбон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Ангабаев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- поэт </a:t>
            </a:r>
            <a:r>
              <a:rPr lang="ru-RU" sz="16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самобытнейший</a:t>
            </a:r>
            <a:r>
              <a:rPr lang="ru-RU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весь он из родовых начал, философия его творчества подиктована оттуда, именно из недр народной души. Байкал и Баргузин далее Эвереста - весь его район, территория его великой любви и восхищения.</a:t>
            </a:r>
            <a:r>
              <a:rPr lang="en-US" sz="16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rgbClr val="0000FF"/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20485" name="Picture 4" descr="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240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29600" y="59436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 descr="Батор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67600" y="0"/>
            <a:ext cx="1662113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620000" cy="11430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Georgia" pitchFamily="18" charset="0"/>
              </a:rPr>
              <a:t>Владимир </a:t>
            </a:r>
            <a:r>
              <a:rPr lang="ru-RU" sz="4000" b="1" dirty="0" err="1" smtClean="0">
                <a:solidFill>
                  <a:srgbClr val="0000FF"/>
                </a:solidFill>
                <a:latin typeface="Georgia" pitchFamily="18" charset="0"/>
              </a:rPr>
              <a:t>Баторов</a:t>
            </a:r>
            <a:r>
              <a:rPr lang="ru-RU" sz="4000" dirty="0" smtClean="0"/>
              <a:t> 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219200"/>
            <a:ext cx="6248400" cy="5440363"/>
          </a:xfrm>
        </p:spPr>
        <p:txBody>
          <a:bodyPr>
            <a:noAutofit/>
          </a:bodyPr>
          <a:lstStyle/>
          <a:p>
            <a:pPr marL="0" indent="361950" algn="just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Владимир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Цыдыпович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Баторов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начал свою трудовую деятельность  заведующим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Ягдыкским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СДК. Затем был направлен в с.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Улюнхан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секретарем комсомольской организации. После окончания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Кяхтинского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культпросвет училища он направляется в колхоз имени К. Маркса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Баргузинского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района секретарем парткома.</a:t>
            </a:r>
          </a:p>
          <a:p>
            <a:pPr marL="0" indent="361950" algn="just">
              <a:buNone/>
            </a:pPr>
            <a:r>
              <a:rPr lang="ru-RU" sz="1400" i="1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1959 по 1987 годы он работает в родном совхозе на разных партийных должностях. В этот период у него ярко проявляется его организаторский и режиссерский талант. По инициативе Владимира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Цыдыповича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Баторова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был основан в 1959 году Дыренский народный театр.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Улюнхан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Арзгун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Аргада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Курумкан,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Баян-Гол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. За успешное выступление на Республиканском конкурсе народных театров, коллектив театра был награжден Дипломом </a:t>
            </a:r>
            <a:r>
              <a:rPr lang="en-US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I 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степени. С этой поры театр прошел большой творческий путь, много раз становился Лауреатом и Дипломантом республиканских фестивалей «Театральная весна».</a:t>
            </a:r>
          </a:p>
          <a:p>
            <a:pPr marL="0" indent="361950" algn="just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 1976 году он был направлен директором вновь созданного совхоза «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Улюнханский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</a:t>
            </a:r>
          </a:p>
          <a:p>
            <a:pPr marL="0" indent="361950" algn="just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При непосредственном участии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Баторова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В.Ц организовывается в 1967 году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Улюнханский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народный театр. Сегодня в репертуаре театра более 20 спектаклей бурятских авторов.</a:t>
            </a:r>
          </a:p>
          <a:p>
            <a:pPr marL="0" indent="361950" algn="just"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22 апреля исполняется 70 лет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Баторову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В.Ц., человеку чья жизнь, неотделима от истории родного края -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Дырена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,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Баргузинской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долины. Замечательный режиссер народных театров, журналист активный общественный деятель, он как и прежде отдает всю энергию развитию культуры.</a:t>
            </a:r>
          </a:p>
          <a:p>
            <a:pPr algn="just">
              <a:buNone/>
            </a:pPr>
            <a:endParaRPr lang="ru-RU" sz="1600" dirty="0" smtClean="0">
              <a:solidFill>
                <a:srgbClr val="0000FF"/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21509" name="Picture 4" descr="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772400" cy="10668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0000FF"/>
                </a:solidFill>
                <a:latin typeface="Georgia" pitchFamily="18" charset="0"/>
              </a:rPr>
              <a:t>Владимир Анищенко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295400"/>
            <a:ext cx="4114800" cy="5410200"/>
          </a:xfrm>
        </p:spPr>
        <p:txBody>
          <a:bodyPr>
            <a:normAutofit/>
          </a:bodyPr>
          <a:lstStyle/>
          <a:p>
            <a:pPr marL="0" indent="361950" algn="just">
              <a:lnSpc>
                <a:spcPct val="80000"/>
              </a:lnSpc>
              <a:buFontTx/>
              <a:buNone/>
            </a:pP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Владимир Степанович Анищенко прожил короткую, но ослепительно-яркую жизнь, оборвавшуюся на 51 году.</a:t>
            </a:r>
          </a:p>
          <a:p>
            <a:pPr marL="0" indent="361950" algn="just">
              <a:lnSpc>
                <a:spcPct val="80000"/>
              </a:lnSpc>
              <a:buFontTx/>
              <a:buNone/>
            </a:pP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Родился он 17 июля 1948 года в селе Могойто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Курумканского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района в крестьянской семье. Получил среднее образование, обучаясь сначала в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Могойтинской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начальной школе, затем в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Сахулинской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восьмилетней и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Курумканской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средней. Еще со школьной скамьи Владимир Степанович начал писать стихи. Публиковал их в районной газете «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Баргузинская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правда». После окончания института вернулся в родной район учителем русского языка и литературы. 24 года работал директором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Могойтинской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школы. Учитель по призванию, мудрый и отзывчивый человек, любящий муж, яркая личность – это все о Владимире Степановиче. За свой педагогический труд он награжден знаком «Отличник просвещения России» и имеет звание «Заслуженный учитель РБ».</a:t>
            </a:r>
          </a:p>
        </p:txBody>
      </p:sp>
      <p:pic>
        <p:nvPicPr>
          <p:cNvPr id="22532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>
            <a:lum bright="-6000" contrast="6000"/>
          </a:blip>
          <a:srcRect/>
          <a:stretch>
            <a:fillRect/>
          </a:stretch>
        </p:blipFill>
        <p:spPr bwMode="auto">
          <a:xfrm>
            <a:off x="5334000" y="3124200"/>
            <a:ext cx="3579813" cy="2613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5410200" y="1143000"/>
            <a:ext cx="3733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rgbClr val="0000FF"/>
                </a:solidFill>
                <a:latin typeface="Georgia" pitchFamily="18" charset="0"/>
              </a:rPr>
              <a:t>Под крылом отчий дом я глазами нашел,</a:t>
            </a:r>
          </a:p>
          <a:p>
            <a:r>
              <a:rPr lang="ru-RU" sz="1400" i="1" dirty="0">
                <a:solidFill>
                  <a:srgbClr val="0000FF"/>
                </a:solidFill>
                <a:latin typeface="Georgia" pitchFamily="18" charset="0"/>
              </a:rPr>
              <a:t>И забилось вдруг сердце неровно,</a:t>
            </a:r>
          </a:p>
          <a:p>
            <a:r>
              <a:rPr lang="ru-RU" sz="1400" i="1" dirty="0">
                <a:solidFill>
                  <a:srgbClr val="0000FF"/>
                </a:solidFill>
                <a:latin typeface="Georgia" pitchFamily="18" charset="0"/>
              </a:rPr>
              <a:t>Синей лентой блеснул Баргузин.</a:t>
            </a:r>
          </a:p>
          <a:p>
            <a:r>
              <a:rPr lang="ru-RU" sz="1400" i="1" dirty="0">
                <a:solidFill>
                  <a:srgbClr val="0000FF"/>
                </a:solidFill>
                <a:latin typeface="Georgia" pitchFamily="18" charset="0"/>
              </a:rPr>
              <a:t>Там, внизу, все до боли знакомо – </a:t>
            </a:r>
          </a:p>
          <a:p>
            <a:r>
              <a:rPr lang="ru-RU" sz="1400" i="1" dirty="0">
                <a:solidFill>
                  <a:srgbClr val="0000FF"/>
                </a:solidFill>
                <a:latin typeface="Georgia" pitchFamily="18" charset="0"/>
              </a:rPr>
              <a:t>Вот озерная сказка низин,</a:t>
            </a:r>
          </a:p>
          <a:p>
            <a:r>
              <a:rPr lang="ru-RU" sz="1400" i="1" dirty="0">
                <a:solidFill>
                  <a:srgbClr val="0000FF"/>
                </a:solidFill>
                <a:latin typeface="Georgia" pitchFamily="18" charset="0"/>
              </a:rPr>
              <a:t>Вот Куйтун… Это значит - я дома.</a:t>
            </a:r>
          </a:p>
        </p:txBody>
      </p:sp>
      <p:sp>
        <p:nvSpPr>
          <p:cNvPr id="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59436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Бамдаве с Бат-баяр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00800" y="1914525"/>
            <a:ext cx="2670175" cy="1819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6" descr="на БАМ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00800" y="4090769"/>
            <a:ext cx="2667000" cy="1776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8229600" cy="762000"/>
          </a:xfrm>
          <a:noFill/>
          <a:ln>
            <a:noFill/>
          </a:ln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0000FF"/>
                </a:solidFill>
                <a:latin typeface="Georgia" pitchFamily="18" charset="0"/>
              </a:rPr>
              <a:t>Геннадий Бадмаев</a:t>
            </a:r>
            <a:r>
              <a:rPr lang="ru-RU" sz="4000" dirty="0" smtClean="0"/>
              <a:t>  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143000"/>
            <a:ext cx="5334000" cy="5562600"/>
          </a:xfrm>
        </p:spPr>
        <p:txBody>
          <a:bodyPr>
            <a:normAutofit/>
          </a:bodyPr>
          <a:lstStyle/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Геннадий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Очирович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Бадмаев родился в с. Алла.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Будучи ещё школьником  Геннадий Бадмаев  начал печататься в школьной газете «За честь школы». Кроме того, выходили в свет его стихи, заметки в газете «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Курумканский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колхозник». Это было задолго до того, как он стал профессиональным журналистом.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Закончив десятилетку, Геннадий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Очирович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уходит на службу в ряды Советской Армии, долг Родине отдавал в пограничных войсках на финской границе.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После демобилизации он поступает в тогдашний БГПИ им. Д. Банзарова на историческое отделение историко-филологического факультета. Во время заочной учёбы работает в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Курумканской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школе-интернате учителем.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 1963 году Геннадия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Очировича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приглашают работать в «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Баргузинскую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правду», хотя он занимал престижную должность директора школы в селе Хилгана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Баргузинского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района. И с тех пор его жизнь неразрывно связана с журналистикой.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Спустя четыре года Геннадий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Очирович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едет в Новосибирск на учёбу в высшую партийную школу. Защитив диплом на «отлично», работает собственным корреспондентом по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БАМу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в редакции газеты «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Буряад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Унэн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».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 1978 году его направляют редактором газеты «Знамя труда». Его избирают членом бюро райкома КПСС, депутатом райсовета.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 начале 90-х годов Геннадий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Очирович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вернулся на свою малую родину, где работает уже редактором газеты «Огни Курумкана».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 1994 году Геннадию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Очировичу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присвоили почётное звание «Заслуженный работник культуры Республики Бурятия».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Геннадий </a:t>
            </a:r>
            <a:r>
              <a:rPr lang="ru-RU" sz="14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Очирович</a:t>
            </a:r>
            <a:r>
              <a:rPr lang="ru-RU" sz="14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писал много рассказов для детей, его рассказы и очерки регулярно печатались в республиканских и районных газетах, журналах.</a:t>
            </a:r>
          </a:p>
        </p:txBody>
      </p:sp>
      <p:pic>
        <p:nvPicPr>
          <p:cNvPr id="23558" name="Picture 4" descr="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198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0000FF"/>
                </a:solidFill>
                <a:latin typeface="Georgia" pitchFamily="18" charset="0"/>
              </a:rPr>
              <a:t>Даши-Дондоб</a:t>
            </a:r>
            <a:r>
              <a:rPr lang="ru-RU" sz="4000" b="1" dirty="0" smtClean="0">
                <a:solidFill>
                  <a:srgbClr val="0000FF"/>
                </a:solidFill>
                <a:latin typeface="Georgia" pitchFamily="18" charset="0"/>
              </a:rPr>
              <a:t> Очиров</a:t>
            </a:r>
            <a:endParaRPr lang="ru-RU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1447800"/>
            <a:ext cx="5715000" cy="5105400"/>
          </a:xfrm>
        </p:spPr>
        <p:txBody>
          <a:bodyPr>
            <a:noAutofit/>
          </a:bodyPr>
          <a:lstStyle/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Даши-Дондоб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Эметхенович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Очиров родился в 1948 году в местности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Ботолло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Дыренского сельсовета. После окончания средней школы в 1966 году сотрудничал в газете «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Баргузинская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правда». В 1967 году поступил МВТУ им. Баумана г. Москва. После окончания 1 курса молодой студент оставил училище и поступил Московский горный институт на физико-технический факультет. С дипломом горного мастера Очиров работает на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Джидинском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вольфрамомолибденовом комбинате, женился на своей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Курумканской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землячке.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 дальнейшем его судьба распорядилась,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Даши-Дондоб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Эметхенович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работает старшим преподавателем на кафедре философии </a:t>
            </a:r>
            <a:r>
              <a:rPr lang="ru-RU" sz="1800" dirty="0" err="1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Восточно-Сибирского</a:t>
            </a: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государственно-технологического института, поступил аспирантом в Ленинградский университет. В 1981 году защитился на ученую степень кандидата философских наук. В 1987 году вышла книга его стихов «Ждет меня мой конь». В 1989 году участвовал в 9 Московско-всесоюзном съезде молодых писателей, где был принят в члены молодых писателей. В 1995 году вышла вторая книга «Песни заклинания овцы».</a:t>
            </a:r>
          </a:p>
          <a:p>
            <a:pPr marL="0" indent="177800" algn="just">
              <a:lnSpc>
                <a:spcPct val="80000"/>
              </a:lnSpc>
              <a:buFontTx/>
              <a:buNone/>
            </a:pPr>
            <a:r>
              <a:rPr lang="ru-RU" sz="1800" dirty="0" smtClean="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В 1999 защитился на звание, доктора философских наук в данное время работает профессором ВСГТУ.</a:t>
            </a:r>
          </a:p>
        </p:txBody>
      </p:sp>
      <p:pic>
        <p:nvPicPr>
          <p:cNvPr id="24580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6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 descr="очиров дд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1524000"/>
            <a:ext cx="1849437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53400" y="6019800"/>
            <a:ext cx="685800" cy="609600"/>
          </a:xfrm>
          <a:prstGeom prst="actionButtonHome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933</TotalTime>
  <Words>2246</Words>
  <Application>Microsoft PowerPoint</Application>
  <PresentationFormat>Экран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Литературная карта Курумканского района </vt:lpstr>
      <vt:lpstr>Слайд 2</vt:lpstr>
      <vt:lpstr>Слайд 3</vt:lpstr>
      <vt:lpstr>   Николай  Дамдинов </vt:lpstr>
      <vt:lpstr>     Солбон Ангабаев </vt:lpstr>
      <vt:lpstr>Владимир Баторов </vt:lpstr>
      <vt:lpstr>Владимир Анищенко </vt:lpstr>
      <vt:lpstr>Геннадий Бадмаев  </vt:lpstr>
      <vt:lpstr>Даши-Дондоб Очиров</vt:lpstr>
      <vt:lpstr>Владимир Лоргоктоев </vt:lpstr>
      <vt:lpstr>Дулгар Доржиева </vt:lpstr>
      <vt:lpstr>Дамба Хобраков  </vt:lpstr>
      <vt:lpstr>Геннадий Ринчино </vt:lpstr>
      <vt:lpstr>Жорж Абзаев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Darima</cp:lastModifiedBy>
  <cp:revision>68</cp:revision>
  <cp:lastPrinted>1601-01-01T00:00:00Z</cp:lastPrinted>
  <dcterms:created xsi:type="dcterms:W3CDTF">1601-01-01T00:00:00Z</dcterms:created>
  <dcterms:modified xsi:type="dcterms:W3CDTF">2013-04-20T11:43:05Z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