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6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6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31614C1-E7F5-4995-AF1A-232BFCD9A948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CD8FDEE-9B8D-4E9A-93B4-DC72CAF868E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614C1-E7F5-4995-AF1A-232BFCD9A948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D8FDEE-9B8D-4E9A-93B4-DC72CAF868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614C1-E7F5-4995-AF1A-232BFCD9A948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D8FDEE-9B8D-4E9A-93B4-DC72CAF868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614C1-E7F5-4995-AF1A-232BFCD9A948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D8FDEE-9B8D-4E9A-93B4-DC72CAF868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31614C1-E7F5-4995-AF1A-232BFCD9A948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CD8FDEE-9B8D-4E9A-93B4-DC72CAF868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614C1-E7F5-4995-AF1A-232BFCD9A948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CD8FDEE-9B8D-4E9A-93B4-DC72CAF868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614C1-E7F5-4995-AF1A-232BFCD9A948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CD8FDEE-9B8D-4E9A-93B4-DC72CAF868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614C1-E7F5-4995-AF1A-232BFCD9A948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D8FDEE-9B8D-4E9A-93B4-DC72CAF868E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614C1-E7F5-4995-AF1A-232BFCD9A948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D8FDEE-9B8D-4E9A-93B4-DC72CAF868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31614C1-E7F5-4995-AF1A-232BFCD9A948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CD8FDEE-9B8D-4E9A-93B4-DC72CAF868E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31614C1-E7F5-4995-AF1A-232BFCD9A948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CD8FDEE-9B8D-4E9A-93B4-DC72CAF868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31614C1-E7F5-4995-AF1A-232BFCD9A948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CD8FDEE-9B8D-4E9A-93B4-DC72CAF868ED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84784"/>
            <a:ext cx="7772400" cy="312494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Литературные памятники </a:t>
            </a:r>
            <a:b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Киевской Руси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229200"/>
            <a:ext cx="6400800" cy="14732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Выполнила студентка 1 курса</a:t>
            </a:r>
          </a:p>
          <a:p>
            <a:pPr algn="r"/>
            <a:r>
              <a:rPr lang="ru-RU" dirty="0" smtClean="0"/>
              <a:t>Исторического  факультета</a:t>
            </a:r>
          </a:p>
          <a:p>
            <a:pPr algn="r"/>
            <a:r>
              <a:rPr lang="ru-RU" dirty="0" err="1" smtClean="0"/>
              <a:t>Вичужанина</a:t>
            </a:r>
            <a:r>
              <a:rPr lang="ru-RU" dirty="0" smtClean="0"/>
              <a:t> Н.Г.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3400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Радзивиловская</a:t>
            </a:r>
            <a:r>
              <a:rPr lang="ru-RU" dirty="0" smtClean="0"/>
              <a:t> летопись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95936" y="2132856"/>
            <a:ext cx="4284464" cy="4608512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</a:rPr>
              <a:t>летописный </a:t>
            </a:r>
            <a:r>
              <a:rPr lang="ru-RU" sz="1600" dirty="0">
                <a:solidFill>
                  <a:schemeClr val="tx1"/>
                </a:solidFill>
              </a:rPr>
              <a:t>памятник предположительно начала XIII века, сохранившийся в двух списках XV века. 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   Представляет </a:t>
            </a:r>
            <a:r>
              <a:rPr lang="ru-RU" sz="1600" dirty="0">
                <a:solidFill>
                  <a:schemeClr val="tx1"/>
                </a:solidFill>
              </a:rPr>
              <a:t>собой «Повесть временных лет», продолженную </a:t>
            </a:r>
            <a:r>
              <a:rPr lang="ru-RU" sz="1600" dirty="0" err="1">
                <a:solidFill>
                  <a:schemeClr val="tx1"/>
                </a:solidFill>
              </a:rPr>
              <a:t>погодовыми</a:t>
            </a:r>
            <a:r>
              <a:rPr lang="ru-RU" sz="1600" dirty="0">
                <a:solidFill>
                  <a:schemeClr val="tx1"/>
                </a:solidFill>
              </a:rPr>
              <a:t> записями до 1206 года. 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Названия </a:t>
            </a:r>
            <a:r>
              <a:rPr lang="ru-RU" sz="1600" dirty="0">
                <a:solidFill>
                  <a:schemeClr val="tx1"/>
                </a:solidFill>
              </a:rPr>
              <a:t>летописи происходит от имени </a:t>
            </a:r>
            <a:r>
              <a:rPr lang="ru-RU" sz="1600" dirty="0" err="1">
                <a:solidFill>
                  <a:schemeClr val="tx1"/>
                </a:solidFill>
              </a:rPr>
              <a:t>виленского</a:t>
            </a:r>
            <a:r>
              <a:rPr lang="ru-RU" sz="1600" dirty="0">
                <a:solidFill>
                  <a:schemeClr val="tx1"/>
                </a:solidFill>
              </a:rPr>
              <a:t> воеводы Я. </a:t>
            </a:r>
            <a:r>
              <a:rPr lang="ru-RU" sz="1600" dirty="0" err="1">
                <a:solidFill>
                  <a:schemeClr val="tx1"/>
                </a:solidFill>
              </a:rPr>
              <a:t>Радзивилла</a:t>
            </a:r>
            <a:r>
              <a:rPr lang="ru-RU" sz="1600" dirty="0">
                <a:solidFill>
                  <a:schemeClr val="tx1"/>
                </a:solidFill>
              </a:rPr>
              <a:t>, владевшего первым списком в XVII веке, и от города Кёнигсберга, где этот список хранился в XVIII в., пока в ходе Семилетней войны не попал в Россию в качестве трофея (1758) и не был увезен в Петербургскую академию наук, где опубликован в 1767</a:t>
            </a:r>
            <a:r>
              <a:rPr lang="ru-RU" sz="1600" dirty="0" smtClean="0">
                <a:solidFill>
                  <a:schemeClr val="tx1"/>
                </a:solidFill>
              </a:rPr>
              <a:t>.                Наибольший </a:t>
            </a:r>
            <a:r>
              <a:rPr lang="ru-RU" sz="1600" dirty="0">
                <a:solidFill>
                  <a:schemeClr val="tx1"/>
                </a:solidFill>
              </a:rPr>
              <a:t>интерес представляют раскрашенные миниатюры (всего их 617), которыми иллюстрирован </a:t>
            </a:r>
            <a:r>
              <a:rPr lang="ru-RU" sz="1600" dirty="0" err="1">
                <a:solidFill>
                  <a:schemeClr val="tx1"/>
                </a:solidFill>
              </a:rPr>
              <a:t>Радзивилловский</a:t>
            </a:r>
            <a:r>
              <a:rPr lang="ru-RU" sz="1600" dirty="0">
                <a:solidFill>
                  <a:schemeClr val="tx1"/>
                </a:solidFill>
              </a:rPr>
              <a:t> список.</a:t>
            </a:r>
          </a:p>
        </p:txBody>
      </p:sp>
      <p:pic>
        <p:nvPicPr>
          <p:cNvPr id="1026" name="Picture 2" descr="C:\Users\Надежда\Desktop\radz_let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69" y="2276872"/>
            <a:ext cx="2766672" cy="4278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990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48680"/>
            <a:ext cx="6872808" cy="5112568"/>
          </a:xfrm>
        </p:spPr>
        <p:txBody>
          <a:bodyPr>
            <a:normAutofit fontScale="77500" lnSpcReduction="20000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000" dirty="0" smtClean="0">
                <a:solidFill>
                  <a:prstClr val="black"/>
                </a:solidFill>
                <a:cs typeface="Times New Roman" pitchFamily="18" charset="0"/>
              </a:rPr>
              <a:t>Одним </a:t>
            </a:r>
            <a:r>
              <a:rPr lang="ru-RU" sz="3000" dirty="0">
                <a:solidFill>
                  <a:prstClr val="black"/>
                </a:solidFill>
                <a:cs typeface="Times New Roman" pitchFamily="18" charset="0"/>
              </a:rPr>
              <a:t>из самых ранних (написано </a:t>
            </a:r>
            <a:r>
              <a:rPr lang="ru-RU" sz="3000" dirty="0">
                <a:solidFill>
                  <a:prstClr val="black"/>
                </a:solidFill>
                <a:effectLst/>
                <a:cs typeface="Times New Roman" pitchFamily="18" charset="0"/>
              </a:rPr>
              <a:t>между</a:t>
            </a:r>
            <a:r>
              <a:rPr lang="ru-RU" sz="3000" b="1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ru-RU" sz="3000" dirty="0">
                <a:solidFill>
                  <a:prstClr val="black"/>
                </a:solidFill>
                <a:cs typeface="Times New Roman" pitchFamily="18" charset="0"/>
              </a:rPr>
              <a:t>1037-1050 </a:t>
            </a:r>
            <a:r>
              <a:rPr lang="ru-RU" sz="3000" dirty="0" err="1">
                <a:solidFill>
                  <a:prstClr val="black"/>
                </a:solidFill>
                <a:cs typeface="Times New Roman" pitchFamily="18" charset="0"/>
              </a:rPr>
              <a:t>г.г</a:t>
            </a:r>
            <a:r>
              <a:rPr lang="ru-RU" sz="3000" dirty="0">
                <a:solidFill>
                  <a:prstClr val="black"/>
                </a:solidFill>
                <a:cs typeface="Times New Roman" pitchFamily="18" charset="0"/>
              </a:rPr>
              <a:t>.) и </a:t>
            </a:r>
            <a:r>
              <a:rPr lang="ru-RU" sz="3000" dirty="0" smtClean="0">
                <a:solidFill>
                  <a:prstClr val="black"/>
                </a:solidFill>
                <a:cs typeface="Times New Roman" pitchFamily="18" charset="0"/>
              </a:rPr>
              <a:t>выдающихся</a:t>
            </a:r>
            <a:r>
              <a:rPr lang="ru-RU" sz="3000" dirty="0" smtClean="0">
                <a:solidFill>
                  <a:prstClr val="black"/>
                </a:solidFill>
                <a:ea typeface="+mj-ea"/>
                <a:cs typeface="Times New Roman" pitchFamily="18" charset="0"/>
              </a:rPr>
              <a:t> </a:t>
            </a:r>
            <a:r>
              <a:rPr lang="ru-RU" sz="3000" dirty="0">
                <a:solidFill>
                  <a:prstClr val="black"/>
                </a:solidFill>
                <a:ea typeface="+mj-ea"/>
                <a:cs typeface="Times New Roman" pitchFamily="18" charset="0"/>
              </a:rPr>
              <a:t>литературных памятников </a:t>
            </a:r>
            <a:r>
              <a:rPr lang="ru-RU" sz="3000" dirty="0" smtClean="0">
                <a:solidFill>
                  <a:prstClr val="black"/>
                </a:solidFill>
                <a:ea typeface="+mj-ea"/>
                <a:cs typeface="Times New Roman" pitchFamily="18" charset="0"/>
              </a:rPr>
              <a:t>Киевской Руси  </a:t>
            </a:r>
            <a:r>
              <a:rPr lang="ru-RU" sz="3000" dirty="0">
                <a:solidFill>
                  <a:prstClr val="black"/>
                </a:solidFill>
                <a:ea typeface="+mj-ea"/>
                <a:cs typeface="Times New Roman" pitchFamily="18" charset="0"/>
              </a:rPr>
              <a:t>является</a:t>
            </a:r>
            <a:r>
              <a:rPr lang="ru-RU" sz="30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endParaRPr lang="ru-RU" sz="3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24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4300" b="1" dirty="0" smtClean="0">
                <a:latin typeface="Calibri" pitchFamily="34" charset="0"/>
              </a:rPr>
              <a:t>Слово</a:t>
            </a:r>
            <a:r>
              <a:rPr lang="ru-RU" sz="4300" dirty="0" smtClean="0">
                <a:latin typeface="Calibri" pitchFamily="34" charset="0"/>
              </a:rPr>
              <a:t> </a:t>
            </a:r>
            <a:r>
              <a:rPr lang="ru-RU" sz="4300" dirty="0">
                <a:latin typeface="Calibri" pitchFamily="34" charset="0"/>
              </a:rPr>
              <a:t>"О </a:t>
            </a:r>
            <a:r>
              <a:rPr lang="ru-RU" sz="4300" b="1" dirty="0">
                <a:latin typeface="Calibri" pitchFamily="34" charset="0"/>
              </a:rPr>
              <a:t>законе</a:t>
            </a:r>
            <a:r>
              <a:rPr lang="ru-RU" sz="4300" dirty="0">
                <a:latin typeface="Calibri" pitchFamily="34" charset="0"/>
              </a:rPr>
              <a:t> и </a:t>
            </a:r>
            <a:r>
              <a:rPr lang="ru-RU" sz="4300" b="1" dirty="0">
                <a:latin typeface="Calibri" pitchFamily="34" charset="0"/>
              </a:rPr>
              <a:t>благодати</a:t>
            </a:r>
            <a:r>
              <a:rPr lang="ru-RU" sz="4300" dirty="0">
                <a:latin typeface="Calibri" pitchFamily="34" charset="0"/>
              </a:rPr>
              <a:t>" </a:t>
            </a:r>
            <a:r>
              <a:rPr lang="ru-RU" sz="4300" dirty="0">
                <a:solidFill>
                  <a:prstClr val="black"/>
                </a:solidFill>
                <a:latin typeface="Calibri" pitchFamily="34" charset="0"/>
              </a:rPr>
              <a:t>- </a:t>
            </a:r>
            <a:br>
              <a:rPr lang="ru-RU" sz="4300" dirty="0">
                <a:solidFill>
                  <a:prstClr val="black"/>
                </a:solidFill>
                <a:latin typeface="Calibri" pitchFamily="34" charset="0"/>
              </a:rPr>
            </a:br>
            <a:endParaRPr lang="ru-RU" sz="4300" dirty="0" smtClean="0">
              <a:solidFill>
                <a:prstClr val="black"/>
              </a:solidFill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3600" dirty="0">
              <a:solidFill>
                <a:prstClr val="black"/>
              </a:solidFill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3600" dirty="0" smtClean="0">
              <a:solidFill>
                <a:prstClr val="black"/>
              </a:solidFill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3600" dirty="0">
              <a:solidFill>
                <a:prstClr val="black"/>
              </a:solidFill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3600" dirty="0">
              <a:solidFill>
                <a:prstClr val="black"/>
              </a:solidFill>
              <a:latin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solidFill>
                  <a:prstClr val="black"/>
                </a:solidFill>
                <a:effectLst/>
                <a:latin typeface="Calibri" pitchFamily="34" charset="0"/>
              </a:rPr>
              <a:t>Автор - </a:t>
            </a:r>
            <a:r>
              <a:rPr lang="ru-RU" sz="2800" dirty="0" err="1" smtClean="0">
                <a:solidFill>
                  <a:prstClr val="black"/>
                </a:solidFill>
                <a:effectLst/>
                <a:latin typeface="Calibri" pitchFamily="34" charset="0"/>
              </a:rPr>
              <a:t>Иларион</a:t>
            </a:r>
            <a:r>
              <a:rPr lang="ru-RU" sz="2800" dirty="0" smtClean="0">
                <a:solidFill>
                  <a:prstClr val="black"/>
                </a:solidFill>
                <a:effectLst/>
                <a:latin typeface="Calibri" pitchFamily="34" charset="0"/>
              </a:rPr>
              <a:t>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solidFill>
                  <a:prstClr val="black"/>
                </a:solidFill>
                <a:effectLst/>
                <a:latin typeface="Calibri" pitchFamily="34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effectLst/>
                <a:latin typeface="Calibri" pitchFamily="34" charset="0"/>
              </a:rPr>
              <a:t>первый митрополит </a:t>
            </a:r>
            <a:endParaRPr lang="ru-RU" sz="2800" dirty="0" smtClean="0">
              <a:solidFill>
                <a:prstClr val="black"/>
              </a:solidFill>
              <a:effectLst/>
              <a:latin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solidFill>
                  <a:prstClr val="black"/>
                </a:solidFill>
                <a:effectLst/>
                <a:latin typeface="Calibri" pitchFamily="34" charset="0"/>
              </a:rPr>
              <a:t>из </a:t>
            </a:r>
            <a:r>
              <a:rPr lang="ru-RU" sz="2800" dirty="0">
                <a:solidFill>
                  <a:prstClr val="black"/>
                </a:solidFill>
                <a:effectLst/>
                <a:latin typeface="Calibri" pitchFamily="34" charset="0"/>
              </a:rPr>
              <a:t>русских, поставленный </a:t>
            </a:r>
            <a:endParaRPr lang="ru-RU" sz="2800" dirty="0" smtClean="0">
              <a:solidFill>
                <a:prstClr val="black"/>
              </a:solidFill>
              <a:effectLst/>
              <a:latin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solidFill>
                  <a:prstClr val="black"/>
                </a:solidFill>
                <a:effectLst/>
                <a:latin typeface="Calibri" pitchFamily="34" charset="0"/>
              </a:rPr>
              <a:t>на </a:t>
            </a:r>
            <a:r>
              <a:rPr lang="ru-RU" sz="2800" dirty="0">
                <a:solidFill>
                  <a:prstClr val="black"/>
                </a:solidFill>
                <a:effectLst/>
                <a:latin typeface="Calibri" pitchFamily="34" charset="0"/>
              </a:rPr>
              <a:t>киевскую </a:t>
            </a:r>
            <a:r>
              <a:rPr lang="ru-RU" sz="2800" dirty="0" smtClean="0">
                <a:solidFill>
                  <a:prstClr val="black"/>
                </a:solidFill>
                <a:effectLst/>
                <a:latin typeface="Calibri" pitchFamily="34" charset="0"/>
              </a:rPr>
              <a:t>митрополию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solidFill>
                  <a:prstClr val="black"/>
                </a:solidFill>
                <a:effectLst/>
                <a:latin typeface="Calibri" pitchFamily="34" charset="0"/>
              </a:rPr>
              <a:t>из </a:t>
            </a:r>
            <a:r>
              <a:rPr lang="ru-RU" sz="2800" dirty="0">
                <a:solidFill>
                  <a:prstClr val="black"/>
                </a:solidFill>
                <a:effectLst/>
                <a:latin typeface="Calibri" pitchFamily="34" charset="0"/>
              </a:rPr>
              <a:t>священников в 1051 г</a:t>
            </a:r>
            <a:r>
              <a:rPr lang="ru-RU" sz="2800" dirty="0" smtClean="0">
                <a:solidFill>
                  <a:prstClr val="black"/>
                </a:solidFill>
                <a:effectLst/>
                <a:latin typeface="Calibri" pitchFamily="34" charset="0"/>
              </a:rPr>
              <a:t>.</a:t>
            </a:r>
            <a:r>
              <a:rPr lang="ru-RU" sz="2800" b="1" dirty="0">
                <a:solidFill>
                  <a:prstClr val="black"/>
                </a:solidFill>
                <a:effectLst/>
                <a:latin typeface="Calibri" pitchFamily="34" charset="0"/>
              </a:rPr>
              <a:t> </a:t>
            </a:r>
            <a:endParaRPr lang="ru-RU" sz="2800" dirty="0">
              <a:effectLst/>
            </a:endParaRPr>
          </a:p>
        </p:txBody>
      </p:sp>
      <p:pic>
        <p:nvPicPr>
          <p:cNvPr id="4" name="Picture 2" descr="http://russia.rin.ru/pictures/58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21752"/>
            <a:ext cx="2664296" cy="4120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9291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308016"/>
            <a:ext cx="8315627" cy="24333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effectLst/>
              </a:rPr>
              <a:t>- художественное </a:t>
            </a:r>
            <a:r>
              <a:rPr lang="ru-RU" dirty="0">
                <a:solidFill>
                  <a:schemeClr val="bg1"/>
                </a:solidFill>
                <a:effectLst/>
              </a:rPr>
              <a:t>произведение, хотя и близко к летописи;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effectLst/>
              </a:rPr>
              <a:t>Тематикой произведения становится  </a:t>
            </a:r>
            <a:r>
              <a:rPr lang="ru-RU" dirty="0">
                <a:solidFill>
                  <a:schemeClr val="bg1"/>
                </a:solidFill>
                <a:effectLst/>
              </a:rPr>
              <a:t>неудачный поход на половцев северского князя Игоря в конце апреля – начале мая 1185 года;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effectLst/>
              </a:rPr>
              <a:t>Другие </a:t>
            </a:r>
            <a:r>
              <a:rPr lang="ru-RU" dirty="0">
                <a:solidFill>
                  <a:schemeClr val="bg1"/>
                </a:solidFill>
                <a:effectLst/>
              </a:rPr>
              <a:t>источники, повествующие об этом походе: Лаврентьевская летопись, </a:t>
            </a:r>
            <a:r>
              <a:rPr lang="ru-RU" dirty="0" err="1">
                <a:solidFill>
                  <a:schemeClr val="bg1"/>
                </a:solidFill>
                <a:effectLst/>
              </a:rPr>
              <a:t>Ипатьевская</a:t>
            </a:r>
            <a:r>
              <a:rPr lang="ru-RU" dirty="0">
                <a:solidFill>
                  <a:schemeClr val="bg1"/>
                </a:solidFill>
                <a:effectLst/>
              </a:rPr>
              <a:t> летопись.</a:t>
            </a:r>
          </a:p>
          <a:p>
            <a:endParaRPr lang="ru-RU" dirty="0"/>
          </a:p>
        </p:txBody>
      </p:sp>
      <p:pic>
        <p:nvPicPr>
          <p:cNvPr id="4" name="Picture 2" descr="C:\Documents and Settings\АЛЕНОЧКА\Мои документы\Алена\Литература\Слово о полку Игореве\красивое название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7704" y="259726"/>
            <a:ext cx="5184576" cy="3782738"/>
          </a:xfrm>
          <a:prstGeom prst="roundRect">
            <a:avLst>
              <a:gd name="adj" fmla="val 11111"/>
            </a:avLst>
          </a:prstGeom>
          <a:ln w="190500" cap="rnd">
            <a:solidFill>
              <a:srgbClr val="864704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030712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spc="-100" dirty="0">
                <a:ln w="3200">
                  <a:solidFill>
                    <a:srgbClr val="F9B268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</a:rPr>
              <a:t>История «Слова…»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Содержимое 4" descr="мусин-пушки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84168" y="1885376"/>
            <a:ext cx="2377632" cy="2895617"/>
          </a:xfrm>
          <a:prstGeom prst="rect">
            <a:avLst/>
          </a:prstGeom>
          <a:ln w="190500" cap="sq">
            <a:solidFill>
              <a:schemeClr val="tx2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323528" y="2132856"/>
            <a:ext cx="5572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Открыто в конце 18 века Мусиным-Пушкиным</a:t>
            </a:r>
            <a:endParaRPr lang="ru-RU" sz="3600" dirty="0"/>
          </a:p>
        </p:txBody>
      </p:sp>
      <p:pic>
        <p:nvPicPr>
          <p:cNvPr id="7" name="Рисунок 6" descr="древний текс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356168"/>
            <a:ext cx="2356323" cy="3329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699792" y="5157192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Впервые опубликовано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в 1800 году в Москве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1738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539552" y="471451"/>
            <a:ext cx="3060403" cy="1910896"/>
            <a:chOff x="0" y="1007"/>
            <a:chExt cx="3060403" cy="1910896"/>
          </a:xfrm>
          <a:scene3d>
            <a:camera prst="orthographicFront"/>
            <a:lightRig rig="chilly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1007"/>
              <a:ext cx="3060403" cy="1910896"/>
            </a:xfrm>
            <a:prstGeom prst="roundRect">
              <a:avLst/>
            </a:prstGeom>
            <a:solidFill>
              <a:srgbClr val="F07F09">
                <a:shade val="80000"/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2" name="Скругленный прямоугольник 4"/>
            <p:cNvSpPr/>
            <p:nvPr/>
          </p:nvSpPr>
          <p:spPr>
            <a:xfrm>
              <a:off x="93282" y="94289"/>
              <a:ext cx="2873839" cy="17243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p3d/>
          </p:spPr>
          <p:txBody>
            <a:bodyPr spcFirstLastPara="0" vert="horz" wrap="square" lIns="144780" tIns="72390" rIns="144780" bIns="72390" numCol="1" spcCol="1270" anchor="ctr" anchorCtr="0">
              <a:noAutofit/>
            </a:bodyPr>
            <a:lstStyle/>
            <a:p>
              <a:pPr marL="0" marR="0" lvl="0" indent="0" algn="l" defTabSz="1689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rPr>
                <a:t>Манера изложения</a:t>
              </a:r>
              <a:endParaRPr kumimoji="0" lang="ru-RU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539552" y="2533595"/>
            <a:ext cx="3060403" cy="1910896"/>
            <a:chOff x="0" y="2063151"/>
            <a:chExt cx="3060403" cy="1910896"/>
          </a:xfrm>
          <a:scene3d>
            <a:camera prst="orthographicFront"/>
            <a:lightRig rig="chilly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2063151"/>
              <a:ext cx="3060403" cy="1910896"/>
            </a:xfrm>
            <a:prstGeom prst="roundRect">
              <a:avLst/>
            </a:prstGeom>
            <a:solidFill>
              <a:srgbClr val="F07F09">
                <a:shade val="80000"/>
                <a:hueOff val="-365338"/>
                <a:satOff val="-5738"/>
                <a:lumOff val="16599"/>
                <a:alphaOff val="0"/>
              </a:srgbClr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0" name="Скругленный прямоугольник 6"/>
            <p:cNvSpPr/>
            <p:nvPr/>
          </p:nvSpPr>
          <p:spPr>
            <a:xfrm>
              <a:off x="93282" y="2156433"/>
              <a:ext cx="2873839" cy="17243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p3d/>
          </p:spPr>
          <p:txBody>
            <a:bodyPr spcFirstLastPara="0" vert="horz" wrap="square" lIns="144780" tIns="72390" rIns="144780" bIns="72390" numCol="1" spcCol="1270" anchor="ctr" anchorCtr="0">
              <a:noAutofit/>
            </a:bodyPr>
            <a:lstStyle/>
            <a:p>
              <a:pPr marL="0" marR="0" lvl="0" indent="0" algn="l" defTabSz="1689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43502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rPr>
                <a:t>  </a:t>
              </a:r>
              <a:r>
                <a:rPr kumimoji="0" lang="ru-RU" sz="3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rPr>
                <a:t>Цель «Слова…»</a:t>
              </a:r>
              <a:endParaRPr kumimoji="0" lang="ru-RU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539552" y="4656158"/>
            <a:ext cx="3057415" cy="1910896"/>
            <a:chOff x="0" y="4185714"/>
            <a:chExt cx="3057415" cy="1910896"/>
          </a:xfrm>
          <a:scene3d>
            <a:camera prst="orthographicFront"/>
            <a:lightRig rig="chilly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4185714"/>
              <a:ext cx="3057415" cy="1910896"/>
            </a:xfrm>
            <a:prstGeom prst="roundRect">
              <a:avLst/>
            </a:prstGeom>
            <a:solidFill>
              <a:srgbClr val="F07F09">
                <a:shade val="80000"/>
                <a:hueOff val="-730676"/>
                <a:satOff val="-11477"/>
                <a:lumOff val="33198"/>
                <a:alphaOff val="0"/>
              </a:srgbClr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8" name="Скругленный прямоугольник 8"/>
            <p:cNvSpPr/>
            <p:nvPr/>
          </p:nvSpPr>
          <p:spPr>
            <a:xfrm>
              <a:off x="63729" y="4278996"/>
              <a:ext cx="2870851" cy="17243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p3d/>
          </p:spPr>
          <p:txBody>
            <a:bodyPr spcFirstLastPara="0" vert="horz" wrap="square" lIns="144780" tIns="72390" rIns="144780" bIns="72390" numCol="1" spcCol="1270" anchor="ctr" anchorCtr="0">
              <a:noAutofit/>
            </a:bodyPr>
            <a:lstStyle/>
            <a:p>
              <a:pPr marL="0" marR="0" lvl="0" indent="0" algn="l" defTabSz="1689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rPr>
                <a:t>Главная идея</a:t>
              </a:r>
              <a:endParaRPr kumimoji="0" lang="ru-RU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689427" y="555122"/>
            <a:ext cx="5440718" cy="1528717"/>
            <a:chOff x="3060404" y="192097"/>
            <a:chExt cx="5440718" cy="1528717"/>
          </a:xfrm>
          <a:scene3d>
            <a:camera prst="orthographicFront"/>
            <a:lightRig rig="chilly" dir="t"/>
          </a:scene3d>
        </p:grpSpPr>
        <p:sp>
          <p:nvSpPr>
            <p:cNvPr id="20" name="Прямоугольник с двумя скругленными соседними углами 19"/>
            <p:cNvSpPr/>
            <p:nvPr/>
          </p:nvSpPr>
          <p:spPr>
            <a:xfrm rot="5400000">
              <a:off x="5016404" y="-1763903"/>
              <a:ext cx="1528717" cy="5440718"/>
            </a:xfrm>
            <a:prstGeom prst="round2SameRect">
              <a:avLst/>
            </a:prstGeom>
            <a:gradFill>
              <a:gsLst>
                <a:gs pos="0">
                  <a:srgbClr val="53C79F"/>
                </a:gs>
                <a:gs pos="0">
                  <a:srgbClr val="00B050"/>
                </a:gs>
                <a:gs pos="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</a:gradFill>
            <a:ln w="12700" cap="flat" cmpd="sng" algn="ctr">
              <a:solidFill>
                <a:srgbClr val="F07F09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  <a:sp3d extrusionH="1700" prstMaterial="dkEdge">
              <a:bevelT w="25400" h="6350" prst="softRound"/>
              <a:bevelB w="0" h="0" prst="convex"/>
            </a:sp3d>
          </p:spPr>
        </p:sp>
        <p:sp>
          <p:nvSpPr>
            <p:cNvPr id="21" name="Прямоугольник 20"/>
            <p:cNvSpPr/>
            <p:nvPr/>
          </p:nvSpPr>
          <p:spPr>
            <a:xfrm>
              <a:off x="3060404" y="266723"/>
              <a:ext cx="5366092" cy="1379465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85750" marR="0" lvl="1" indent="-285750" algn="l" defTabSz="1244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ru-RU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rPr>
                <a:t>«старинной речью», но «не гоняясь мыслью за </a:t>
              </a:r>
              <a:r>
                <a:rPr kumimoji="0" lang="ru-RU" sz="2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rPr>
                <a:t>Бояном</a:t>
              </a:r>
              <a:r>
                <a:rPr kumimoji="0" lang="ru-RU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rPr>
                <a:t>».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708574" y="2421687"/>
            <a:ext cx="5440718" cy="1639503"/>
            <a:chOff x="3060404" y="2143145"/>
            <a:chExt cx="5440718" cy="1639503"/>
          </a:xfrm>
          <a:gradFill>
            <a:gsLst>
              <a:gs pos="0">
                <a:srgbClr val="53C79F"/>
              </a:gs>
              <a:gs pos="0">
                <a:srgbClr val="00B050"/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scene3d>
            <a:camera prst="orthographicFront"/>
            <a:lightRig rig="chilly" dir="t"/>
          </a:scene3d>
        </p:grpSpPr>
        <p:sp>
          <p:nvSpPr>
            <p:cNvPr id="18" name="Прямоугольник с двумя скругленными соседними углами 17"/>
            <p:cNvSpPr/>
            <p:nvPr/>
          </p:nvSpPr>
          <p:spPr>
            <a:xfrm rot="5400000">
              <a:off x="4961011" y="242538"/>
              <a:ext cx="1639503" cy="5440718"/>
            </a:xfrm>
            <a:prstGeom prst="round2SameRect">
              <a:avLst/>
            </a:prstGeom>
            <a:grpFill/>
            <a:ln w="12700" cap="flat" cmpd="sng" algn="ctr">
              <a:solidFill>
                <a:srgbClr val="F07F09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  <a:sp3d extrusionH="1700" prstMaterial="dkEdge">
              <a:bevelT w="25400" h="6350" prst="softRound"/>
              <a:bevelB w="0" h="0" prst="convex"/>
            </a:sp3d>
          </p:spPr>
        </p:sp>
        <p:sp>
          <p:nvSpPr>
            <p:cNvPr id="19" name="Прямоугольник 18"/>
            <p:cNvSpPr/>
            <p:nvPr/>
          </p:nvSpPr>
          <p:spPr>
            <a:xfrm>
              <a:off x="3060404" y="2223179"/>
              <a:ext cx="5360684" cy="1479435"/>
            </a:xfrm>
            <a:prstGeom prst="rect">
              <a:avLst/>
            </a:prstGeom>
            <a:grpFill/>
            <a:ln>
              <a:noFill/>
            </a:ln>
            <a:effectLst/>
            <a:sp3d/>
          </p:spPr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85750" marR="0" lvl="1" indent="-285750" algn="l" defTabSz="1244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ru-RU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rPr>
                <a:t>Рассказать о «године бед» со времен Владимира до Игоря;</a:t>
              </a:r>
              <a:endPara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  <a:p>
              <a:pPr marL="285750" marR="0" lvl="1" indent="-285750" algn="l" defTabSz="1244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ru-RU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rPr>
                <a:t>Прославить Игоря.</a:t>
              </a:r>
              <a:endPara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653000" y="4480029"/>
            <a:ext cx="5435405" cy="2282798"/>
            <a:chOff x="3057414" y="4013890"/>
            <a:chExt cx="5435405" cy="2282798"/>
          </a:xfrm>
          <a:scene3d>
            <a:camera prst="orthographicFront"/>
            <a:lightRig rig="chilly" dir="t"/>
          </a:scene3d>
        </p:grpSpPr>
        <p:sp>
          <p:nvSpPr>
            <p:cNvPr id="16" name="Прямоугольник с двумя скругленными соседними углами 15"/>
            <p:cNvSpPr/>
            <p:nvPr/>
          </p:nvSpPr>
          <p:spPr>
            <a:xfrm rot="5400000">
              <a:off x="4710732" y="2360573"/>
              <a:ext cx="2128769" cy="5435404"/>
            </a:xfrm>
            <a:prstGeom prst="round2SameRect">
              <a:avLst/>
            </a:prstGeom>
            <a:gradFill>
              <a:gsLst>
                <a:gs pos="0">
                  <a:srgbClr val="53C79F"/>
                </a:gs>
                <a:gs pos="0">
                  <a:srgbClr val="00B050"/>
                </a:gs>
                <a:gs pos="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</a:gradFill>
            <a:ln w="12700" cap="flat" cmpd="sng" algn="ctr">
              <a:solidFill>
                <a:srgbClr val="F07F09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  <a:sp3d extrusionH="1700" prstMaterial="dkEdge">
              <a:bevelT w="25400" h="6350" prst="softRound"/>
              <a:bevelB w="0" h="0" prst="convex"/>
            </a:sp3d>
          </p:spPr>
        </p:sp>
        <p:sp>
          <p:nvSpPr>
            <p:cNvPr id="17" name="Прямоугольник 16"/>
            <p:cNvSpPr/>
            <p:nvPr/>
          </p:nvSpPr>
          <p:spPr>
            <a:xfrm>
              <a:off x="3057414" y="4375755"/>
              <a:ext cx="5331486" cy="1920933"/>
            </a:xfrm>
            <a:prstGeom prst="rect">
              <a:avLst/>
            </a:prstGeom>
            <a:gradFill>
              <a:gsLst>
                <a:gs pos="0">
                  <a:srgbClr val="53C79F"/>
                </a:gs>
                <a:gs pos="0">
                  <a:srgbClr val="00B050"/>
                </a:gs>
                <a:gs pos="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</a:gradFill>
            <a:ln>
              <a:noFill/>
            </a:ln>
            <a:effectLst/>
            <a:sp3d/>
          </p:spPr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85750" marR="0" lvl="1" indent="-285750" algn="l" defTabSz="1244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ru-RU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rPr>
                <a:t>Вред междоусобиц и призыв к объединению русских земель;</a:t>
              </a:r>
            </a:p>
            <a:p>
              <a:pPr marL="285750" marR="0" lvl="1" indent="-285750" algn="l" defTabSz="1244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ru-RU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rPr>
                <a:t>Раздумья о честолюбии и человеческой гордыне.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7850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619268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+mn-lt"/>
                <a:cs typeface="Aharoni" pitchFamily="2" charset="-79"/>
              </a:rPr>
              <a:t>	</a:t>
            </a:r>
            <a:r>
              <a:rPr lang="ru-RU" sz="2700" cap="none" dirty="0" smtClean="0">
                <a:solidFill>
                  <a:schemeClr val="tx1"/>
                </a:solidFill>
                <a:effectLst/>
                <a:latin typeface="+mn-lt"/>
                <a:cs typeface="Aharoni" pitchFamily="2" charset="-79"/>
              </a:rPr>
              <a:t>Первые произведения древнерусской литературы, дошедшие до нас, относятся к середине XI столетия. Их создание обусловлено ростом политического, патриотического сознания раннефеодального общества, стремящегося упрочить новые формы государственности, утвердить суверенность русской земли. </a:t>
            </a:r>
            <a:br>
              <a:rPr lang="ru-RU" sz="2700" cap="none" dirty="0" smtClean="0">
                <a:solidFill>
                  <a:schemeClr val="tx1"/>
                </a:solidFill>
                <a:effectLst/>
                <a:latin typeface="+mn-lt"/>
                <a:cs typeface="Aharoni" pitchFamily="2" charset="-79"/>
              </a:rPr>
            </a:br>
            <a:r>
              <a:rPr lang="ru-RU" sz="2700" cap="none" dirty="0" smtClean="0">
                <a:solidFill>
                  <a:schemeClr val="tx1"/>
                </a:solidFill>
                <a:effectLst/>
                <a:latin typeface="+mn-lt"/>
                <a:cs typeface="Aharoni" pitchFamily="2" charset="-79"/>
              </a:rPr>
              <a:t>	Обосновывая идеи политической и религиозной самостоятельности </a:t>
            </a:r>
            <a:r>
              <a:rPr lang="ru-RU" sz="2700" cap="none" dirty="0">
                <a:solidFill>
                  <a:schemeClr val="tx1"/>
                </a:solidFill>
                <a:effectLst/>
                <a:latin typeface="+mn-lt"/>
                <a:cs typeface="Aharoni" pitchFamily="2" charset="-79"/>
              </a:rPr>
              <a:t>Р</a:t>
            </a:r>
            <a:r>
              <a:rPr lang="ru-RU" sz="2700" cap="none" dirty="0" smtClean="0">
                <a:solidFill>
                  <a:schemeClr val="tx1"/>
                </a:solidFill>
                <a:effectLst/>
                <a:latin typeface="+mn-lt"/>
                <a:cs typeface="Aharoni" pitchFamily="2" charset="-79"/>
              </a:rPr>
              <a:t>уси, литература стремится закрепить новые формы христианской этики, авторитет власти светской и духовной, показать незыблемость, "вечность" феодальных отношений, норм правопорядка</a:t>
            </a:r>
            <a:r>
              <a:rPr lang="ru-RU" sz="2700" b="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  <a:t>. </a:t>
            </a:r>
            <a:br>
              <a:rPr lang="ru-RU" sz="2700" b="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</a:br>
            <a:r>
              <a:rPr lang="ru-RU" sz="2000" b="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  <a:t/>
            </a:r>
            <a:br>
              <a:rPr lang="ru-RU" sz="2000" b="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</a:br>
            <a:r>
              <a:rPr lang="ru-RU" sz="2700" cap="none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  <a:t>.</a:t>
            </a:r>
            <a:endParaRPr lang="ru-RU" sz="2700" cap="none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71731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772400" cy="5472608"/>
          </a:xfrm>
        </p:spPr>
        <p:txBody>
          <a:bodyPr>
            <a:normAutofit/>
          </a:bodyPr>
          <a:lstStyle/>
          <a:p>
            <a:pPr algn="just"/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64704"/>
            <a:ext cx="6400800" cy="504056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ea typeface="+mj-ea"/>
                <a:cs typeface="+mj-cs"/>
              </a:rPr>
              <a:t>Основные жанры литературы этого времени исторические</a:t>
            </a:r>
            <a:r>
              <a:rPr lang="ru-RU" sz="2400" b="1" dirty="0">
                <a:solidFill>
                  <a:schemeClr val="tx1"/>
                </a:solidFill>
                <a:ea typeface="+mj-ea"/>
                <a:cs typeface="+mj-cs"/>
              </a:rPr>
              <a:t>: </a:t>
            </a:r>
            <a:endParaRPr lang="ru-RU" sz="2400" b="1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a typeface="+mj-ea"/>
                <a:cs typeface="+mj-cs"/>
              </a:rPr>
              <a:t>предание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a typeface="+mj-ea"/>
                <a:cs typeface="+mj-cs"/>
              </a:rPr>
              <a:t> сказание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a typeface="+mj-ea"/>
                <a:cs typeface="+mj-cs"/>
              </a:rPr>
              <a:t>повесть </a:t>
            </a:r>
          </a:p>
          <a:p>
            <a:r>
              <a:rPr lang="ru-RU" sz="3200" b="1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ru-RU" sz="3200" b="1" dirty="0">
                <a:solidFill>
                  <a:schemeClr val="tx1"/>
                </a:solidFill>
                <a:ea typeface="+mj-ea"/>
                <a:cs typeface="+mj-cs"/>
              </a:rPr>
              <a:t>и религиозно-дидактические: </a:t>
            </a:r>
            <a:endParaRPr lang="ru-RU" sz="3200" b="1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a typeface="+mj-ea"/>
                <a:cs typeface="+mj-cs"/>
              </a:rPr>
              <a:t>торжественные </a:t>
            </a:r>
            <a:r>
              <a:rPr lang="ru-RU" sz="2400" dirty="0">
                <a:solidFill>
                  <a:schemeClr val="tx1"/>
                </a:solidFill>
                <a:ea typeface="+mj-ea"/>
                <a:cs typeface="+mj-cs"/>
              </a:rPr>
              <a:t>слова</a:t>
            </a:r>
            <a:r>
              <a:rPr lang="ru-RU" sz="2400" dirty="0" smtClean="0">
                <a:solidFill>
                  <a:schemeClr val="tx1"/>
                </a:solidFill>
                <a:ea typeface="+mj-ea"/>
                <a:cs typeface="+mj-cs"/>
              </a:rPr>
              <a:t>,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chemeClr val="tx1"/>
                </a:solidFill>
                <a:ea typeface="+mj-ea"/>
                <a:cs typeface="+mj-cs"/>
              </a:rPr>
              <a:t>поучения, </a:t>
            </a:r>
            <a:endParaRPr lang="ru-RU" sz="2400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a typeface="+mj-ea"/>
                <a:cs typeface="+mj-cs"/>
              </a:rPr>
              <a:t>жития</a:t>
            </a:r>
            <a:r>
              <a:rPr lang="ru-RU" sz="2400" dirty="0">
                <a:solidFill>
                  <a:schemeClr val="tx1"/>
                </a:solidFill>
                <a:ea typeface="+mj-ea"/>
                <a:cs typeface="+mj-cs"/>
              </a:rPr>
              <a:t>, </a:t>
            </a:r>
            <a:endParaRPr lang="ru-RU" sz="2400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a typeface="+mj-ea"/>
                <a:cs typeface="+mj-cs"/>
              </a:rPr>
              <a:t>хождения</a:t>
            </a:r>
            <a:r>
              <a:rPr lang="ru-RU" sz="2400" dirty="0">
                <a:solidFill>
                  <a:schemeClr val="tx1"/>
                </a:solidFill>
                <a:ea typeface="+mj-ea"/>
                <a:cs typeface="+mj-cs"/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156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124744"/>
            <a:ext cx="7408333" cy="4713387"/>
          </a:xfrm>
        </p:spPr>
        <p:txBody>
          <a:bodyPr>
            <a:normAutofit fontScale="92500" lnSpcReduction="10000"/>
          </a:bodyPr>
          <a:lstStyle/>
          <a:p>
            <a:pPr marL="301943" lvl="1" indent="0" algn="just">
              <a:buNone/>
            </a:pPr>
            <a:r>
              <a:rPr lang="ru-RU" dirty="0" smtClean="0">
                <a:solidFill>
                  <a:srgbClr val="FFFFFF"/>
                </a:solidFill>
                <a:ea typeface="+mj-ea"/>
                <a:cs typeface="+mj-cs"/>
              </a:rPr>
              <a:t>       </a:t>
            </a:r>
          </a:p>
          <a:p>
            <a:pPr marL="301943" lvl="1" indent="0" algn="just">
              <a:buNone/>
            </a:pPr>
            <a:endParaRPr lang="ru-RU" dirty="0">
              <a:solidFill>
                <a:srgbClr val="FFFFFF"/>
              </a:solidFill>
              <a:ea typeface="+mj-ea"/>
              <a:cs typeface="+mj-cs"/>
            </a:endParaRPr>
          </a:p>
          <a:p>
            <a:pPr marL="301943" lvl="1" indent="0" algn="just">
              <a:buNone/>
            </a:pPr>
            <a:r>
              <a:rPr lang="ru-RU" sz="2800" dirty="0" smtClean="0">
                <a:solidFill>
                  <a:srgbClr val="FFFFFF"/>
                </a:solidFill>
                <a:ea typeface="+mj-ea"/>
                <a:cs typeface="+mj-cs"/>
              </a:rPr>
              <a:t>	</a:t>
            </a:r>
            <a:r>
              <a:rPr lang="ru-RU" sz="2800" dirty="0" smtClean="0">
                <a:solidFill>
                  <a:schemeClr val="tx1"/>
                </a:solidFill>
                <a:ea typeface="+mj-ea"/>
                <a:cs typeface="+mj-cs"/>
              </a:rPr>
              <a:t>Ведущим </a:t>
            </a:r>
            <a:r>
              <a:rPr lang="ru-RU" sz="2800" dirty="0">
                <a:solidFill>
                  <a:schemeClr val="tx1"/>
                </a:solidFill>
                <a:ea typeface="+mj-ea"/>
                <a:cs typeface="+mj-cs"/>
              </a:rPr>
              <a:t>жанром становится историческая повесть, основывающаяся на достоверном изображении событий. В зависимости от характера отражаемых в повестях событий они могут быть "воинскими", повестями о княжеских преступлениях и т. д. </a:t>
            </a:r>
            <a:endParaRPr lang="ru-RU" sz="2800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pPr marL="301943" lvl="1" indent="0" algn="just">
              <a:buNone/>
            </a:pPr>
            <a:r>
              <a:rPr lang="ru-RU" sz="2800" dirty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ea typeface="+mj-ea"/>
                <a:cs typeface="+mj-cs"/>
              </a:rPr>
              <a:t>     Каждый </a:t>
            </a:r>
            <a:r>
              <a:rPr lang="ru-RU" sz="2800" dirty="0">
                <a:solidFill>
                  <a:schemeClr val="tx1"/>
                </a:solidFill>
                <a:ea typeface="+mj-ea"/>
                <a:cs typeface="+mj-cs"/>
              </a:rPr>
              <a:t>вид исторических повестей приобретает свои специфические стилистические </a:t>
            </a:r>
            <a:r>
              <a:rPr lang="ru-RU" sz="2800" dirty="0" smtClean="0">
                <a:solidFill>
                  <a:schemeClr val="tx1"/>
                </a:solidFill>
                <a:ea typeface="+mj-ea"/>
                <a:cs typeface="+mj-cs"/>
              </a:rPr>
              <a:t>особенности.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604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76672"/>
            <a:ext cx="7408333" cy="564949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	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Исторические </a:t>
            </a:r>
            <a:r>
              <a:rPr lang="ru-RU" dirty="0">
                <a:solidFill>
                  <a:schemeClr val="tx1"/>
                </a:solidFill>
              </a:rPr>
              <a:t>жанры древнерусской литературы, как правило, бытуют не отдельно, а в составе летописей, где принцип погодного изложения </a:t>
            </a:r>
            <a:r>
              <a:rPr lang="ru-RU" dirty="0" smtClean="0">
                <a:solidFill>
                  <a:schemeClr val="tx1"/>
                </a:solidFill>
              </a:rPr>
              <a:t>давал </a:t>
            </a:r>
            <a:r>
              <a:rPr lang="ru-RU" dirty="0">
                <a:solidFill>
                  <a:schemeClr val="tx1"/>
                </a:solidFill>
              </a:rPr>
              <a:t>возможность включать в нее разнообразный материал: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погодную </a:t>
            </a:r>
            <a:r>
              <a:rPr lang="ru-RU" dirty="0">
                <a:solidFill>
                  <a:schemeClr val="tx1"/>
                </a:solidFill>
              </a:rPr>
              <a:t>запись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сказание,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повесть.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	 </a:t>
            </a:r>
            <a:r>
              <a:rPr lang="ru-RU" dirty="0">
                <a:solidFill>
                  <a:schemeClr val="tx1"/>
                </a:solidFill>
              </a:rPr>
              <a:t>Эти исторические жанры были посвящены важнейшим событиям, связанным с военными походами, борьбой против внешних врагов Руси, строительной деятельностью князя, усобицами, необычными явлениями природы-небесными знамениями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	 </a:t>
            </a:r>
            <a:r>
              <a:rPr lang="ru-RU" dirty="0">
                <a:solidFill>
                  <a:schemeClr val="tx1"/>
                </a:solidFill>
              </a:rPr>
              <a:t>В то же время летопись включала и церковную легенду, элементы жития и даже целые жития, юридические документы.</a:t>
            </a:r>
          </a:p>
        </p:txBody>
      </p:sp>
    </p:spTree>
    <p:extLst>
      <p:ext uri="{BB962C8B-B14F-4D97-AF65-F5344CB8AC3E}">
        <p14:creationId xmlns:p14="http://schemas.microsoft.com/office/powerpoint/2010/main" val="3340207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229600" cy="2658624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700" b="1" dirty="0">
                <a:solidFill>
                  <a:schemeClr val="tx1"/>
                </a:solidFill>
                <a:ea typeface="+mn-ea"/>
                <a:cs typeface="Aharoni" pitchFamily="2" charset="-79"/>
              </a:rPr>
              <a:t>Одним из древнейших дошедших до нас величайших исторических и литературных памятников второй половины XI -начала XII столетия </a:t>
            </a:r>
            <a:r>
              <a:rPr lang="ru-RU" sz="2700" b="1" dirty="0" smtClean="0">
                <a:solidFill>
                  <a:schemeClr val="tx1"/>
                </a:solidFill>
                <a:ea typeface="+mn-ea"/>
                <a:cs typeface="Aharoni" pitchFamily="2" charset="-79"/>
              </a:rPr>
              <a:t>является</a:t>
            </a:r>
            <a:br>
              <a:rPr lang="ru-RU" sz="2700" b="1" dirty="0" smtClean="0">
                <a:solidFill>
                  <a:schemeClr val="tx1"/>
                </a:solidFill>
                <a:ea typeface="+mn-ea"/>
                <a:cs typeface="Aharoni" pitchFamily="2" charset="-79"/>
              </a:rPr>
            </a:br>
            <a:r>
              <a:rPr lang="ru-RU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ea typeface="+mn-ea"/>
                <a:cs typeface="+mn-cs"/>
              </a:rPr>
              <a:t/>
            </a:r>
            <a:br>
              <a:rPr lang="ru-RU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ea typeface="+mn-ea"/>
                <a:cs typeface="+mn-cs"/>
              </a:rPr>
            </a:br>
            <a:r>
              <a:rPr lang="ru-RU" sz="2400" dirty="0" smtClean="0">
                <a:solidFill>
                  <a:schemeClr val="tx1"/>
                </a:solidFill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ru-RU" sz="3600" b="1" dirty="0" smtClean="0">
                <a:solidFill>
                  <a:srgbClr val="073E87"/>
                </a:solidFill>
                <a:ea typeface="+mn-ea"/>
                <a:cs typeface="+mn-cs"/>
              </a:rPr>
              <a:t>"</a:t>
            </a:r>
            <a:r>
              <a:rPr lang="ru-RU" sz="3600" b="1" dirty="0">
                <a:solidFill>
                  <a:srgbClr val="073E87"/>
                </a:solidFill>
                <a:ea typeface="+mn-ea"/>
                <a:cs typeface="+mn-cs"/>
              </a:rPr>
              <a:t>Повесть временных лет</a:t>
            </a:r>
            <a:r>
              <a:rPr lang="ru-RU" sz="3600" b="1" dirty="0" smtClean="0">
                <a:solidFill>
                  <a:srgbClr val="073E87"/>
                </a:solidFill>
                <a:ea typeface="+mn-ea"/>
                <a:cs typeface="+mn-cs"/>
              </a:rPr>
              <a:t>".</a:t>
            </a:r>
            <a:br>
              <a:rPr lang="ru-RU" sz="3600" b="1" dirty="0" smtClean="0">
                <a:solidFill>
                  <a:srgbClr val="073E87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также называемая </a:t>
            </a:r>
            <a:r>
              <a:rPr lang="ru-RU" sz="2400" i="1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«Первоначальная летопись»</a:t>
            </a:r>
            <a:r>
              <a:rPr lang="ru-RU" sz="24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 или </a:t>
            </a:r>
            <a:r>
              <a:rPr lang="ru-RU" sz="2400" i="1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«</a:t>
            </a:r>
            <a:r>
              <a:rPr lang="ru-RU" sz="2400" i="1" dirty="0" err="1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Несторова</a:t>
            </a:r>
            <a:r>
              <a:rPr lang="ru-RU" sz="2400" i="1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 летопись</a:t>
            </a:r>
            <a:r>
              <a:rPr lang="ru-RU" sz="2400" i="1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»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)</a:t>
            </a:r>
            <a:r>
              <a:rPr lang="ru-RU" sz="24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</a:br>
            <a:endParaRPr lang="ru-RU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200" dirty="0"/>
              <a:t/>
            </a:r>
            <a:br>
              <a:rPr lang="ru-RU" sz="1200" dirty="0"/>
            </a:br>
            <a:endParaRPr lang="ru-RU" dirty="0"/>
          </a:p>
        </p:txBody>
      </p:sp>
      <p:pic>
        <p:nvPicPr>
          <p:cNvPr id="4" name="Picture 2" descr="http://days.pravoslavie.ru/Images/ib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593640"/>
            <a:ext cx="2404407" cy="297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3052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76672"/>
            <a:ext cx="7408333" cy="564949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ea typeface="+mj-ea"/>
                <a:cs typeface="+mj-cs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ea typeface="+mj-ea"/>
                <a:cs typeface="+mj-cs"/>
              </a:rPr>
              <a:t>"</a:t>
            </a:r>
            <a:r>
              <a:rPr lang="ru-RU" sz="2400" dirty="0">
                <a:solidFill>
                  <a:schemeClr val="tx1"/>
                </a:solidFill>
                <a:ea typeface="+mj-ea"/>
                <a:cs typeface="+mj-cs"/>
              </a:rPr>
              <a:t>Повесть временных лет" - выдающийся исторический и литературный памятник, отразивший становление древнерусского государства, его политический и культурный расцвет, а также начавшийся процесс феодального дробления. Созданная в первые десятилетия XII в., она дошла до нас в составе летописных сводов более позднего времени</a:t>
            </a:r>
            <a:r>
              <a:rPr lang="ru-RU" sz="2400" dirty="0" smtClean="0">
                <a:solidFill>
                  <a:schemeClr val="tx1"/>
                </a:solidFill>
                <a:ea typeface="+mj-ea"/>
                <a:cs typeface="+mj-cs"/>
              </a:rPr>
              <a:t>.</a:t>
            </a:r>
          </a:p>
          <a:p>
            <a:pPr algn="just"/>
            <a:endParaRPr lang="ru-RU" sz="2000" dirty="0">
              <a:solidFill>
                <a:schemeClr val="tx1"/>
              </a:solidFill>
              <a:ea typeface="+mj-ea"/>
              <a:cs typeface="+mj-cs"/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ea typeface="+mj-ea"/>
                <a:cs typeface="+mj-cs"/>
              </a:rPr>
              <a:t>	 </a:t>
            </a:r>
            <a:r>
              <a:rPr lang="ru-RU" sz="2000" dirty="0">
                <a:solidFill>
                  <a:schemeClr val="tx1"/>
                </a:solidFill>
                <a:ea typeface="+mj-ea"/>
                <a:cs typeface="+mj-cs"/>
              </a:rPr>
              <a:t>Самые старшие из </a:t>
            </a:r>
            <a:r>
              <a:rPr lang="ru-RU" sz="2000" dirty="0" smtClean="0">
                <a:solidFill>
                  <a:schemeClr val="tx1"/>
                </a:solidFill>
                <a:ea typeface="+mj-ea"/>
                <a:cs typeface="+mj-cs"/>
              </a:rPr>
              <a:t>них: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ea typeface="+mj-ea"/>
                <a:cs typeface="+mj-cs"/>
              </a:rPr>
              <a:t>Лаврентьевская </a:t>
            </a:r>
            <a:r>
              <a:rPr lang="ru-RU" sz="2000" dirty="0">
                <a:solidFill>
                  <a:schemeClr val="tx1"/>
                </a:solidFill>
                <a:ea typeface="+mj-ea"/>
                <a:cs typeface="+mj-cs"/>
              </a:rPr>
              <a:t>летопись - 1377 г., </a:t>
            </a:r>
            <a:endParaRPr lang="ru-RU" sz="2000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pPr algn="just"/>
            <a:r>
              <a:rPr lang="ru-RU" sz="2000" dirty="0" err="1" smtClean="0">
                <a:solidFill>
                  <a:schemeClr val="tx1"/>
                </a:solidFill>
                <a:ea typeface="+mj-ea"/>
                <a:cs typeface="+mj-cs"/>
              </a:rPr>
              <a:t>Ипатьевская</a:t>
            </a:r>
            <a:r>
              <a:rPr lang="ru-RU" sz="2000" dirty="0">
                <a:solidFill>
                  <a:schemeClr val="tx1"/>
                </a:solidFill>
                <a:ea typeface="+mj-ea"/>
                <a:cs typeface="+mj-cs"/>
              </a:rPr>
              <a:t>, относящаяся к 20-м годам XV в., </a:t>
            </a:r>
            <a:endParaRPr lang="ru-RU" sz="2000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ea typeface="+mj-ea"/>
                <a:cs typeface="+mj-cs"/>
              </a:rPr>
              <a:t>Радзивиловская</a:t>
            </a:r>
            <a:r>
              <a:rPr lang="ru-RU" sz="2000" dirty="0" smtClean="0">
                <a:solidFill>
                  <a:schemeClr val="tx1"/>
                </a:solidFill>
                <a:ea typeface="+mj-ea"/>
                <a:cs typeface="+mj-cs"/>
              </a:rPr>
              <a:t> летопись.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8" descr="book_Apost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17032"/>
            <a:ext cx="3467348" cy="2741961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42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2168" y="1916832"/>
            <a:ext cx="4610264" cy="4536504"/>
          </a:xfrm>
        </p:spPr>
        <p:txBody>
          <a:bodyPr>
            <a:noAutofit/>
          </a:bodyPr>
          <a:lstStyle/>
          <a:p>
            <a:pPr marL="342900" lvl="0" indent="-342900" algn="just" fontAlgn="base">
              <a:lnSpc>
                <a:spcPct val="80000"/>
              </a:lnSpc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русский </a:t>
            </a:r>
            <a:r>
              <a:rPr lang="ru-RU" sz="20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летописный свод, названный по имени монаха Лаврентия, списавшего </a:t>
            </a:r>
            <a:r>
              <a:rPr lang="ru-RU" sz="20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его, </a:t>
            </a:r>
            <a:r>
              <a:rPr lang="ru-RU" sz="20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в 1377 году по заказу </a:t>
            </a:r>
            <a:r>
              <a:rPr lang="ru-RU" sz="2000" kern="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Нижегородско</a:t>
            </a:r>
            <a:r>
              <a:rPr lang="ru-RU" sz="20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-Суздальского князя Дмитрия Константиновича. </a:t>
            </a:r>
            <a:r>
              <a:rPr lang="ru-RU" sz="20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/>
            </a:r>
            <a:br>
              <a:rPr lang="ru-RU" sz="20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+mn-cs"/>
              </a:rPr>
            </a:br>
            <a:r>
              <a:rPr lang="ru-RU" sz="20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Основой </a:t>
            </a:r>
            <a:r>
              <a:rPr lang="ru-RU" sz="20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труда послужил Владимирский свод 1305 года. Летопись написана на 173 листах пергамента. Она начинается древнейшей дошедшей до нас редакцией "Повести временных лет". В XIX веке "Лаврентьевская летопись" была преподнесена царю Александру I русским археографом Алексеем Ивановичем Мусиным-Пушкиным.</a:t>
            </a:r>
            <a:br>
              <a:rPr lang="ru-RU" sz="20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+mn-cs"/>
              </a:rPr>
            </a:b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71600" y="620688"/>
            <a:ext cx="7560840" cy="939801"/>
          </a:xfrm>
        </p:spPr>
        <p:txBody>
          <a:bodyPr>
            <a:noAutofit/>
          </a:bodyPr>
          <a:lstStyle/>
          <a:p>
            <a:r>
              <a:rPr lang="ru-RU" sz="4800" kern="0" dirty="0">
                <a:solidFill>
                  <a:srgbClr val="FEEC94"/>
                </a:solidFill>
                <a:latin typeface="Times New Roman"/>
                <a:ea typeface="+mj-ea"/>
                <a:cs typeface="+mj-cs"/>
              </a:rPr>
              <a:t>Лаврентьевская летопись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5553"/>
            <a:ext cx="3614805" cy="44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4414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40960" cy="1247452"/>
          </a:xfrm>
        </p:spPr>
        <p:txBody>
          <a:bodyPr>
            <a:noAutofit/>
          </a:bodyPr>
          <a:lstStyle/>
          <a:p>
            <a:r>
              <a:rPr lang="ru-RU" sz="6000" b="1" kern="0" dirty="0" err="1" smtClean="0">
                <a:solidFill>
                  <a:srgbClr val="FEEC94"/>
                </a:solidFill>
                <a:latin typeface="Times New Roman"/>
              </a:rPr>
              <a:t>Ипатьевская</a:t>
            </a:r>
            <a:r>
              <a:rPr lang="ru-RU" sz="6000" b="1" kern="0" dirty="0" smtClean="0">
                <a:solidFill>
                  <a:srgbClr val="FEEC94"/>
                </a:solidFill>
                <a:latin typeface="Times New Roman"/>
              </a:rPr>
              <a:t> летопись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2132856"/>
            <a:ext cx="4536504" cy="4320480"/>
          </a:xfrm>
        </p:spPr>
        <p:txBody>
          <a:bodyPr>
            <a:normAutofit fontScale="55000" lnSpcReduction="20000"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русский летописный свод конца XIV-начала XV века, восходящий к южнорусскому летописному своду конца XIII века. </a:t>
            </a:r>
            <a:endParaRPr lang="ru-RU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   Летопись </a:t>
            </a:r>
            <a:r>
              <a:rPr lang="ru-RU" dirty="0">
                <a:solidFill>
                  <a:schemeClr val="tx1"/>
                </a:solidFill>
              </a:rPr>
              <a:t>получила название по костромскому </a:t>
            </a:r>
            <a:r>
              <a:rPr lang="ru-RU" dirty="0" err="1">
                <a:solidFill>
                  <a:schemeClr val="tx1"/>
                </a:solidFill>
              </a:rPr>
              <a:t>Ипатьевскому</a:t>
            </a:r>
            <a:r>
              <a:rPr lang="ru-RU" dirty="0">
                <a:solidFill>
                  <a:schemeClr val="tx1"/>
                </a:solidFill>
              </a:rPr>
              <a:t> монастырю, в стенах которого она хранилась. </a:t>
            </a:r>
            <a:endParaRPr lang="ru-RU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   Текст </a:t>
            </a:r>
            <a:r>
              <a:rPr lang="ru-RU" dirty="0">
                <a:solidFill>
                  <a:schemeClr val="tx1"/>
                </a:solidFill>
              </a:rPr>
              <a:t>"</a:t>
            </a:r>
            <a:r>
              <a:rPr lang="ru-RU" dirty="0" err="1">
                <a:solidFill>
                  <a:schemeClr val="tx1"/>
                </a:solidFill>
              </a:rPr>
              <a:t>Ипатьевской</a:t>
            </a:r>
            <a:r>
              <a:rPr lang="ru-RU" dirty="0">
                <a:solidFill>
                  <a:schemeClr val="tx1"/>
                </a:solidFill>
              </a:rPr>
              <a:t> летописи" был открыт в XIX веке русским историком Николаем Михайловичем Карамзиным. На заглавном листе летописи перечислены имена великих князей, "княживших в Киеве до </a:t>
            </a:r>
            <a:r>
              <a:rPr lang="ru-RU" dirty="0" err="1">
                <a:solidFill>
                  <a:schemeClr val="tx1"/>
                </a:solidFill>
              </a:rPr>
              <a:t>избитья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Батыева</a:t>
            </a:r>
            <a:r>
              <a:rPr lang="ru-RU" dirty="0">
                <a:solidFill>
                  <a:schemeClr val="tx1"/>
                </a:solidFill>
              </a:rPr>
              <a:t>". </a:t>
            </a:r>
            <a:endParaRPr lang="ru-RU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Описание </a:t>
            </a:r>
            <a:r>
              <a:rPr lang="ru-RU" dirty="0">
                <a:solidFill>
                  <a:schemeClr val="tx1"/>
                </a:solidFill>
              </a:rPr>
              <a:t>конкретных событий летописец сопровождал афоризмами, например: "Мир стоит до рати, а рать до мира" (1148 год).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2916238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0352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219</TotalTime>
  <Words>419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Литературные памятники  Киевской Руси</vt:lpstr>
      <vt:lpstr> Первые произведения древнерусской литературы, дошедшие до нас, относятся к середине XI столетия. Их создание обусловлено ростом политического, патриотического сознания раннефеодального общества, стремящегося упрочить новые формы государственности, утвердить суверенность русской земли.   Обосновывая идеи политической и религиозной самостоятельности Руси, литература стремится закрепить новые формы христианской этики, авторитет власти светской и духовной, показать незыблемость, "вечность" феодальных отношений, норм правопорядка.   .</vt:lpstr>
      <vt:lpstr>Презентация PowerPoint</vt:lpstr>
      <vt:lpstr>Презентация PowerPoint</vt:lpstr>
      <vt:lpstr>Презентация PowerPoint</vt:lpstr>
      <vt:lpstr>Одним из древнейших дошедших до нас величайших исторических и литературных памятников второй половины XI -начала XII столетия является    "Повесть временных лет". также называемая «Первоначальная летопись» или «Несторова летопись») </vt:lpstr>
      <vt:lpstr>Презентация PowerPoint</vt:lpstr>
      <vt:lpstr>русский летописный свод, названный по имени монаха Лаврентия, списавшего его, в 1377 году по заказу Нижегородско-Суздальского князя Дмитрия Константиновича.  Основой труда послужил Владимирский свод 1305 года. Летопись написана на 173 листах пергамента. Она начинается древнейшей дошедшей до нас редакцией "Повести временных лет". В XIX веке "Лаврентьевская летопись" была преподнесена царю Александру I русским археографом Алексеем Ивановичем Мусиным-Пушкиным. </vt:lpstr>
      <vt:lpstr>Ипатьевская летопись</vt:lpstr>
      <vt:lpstr>Радзивиловская летопись</vt:lpstr>
      <vt:lpstr>Презентация PowerPoint</vt:lpstr>
      <vt:lpstr>Презентация PowerPoint</vt:lpstr>
      <vt:lpstr>История «Слова…»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Литературные памятники  Киевской Руси</dc:title>
  <dc:creator>Надежда</dc:creator>
  <cp:lastModifiedBy>Надежда</cp:lastModifiedBy>
  <cp:revision>21</cp:revision>
  <dcterms:created xsi:type="dcterms:W3CDTF">2012-11-07T16:10:25Z</dcterms:created>
  <dcterms:modified xsi:type="dcterms:W3CDTF">2012-11-08T20:04:01Z</dcterms:modified>
</cp:coreProperties>
</file>