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670943"/>
            <a:ext cx="6048672" cy="1758057"/>
          </a:xfrm>
        </p:spPr>
        <p:txBody>
          <a:bodyPr>
            <a:noAutofit/>
          </a:bodyPr>
          <a:lstStyle>
            <a:lvl1pPr algn="ctr">
              <a:defRPr lang="ru-RU" sz="5400" b="1" kern="1200" cap="none" spc="50" dirty="0">
                <a:ln w="11430"/>
                <a:solidFill>
                  <a:srgbClr val="F4433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ulim" pitchFamily="34" charset="-127"/>
                <a:ea typeface="Gulim" pitchFamily="34" charset="-127"/>
                <a:cs typeface="Arabic Typesetting" pitchFamily="66" charset="-78"/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179640"/>
            <a:ext cx="7128792" cy="553616"/>
          </a:xfrm>
        </p:spPr>
        <p:txBody>
          <a:bodyPr>
            <a:noAutofit/>
          </a:bodyPr>
          <a:lstStyle>
            <a:lvl1pPr marL="0" indent="0" algn="ctr">
              <a:buNone/>
              <a:defRPr sz="32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CA8C-9C27-40CC-9D01-216C2EFE330A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845C-1C85-46D8-BEB0-E7123138E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4063A-790C-4C04-8CC4-41CEBC9130A0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C9DAF-0895-43DE-AF46-E040487ED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3C05E-727D-4F9E-A1AC-CF8C53AD06A1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60D32-0187-4A99-9984-A171CD9E8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A32EF-44F6-48CA-8979-B7964578225F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B71B2-F09F-4D8D-8A87-9A66ACD7A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7B39F-2196-4DD3-B3AC-FA72A3E50317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9E9DB-A1D6-404E-A021-5D379059E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C65A5-E473-4A44-9097-FA586E58CDC4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530F2-7B19-4BFA-9C1E-D6953C7AF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38EBA-1C8C-42DD-B344-1AF09AFB3CB2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0D512-D977-4140-B048-33631A456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0BF3D-7A6F-4C29-A0E6-EFE818C041DE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BC655-59F6-4624-9E84-921F1DC8E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1D37A-4FF6-4441-8120-9547C8C70DD4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07302-9A13-479A-B616-63284EB9A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04B4-74AD-4C0A-B5BC-072DC082C728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8E8DC-53D8-4977-A6F3-B439E21F3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5D892-FDB5-4177-BD9E-30DA5BE3B83A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0A00-6898-4B44-B410-10F4BE6C3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7DDA28-2660-4E21-87A9-7497204F83C3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ECC795-3CBA-4BE9-B8BB-0A2BAA117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lang="ru-RU" sz="4800" b="1" kern="1200" spc="50" dirty="0">
          <a:ln w="11430"/>
          <a:solidFill>
            <a:srgbClr val="F44330"/>
          </a:soli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Gulim" pitchFamily="34" charset="-127"/>
          <a:ea typeface="Gulim" pitchFamily="34" charset="-127"/>
          <a:cs typeface="Arabic Typesetting" pitchFamily="66" charset="-78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rgbClr val="F44330"/>
          </a:solidFill>
          <a:latin typeface="Gulim" pitchFamily="34" charset="-127"/>
          <a:ea typeface="Gulim" pitchFamily="34" charset="-127"/>
          <a:cs typeface="Arabic Typesetting" pitchFamily="66" charset="-7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E46C0A"/>
        </a:buClr>
        <a:buSzPct val="115000"/>
        <a:buFont typeface="Wingdings" pitchFamily="2" charset="2"/>
        <a:buChar char="§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604A7B"/>
        </a:buClr>
        <a:buSzPct val="85000"/>
        <a:buFont typeface="Courier New" pitchFamily="49" charset="0"/>
        <a:buChar char="o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953735"/>
        </a:buClr>
        <a:buFont typeface="Arial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17375E"/>
        </a:buClr>
        <a:buFont typeface="Arial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0504" y="1382700"/>
            <a:ext cx="6048672" cy="175805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12000" smtClean="0">
                <a:latin typeface="Gabriola" pitchFamily="82" charset="0"/>
              </a:rPr>
              <a:t>Моя Россия</a:t>
            </a:r>
            <a:endParaRPr sz="12000"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713" y="2708275"/>
            <a:ext cx="5572125" cy="2071688"/>
          </a:xfr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Умом Россию не понять, </a:t>
            </a:r>
          </a:p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/>
              <a:t>Аршином общим не измерить: </a:t>
            </a:r>
          </a:p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/>
              <a:t>У ней особенная стать — </a:t>
            </a:r>
          </a:p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/>
              <a:t>В Россию можно только верить.</a:t>
            </a:r>
            <a:endParaRPr lang="ru-RU" sz="2400" dirty="0"/>
          </a:p>
        </p:txBody>
      </p:sp>
      <p:sp>
        <p:nvSpPr>
          <p:cNvPr id="4" name="Подзаголовок 2"/>
          <p:cNvSpPr>
            <a:spLocks/>
          </p:cNvSpPr>
          <p:nvPr/>
        </p:nvSpPr>
        <p:spPr bwMode="auto">
          <a:xfrm>
            <a:off x="3132138" y="4652963"/>
            <a:ext cx="52927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Clr>
                <a:srgbClr val="E46C0A"/>
              </a:buClr>
              <a:buSzPct val="115000"/>
              <a:buFont typeface="Wingdings" pitchFamily="2" charset="2"/>
              <a:buNone/>
            </a:pPr>
            <a:r>
              <a:rPr lang="ru-RU" sz="2400" b="1">
                <a:solidFill>
                  <a:srgbClr val="984807"/>
                </a:solidFill>
                <a:latin typeface="Calibri" pitchFamily="34" charset="0"/>
              </a:rPr>
              <a:t/>
            </a:r>
            <a:br>
              <a:rPr lang="ru-RU" sz="2400" b="1">
                <a:solidFill>
                  <a:srgbClr val="984807"/>
                </a:solidFill>
                <a:latin typeface="Calibri" pitchFamily="34" charset="0"/>
              </a:rPr>
            </a:br>
            <a:r>
              <a:rPr lang="ru-RU" b="1">
                <a:solidFill>
                  <a:schemeClr val="accent1"/>
                </a:solidFill>
              </a:rPr>
              <a:t>Автор: Шаманская Дарья, 16 лет,</a:t>
            </a:r>
          </a:p>
          <a:p>
            <a:pPr algn="r">
              <a:spcBef>
                <a:spcPct val="20000"/>
              </a:spcBef>
              <a:buClr>
                <a:srgbClr val="E46C0A"/>
              </a:buClr>
              <a:buSzPct val="115000"/>
              <a:buFont typeface="Wingdings" pitchFamily="2" charset="2"/>
              <a:buNone/>
            </a:pPr>
            <a:r>
              <a:rPr lang="ru-RU" b="1">
                <a:solidFill>
                  <a:schemeClr val="accent1"/>
                </a:solidFill>
              </a:rPr>
              <a:t>ученица 10А класса </a:t>
            </a:r>
          </a:p>
          <a:p>
            <a:pPr algn="r">
              <a:spcBef>
                <a:spcPct val="20000"/>
              </a:spcBef>
              <a:buClr>
                <a:srgbClr val="E46C0A"/>
              </a:buClr>
              <a:buSzPct val="115000"/>
              <a:buFont typeface="Wingdings" pitchFamily="2" charset="2"/>
              <a:buNone/>
            </a:pPr>
            <a:r>
              <a:rPr lang="ru-RU" b="1">
                <a:solidFill>
                  <a:schemeClr val="accent1"/>
                </a:solidFill>
              </a:rPr>
              <a:t>МБОУ «СОШ №31 им. А.П. Жданова»</a:t>
            </a:r>
          </a:p>
          <a:p>
            <a:pPr algn="r">
              <a:spcBef>
                <a:spcPct val="20000"/>
              </a:spcBef>
              <a:buClr>
                <a:srgbClr val="E46C0A"/>
              </a:buClr>
              <a:buSzPct val="115000"/>
              <a:buFont typeface="Wingdings" pitchFamily="2" charset="2"/>
              <a:buNone/>
            </a:pPr>
            <a:r>
              <a:rPr lang="ru-RU" b="1">
                <a:solidFill>
                  <a:schemeClr val="accent1"/>
                </a:solidFill>
              </a:rPr>
              <a:t>г. Братска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28926" y="285728"/>
            <a:ext cx="578600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Факты о России,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928670"/>
            <a:ext cx="6232412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которые Вы, возможно, не знали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00063" y="1357313"/>
            <a:ext cx="8215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Двое из пяти отцов-основателей Голливуда прибыли из России. В том числе, основатели «MGM» Голдвин и Майер. Майер до конца жизни плоховато говорил по-английски и с трудом читал сценарии.</a:t>
            </a:r>
          </a:p>
        </p:txBody>
      </p:sp>
      <p:pic>
        <p:nvPicPr>
          <p:cNvPr id="1028" name="Picture 4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5472" y="2285992"/>
            <a:ext cx="5453056" cy="4093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1500" y="128587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Знаменитый аромат «Chanel № 5» придумала не Коко Шанель, а русский парфюмер-эмигрант Веригин, который работал в парфюмерном отделе «Шанель» вместе с коренным москвичом Эрнестом Бо.</a:t>
            </a:r>
          </a:p>
        </p:txBody>
      </p:sp>
      <p:pic>
        <p:nvPicPr>
          <p:cNvPr id="1030" name="Picture 6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214563"/>
            <a:ext cx="542448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71500" y="128587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Невьянская башня, расположенная на территории Свердловской области, была оснащена молниеотводом за четверть века до того, как он был сконструирован Бенджамином Франклином.</a:t>
            </a:r>
          </a:p>
        </p:txBody>
      </p:sp>
      <p:pic>
        <p:nvPicPr>
          <p:cNvPr id="1032" name="Picture 8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2286000"/>
            <a:ext cx="27273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14375" y="1357313"/>
            <a:ext cx="8072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Невьянская наклонная башня. При высоте чуть менее 60 метров, отклонение от вертикали составляет почти 2 метра!</a:t>
            </a:r>
          </a:p>
        </p:txBody>
      </p:sp>
      <p:pic>
        <p:nvPicPr>
          <p:cNvPr id="1034" name="Picture 10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75" y="2286000"/>
            <a:ext cx="5667375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42938" y="1285875"/>
            <a:ext cx="8215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Двигатели для фирмы «Даймлер» разработал русский инженер Борис Луцкой. В соответствии с договором, с каждой стороны автомобильных моторов должна была крепиться табличка «Луцкой-Даймлер», но «Даймлер» незаконно присвоил патент себе. Гоночный Mercedes 120PS (1906 г.) оснащался рядным шестицилиндровым двигателем. Авторство мотора приписывают Борису Луцкому</a:t>
            </a:r>
          </a:p>
        </p:txBody>
      </p:sp>
      <p:pic>
        <p:nvPicPr>
          <p:cNvPr id="1036" name="Picture 12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2973388"/>
            <a:ext cx="5286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71500" y="1357313"/>
            <a:ext cx="8215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Гимн королевской семьи Таиланда, который был официальным гимном страны до 1932 года, написан на музыку русского композитора Петра Щуровского.</a:t>
            </a:r>
          </a:p>
        </p:txBody>
      </p:sp>
      <p:pic>
        <p:nvPicPr>
          <p:cNvPr id="1038" name="Picture 14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88" y="2286000"/>
            <a:ext cx="5857875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85813" y="1357313"/>
            <a:ext cx="8072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Большинство ведущих ученых и конструкторов в мире, были русскими. Яблочков и Лодыгин изобрели первую электрическую лампочку, Попов – беспроводной телеграф, Сикорский создал вертолет и бомбардировщик, Сергей Прокудин-Горский изобрел цветную фотографию, а Зворыкин – телевизор.</a:t>
            </a:r>
          </a:p>
        </p:txBody>
      </p:sp>
      <p:pic>
        <p:nvPicPr>
          <p:cNvPr id="1040" name="Picture 16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57313" y="2286000"/>
            <a:ext cx="638175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71500" y="1285875"/>
            <a:ext cx="83581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Первый в мире видеомагнитофон появился в 1956 году. Его создателем стала американская фирма «Ампэкс» (AMPEX), отца-основателя которой звали Александром Михайловичем Понятовым. «АМР» — это первые буквы его имени, отчества и фамилии. А поскольку до революции он был полковником царской армии, он имел право на обращение «Ваше Превосходительство», по-английски Exellence.</a:t>
            </a:r>
          </a:p>
        </p:txBody>
      </p:sp>
      <p:pic>
        <p:nvPicPr>
          <p:cNvPr id="1042" name="Picture 18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2950" y="3000375"/>
            <a:ext cx="30035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642938" y="1362075"/>
            <a:ext cx="8215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Русские корни есть у Дэвида Духовны, Сильвестра Сталлоне, Стивена Спилберга, Натали Портман, Милы Йововоч, Вайноны Райдер и Шона Пена. Прабабка актрисы Вупи Голдберг родом из Одессы.</a:t>
            </a:r>
          </a:p>
        </p:txBody>
      </p:sp>
      <p:pic>
        <p:nvPicPr>
          <p:cNvPr id="1044" name="Picture 20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3000" y="2428875"/>
            <a:ext cx="6954838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785813" y="137160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Первое искусственное сердце тоже было создано в России. Прибор сконструировал и апробировал на животных в 1936 году Владимир Демихов. Электромоторчик для сердца он купил на деньги, которые ему прислали родители на новый костюм.</a:t>
            </a:r>
          </a:p>
        </p:txBody>
      </p:sp>
      <p:pic>
        <p:nvPicPr>
          <p:cNvPr id="1046" name="Picture 22" descr="10 фактов о России, которые вы не знали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71688" y="2571750"/>
            <a:ext cx="5167312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2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1" grpId="0"/>
      <p:bldP spid="11" grpId="1"/>
      <p:bldP spid="13" grpId="0"/>
      <p:bldP spid="13" grpId="1"/>
      <p:bldP spid="15" grpId="0"/>
      <p:bldP spid="15" grpId="1"/>
      <p:bldP spid="17" grpId="0"/>
      <p:bldP spid="17" grpId="1"/>
      <p:bldP spid="19" grpId="0"/>
      <p:bldP spid="19" grpId="1"/>
      <p:bldP spid="21" grpId="0"/>
      <p:bldP spid="21" grpId="1"/>
      <p:bldP spid="23" grpId="0"/>
      <p:bldP spid="23" grpId="1"/>
      <p:bldP spid="25" grpId="0"/>
      <p:bldP spid="2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00063" y="511175"/>
            <a:ext cx="8215312" cy="16319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cs typeface="Arial" pitchFamily="34" charset="0"/>
              </a:rPr>
              <a:t>Человек без Родины прожить не может. Слово «Родина» мы слышим часто. Оно знакомо нам с детства. Когда говорим о Родине, мы думаем о месте, где мы родились, где прошло наше детство. Но Родина – это и наша огромная страна, которая зовется Россией.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3315" name="Picture 3" descr="http://mediasubs.ru/group/uploads/pr/prekrasnaya-polovina/image2/OWJhNmQ4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817" y="2000240"/>
            <a:ext cx="6810366" cy="453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900igr.net/datas/obschestvoznanie/Rossija/0014-014-Rodina-Rossi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067" y="285728"/>
            <a:ext cx="8274898" cy="6206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at17.privet.ru/lr/0a086f91b0561e24a812908b1d16519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4372" y="2071678"/>
            <a:ext cx="5792469" cy="4357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88" y="500063"/>
            <a:ext cx="77866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Соотечественники, вкусившие "заморских берегов", все больше стали обращать внимание на родную российскую природу. Давно пора. Потому что таких лесов, полей, гор, речных и озерных просторов нет больше нигде. И блеск церковных куполов, и малиновый звон на заре, и подмосковные вечера с тихими уютными закатами можно увидеть только в России.</a:t>
            </a:r>
          </a:p>
          <a:p>
            <a:r>
              <a:rPr lang="ru-RU">
                <a:latin typeface="Calibri" pitchFamily="34" charset="0"/>
              </a:rPr>
              <a:t> В России можно отлично</a:t>
            </a:r>
          </a:p>
          <a:p>
            <a:r>
              <a:rPr lang="ru-RU">
                <a:latin typeface="Calibri" pitchFamily="34" charset="0"/>
              </a:rPr>
              <a:t> отдохнуть на озерах</a:t>
            </a:r>
          </a:p>
          <a:p>
            <a:r>
              <a:rPr lang="ru-RU">
                <a:latin typeface="Calibri" pitchFamily="34" charset="0"/>
              </a:rPr>
              <a:t> (Селигер, Байкал), </a:t>
            </a:r>
          </a:p>
          <a:p>
            <a:r>
              <a:rPr lang="ru-RU">
                <a:latin typeface="Calibri" pitchFamily="34" charset="0"/>
              </a:rPr>
              <a:t>в Карелии, позагорать</a:t>
            </a:r>
          </a:p>
          <a:p>
            <a:r>
              <a:rPr lang="ru-RU">
                <a:latin typeface="Calibri" pitchFamily="34" charset="0"/>
              </a:rPr>
              <a:t> на берегу Черного моря </a:t>
            </a:r>
          </a:p>
          <a:p>
            <a:r>
              <a:rPr lang="ru-RU">
                <a:latin typeface="Calibri" pitchFamily="34" charset="0"/>
              </a:rPr>
              <a:t>или поправить  здоровье в </a:t>
            </a:r>
          </a:p>
          <a:p>
            <a:r>
              <a:rPr lang="ru-RU">
                <a:latin typeface="Calibri" pitchFamily="34" charset="0"/>
              </a:rPr>
              <a:t>одном из многочисленных </a:t>
            </a:r>
          </a:p>
          <a:p>
            <a:r>
              <a:rPr lang="ru-RU">
                <a:latin typeface="Calibri" pitchFamily="34" charset="0"/>
              </a:rPr>
              <a:t>санаториев, отправиться </a:t>
            </a:r>
          </a:p>
          <a:p>
            <a:r>
              <a:rPr lang="ru-RU">
                <a:latin typeface="Calibri" pitchFamily="34" charset="0"/>
              </a:rPr>
              <a:t> в конный поход, </a:t>
            </a:r>
          </a:p>
          <a:p>
            <a:r>
              <a:rPr lang="ru-RU">
                <a:latin typeface="Calibri" pitchFamily="34" charset="0"/>
              </a:rPr>
              <a:t>Сплавиться  по реке </a:t>
            </a:r>
          </a:p>
          <a:p>
            <a:r>
              <a:rPr lang="ru-RU">
                <a:latin typeface="Calibri" pitchFamily="34" charset="0"/>
              </a:rPr>
              <a:t>и многое другое…</a:t>
            </a:r>
          </a:p>
        </p:txBody>
      </p:sp>
      <p:pic>
        <p:nvPicPr>
          <p:cNvPr id="4" name="Picture 2" descr="http://www.vascoplanet.com/pictures/medium/769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247" y="357166"/>
            <a:ext cx="8892770" cy="6072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О России с любовь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523292" cy="5686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428625" y="714375"/>
            <a:ext cx="7715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Добро пожаловать в Россию — великую страну, простирающуюся на</a:t>
            </a:r>
          </a:p>
          <a:p>
            <a:r>
              <a:rPr lang="ru-RU">
                <a:latin typeface="Calibri" pitchFamily="34" charset="0"/>
              </a:rPr>
              <a:t> тысячи километров, охватывающую 11 часовых поясов </a:t>
            </a:r>
          </a:p>
          <a:p>
            <a:r>
              <a:rPr lang="ru-RU">
                <a:latin typeface="Calibri" pitchFamily="34" charset="0"/>
              </a:rPr>
              <a:t>и 2 части света. Россия воплотила в себе </a:t>
            </a:r>
          </a:p>
          <a:p>
            <a:r>
              <a:rPr lang="ru-RU">
                <a:latin typeface="Calibri" pitchFamily="34" charset="0"/>
              </a:rPr>
              <a:t>практичность запада </a:t>
            </a:r>
          </a:p>
          <a:p>
            <a:r>
              <a:rPr lang="ru-RU">
                <a:latin typeface="Calibri" pitchFamily="34" charset="0"/>
              </a:rPr>
              <a:t>и загадочность</a:t>
            </a:r>
          </a:p>
          <a:p>
            <a:r>
              <a:rPr lang="ru-RU">
                <a:latin typeface="Calibri" pitchFamily="34" charset="0"/>
              </a:rPr>
              <a:t>востока!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trasa.ru/img/i/clim/clim_irk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3429000"/>
            <a:ext cx="7744697" cy="22145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194" name="Picture 2" descr="http://partner-ulkan.ucoz.ru/_ph/1/2/2465935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482471"/>
            <a:ext cx="5262567" cy="3946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14375" y="500063"/>
            <a:ext cx="7929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Своеобразие </a:t>
            </a:r>
            <a:r>
              <a:rPr lang="ru-RU" b="1">
                <a:latin typeface="Calibri" pitchFamily="34" charset="0"/>
              </a:rPr>
              <a:t>климату Иркутской области</a:t>
            </a:r>
            <a:r>
              <a:rPr lang="ru-RU">
                <a:latin typeface="Calibri" pitchFamily="34" charset="0"/>
              </a:rPr>
              <a:t> придает ее расположение в центре материка, а также значительная приподнятость над уровнем моря. Климат значительно отличается от других регионов страны, которые лежат на этих же широтах в Европейской части России и на Дальнем Востоке. Зимы здесь более продолжительные, значительное количество часов солнечного сияния, более высокая амплитуда температур воздуха. Из-за удаленности области от моря и ее расположение придают ее климату резкий континентальный характер. Среднегодовая температура воздуха по Иркутской области отрицательная. </a:t>
            </a:r>
          </a:p>
        </p:txBody>
      </p:sp>
      <p:pic>
        <p:nvPicPr>
          <p:cNvPr id="8196" name="Picture 4" descr="http://i.sunhome.ru/foto/218/rossiya_bayk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508"/>
            <a:ext cx="9144000" cy="6850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0.liveinternet.ru/images/attach/c/7/94/437/94437936_post1538551312280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5" y="2407437"/>
            <a:ext cx="6357950" cy="4450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://www.populationdata.net/images/satellites/Russie---Lac-Ba%CF%8Ak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3571900" cy="3836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500063" y="428625"/>
            <a:ext cx="8001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Существенную роль в климатических условиях </a:t>
            </a:r>
            <a:r>
              <a:rPr lang="ru-RU" b="1">
                <a:latin typeface="Calibri" pitchFamily="34" charset="0"/>
              </a:rPr>
              <a:t>на территории Иркутской области</a:t>
            </a:r>
            <a:r>
              <a:rPr lang="ru-RU">
                <a:latin typeface="Calibri" pitchFamily="34" charset="0"/>
              </a:rPr>
              <a:t> играет озеро Байкал и ангарские водохранилища. Территория</a:t>
            </a:r>
            <a:r>
              <a:rPr lang="en-US">
                <a:latin typeface="Calibri" pitchFamily="34" charset="0"/>
              </a:rPr>
              <a:t>,</a:t>
            </a:r>
            <a:r>
              <a:rPr lang="ru-RU">
                <a:latin typeface="Calibri" pitchFamily="34" charset="0"/>
              </a:rPr>
              <a:t> расположенная ближе к озеру и водохранилищу отличается мягкой зимой и довольно прохладным летом.  Байкал окружен со всех сторон высокими хребтами и раскинулся на 636 километров в длину и до 80 км в ширину. В Байкал втекают 336 рек и ручьев</a:t>
            </a:r>
            <a:r>
              <a:rPr lang="en-US">
                <a:latin typeface="Calibri" pitchFamily="34" charset="0"/>
              </a:rPr>
              <a:t>. </a:t>
            </a:r>
            <a:r>
              <a:rPr lang="ru-RU">
                <a:latin typeface="Calibri" pitchFamily="34" charset="0"/>
              </a:rPr>
              <a:t>Вытекает же из Байкала только единственная река- Ангара.</a:t>
            </a: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ktour.su/sites/default/files/images/1216047026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01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571500" y="571500"/>
            <a:ext cx="8358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u="sng">
                <a:latin typeface="Calibri" pitchFamily="34" charset="0"/>
              </a:rPr>
              <a:t>Не существует однозначного мнения о возрасте Байкала (от нескольких </a:t>
            </a:r>
            <a:endParaRPr lang="en-US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десятков тысяч до 30 миллионов лет), но несомненно одно- Байкал </a:t>
            </a:r>
            <a:endParaRPr lang="en-US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является самым</a:t>
            </a:r>
            <a:r>
              <a:rPr lang="en-US" u="sng">
                <a:latin typeface="Calibri" pitchFamily="34" charset="0"/>
              </a:rPr>
              <a:t> </a:t>
            </a:r>
            <a:r>
              <a:rPr lang="ru-RU" u="sng">
                <a:latin typeface="Calibri" pitchFamily="34" charset="0"/>
              </a:rPr>
              <a:t>древним озером на Земле.</a:t>
            </a:r>
            <a:r>
              <a:rPr lang="en-US" u="sng">
                <a:latin typeface="Calibri" pitchFamily="34" charset="0"/>
              </a:rPr>
              <a:t> </a:t>
            </a:r>
            <a:r>
              <a:rPr lang="ru-RU" u="sng">
                <a:latin typeface="Calibri" pitchFamily="34" charset="0"/>
              </a:rPr>
              <a:t>Удивительно прозрачна, </a:t>
            </a:r>
            <a:endParaRPr lang="en-US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чиста и насыщена</a:t>
            </a:r>
            <a:r>
              <a:rPr lang="en-US" u="sng">
                <a:latin typeface="Calibri" pitchFamily="34" charset="0"/>
              </a:rPr>
              <a:t> </a:t>
            </a:r>
            <a:r>
              <a:rPr lang="ru-RU" u="sng">
                <a:latin typeface="Calibri" pitchFamily="34" charset="0"/>
              </a:rPr>
              <a:t>кислородом вода Байкала. В прошлые времена она </a:t>
            </a:r>
            <a:endParaRPr lang="en-US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Считалась целебной и применялась при лечении болезней. </a:t>
            </a:r>
            <a:endParaRPr lang="en-US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В весенний</a:t>
            </a:r>
            <a:r>
              <a:rPr lang="en-US" u="sng">
                <a:latin typeface="Calibri" pitchFamily="34" charset="0"/>
              </a:rPr>
              <a:t> </a:t>
            </a:r>
            <a:r>
              <a:rPr lang="ru-RU" u="sng">
                <a:latin typeface="Calibri" pitchFamily="34" charset="0"/>
              </a:rPr>
              <a:t>период прозрачность байкальской воды достигает</a:t>
            </a:r>
            <a:endParaRPr lang="en-US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 40 метров!</a:t>
            </a:r>
            <a:r>
              <a:rPr lang="en-US" u="sng">
                <a:latin typeface="Calibri" pitchFamily="34" charset="0"/>
              </a:rPr>
              <a:t> </a:t>
            </a:r>
            <a:r>
              <a:rPr lang="ru-RU" u="sng">
                <a:latin typeface="Calibri" pitchFamily="34" charset="0"/>
              </a:rPr>
              <a:t>Объясняется это деятельностью живых</a:t>
            </a:r>
          </a:p>
          <a:p>
            <a:pPr algn="r"/>
            <a:r>
              <a:rPr lang="ru-RU" u="sng">
                <a:latin typeface="Calibri" pitchFamily="34" charset="0"/>
              </a:rPr>
              <a:t> микроорганизмов и слабой минерализацией воды (близкой к </a:t>
            </a:r>
          </a:p>
          <a:p>
            <a:pPr algn="r"/>
            <a:r>
              <a:rPr lang="ru-RU" u="sng">
                <a:latin typeface="Calibri" pitchFamily="34" charset="0"/>
              </a:rPr>
              <a:t>дистиллированной).</a:t>
            </a:r>
            <a:r>
              <a:rPr lang="en-US" u="sng">
                <a:latin typeface="Calibri" pitchFamily="34" charset="0"/>
              </a:rPr>
              <a:t> </a:t>
            </a:r>
            <a:r>
              <a:rPr lang="ru-RU" u="sng">
                <a:latin typeface="Calibri" pitchFamily="34" charset="0"/>
              </a:rPr>
              <a:t>Поражает  объем Байкала. Запасы его </a:t>
            </a:r>
          </a:p>
          <a:p>
            <a:pPr algn="r"/>
            <a:r>
              <a:rPr lang="ru-RU" u="sng">
                <a:latin typeface="Calibri" pitchFamily="34" charset="0"/>
              </a:rPr>
              <a:t>пресной воды составляют20%- общемировых и 90% -российских.</a:t>
            </a:r>
            <a:r>
              <a:rPr lang="en-US" u="sng">
                <a:latin typeface="Calibri" pitchFamily="34" charset="0"/>
              </a:rPr>
              <a:t> </a:t>
            </a:r>
            <a:endParaRPr lang="ru-RU" u="sng">
              <a:latin typeface="Calibri" pitchFamily="34" charset="0"/>
            </a:endParaRPr>
          </a:p>
          <a:p>
            <a:pPr algn="r"/>
            <a:r>
              <a:rPr lang="ru-RU" u="sng">
                <a:latin typeface="Calibri" pitchFamily="34" charset="0"/>
              </a:rPr>
              <a:t>Ежегодно Байкал воспроизводит 60 куб.км. чистейшей, </a:t>
            </a:r>
          </a:p>
          <a:p>
            <a:pPr algn="r"/>
            <a:r>
              <a:rPr lang="ru-RU" u="sng">
                <a:latin typeface="Calibri" pitchFamily="34" charset="0"/>
              </a:rPr>
              <a:t>насыщенной кислородом, воды.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О России с любовь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2120" y="0"/>
            <a:ext cx="1073565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214313" y="714375"/>
            <a:ext cx="81438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Осадки на всей </a:t>
            </a:r>
            <a:r>
              <a:rPr lang="ru-RU" b="1">
                <a:latin typeface="Calibri" pitchFamily="34" charset="0"/>
              </a:rPr>
              <a:t>территории Иркутской области</a:t>
            </a:r>
            <a:r>
              <a:rPr lang="ru-RU">
                <a:latin typeface="Calibri" pitchFamily="34" charset="0"/>
              </a:rPr>
              <a:t> неравномерны как по самой территории, так и по временам года. По времени года первое место занимает лето – 60% годовых осадков приходится именно на него. Второе место занимает осень – годовая норма осадков составляет 20%. Следующим идет весна от 12% до 15% и замыкающая зима она в виде снега дает 10% осадков. Большее количество выпадаемых осадков приходится на июль-август месяцы, а меньше всего их выпадает в феврале-марте месяце. Больше всего осадков свыше 600 мм выпадает в горах, а на равнинной территории до 400 мм в год. Если говорить о гористой местности то можно отметить Восточные Саяны, Северо-Байкальское нагорье и Хамар-Дабан здесь выпадает более 1000 мм осадков, на острове Ольхон осадков выпадает до 100 мм.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366x768.name/uploads/gallery/comthumb/13/natura-2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52045"/>
            <a:ext cx="8382012" cy="4705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357188" y="500063"/>
            <a:ext cx="85010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Солнечное сияние в Иркутской области</a:t>
            </a:r>
            <a:r>
              <a:rPr lang="ru-RU">
                <a:latin typeface="Calibri" pitchFamily="34" charset="0"/>
              </a:rPr>
              <a:t> не уступает по количеству солнечных дней южным районам, таким как Крым или Северный Кавказ. Ежегодное количество часов солнечного света, которое попадает на землю, колеблется в зависимости от района. Такие колебания отмечаются от 1700 до 2500 часов. Например, в Кисловодске 2007 часов света, а на южном берегу Крыма 2300 часов света.</a:t>
            </a:r>
          </a:p>
          <a:p>
            <a:pPr algn="ctr"/>
            <a:r>
              <a:rPr lang="ru-RU">
                <a:latin typeface="Calibri" pitchFamily="34" charset="0"/>
              </a:rPr>
              <a:t>На территории Иркутской области есть районы, где встречается вечная мерзлота. Она образовалась еще в ледниковый период, это произошло в результате длительного выхолаживания земной поверхности. Зоны вечной мерзлоты наблюдаются в северной и северо-восточной части. В южном районе Иркутской области такие зоны находятся на территории Нижнеудинского, Кучугского и других районах. Сохранению мерзлоты способствует отрицательная среднегодовая температура.</a:t>
            </a:r>
          </a:p>
        </p:txBody>
      </p:sp>
      <p:pic>
        <p:nvPicPr>
          <p:cNvPr id="1028" name="Picture 4" descr="http://s004.radikal.ru/i207/1006/d9/74d6468908a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67483" y="0"/>
            <a:ext cx="1027896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066.radikal.ru/1004/32/26818732d0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0520" y="214290"/>
            <a:ext cx="9745040" cy="6486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radientFra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TS101941220</Template>
  <TotalTime>270</TotalTime>
  <Words>924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Calibri</vt:lpstr>
      <vt:lpstr>Arial</vt:lpstr>
      <vt:lpstr>Gulim</vt:lpstr>
      <vt:lpstr>Arabic Typesetting</vt:lpstr>
      <vt:lpstr>Wingdings</vt:lpstr>
      <vt:lpstr>Courier New</vt:lpstr>
      <vt:lpstr>Georgia</vt:lpstr>
      <vt:lpstr>FradientFrame</vt:lpstr>
      <vt:lpstr>FradientFrame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Россия</dc:title>
  <dc:creator>Dasha</dc:creator>
  <cp:lastModifiedBy>т</cp:lastModifiedBy>
  <cp:revision>39</cp:revision>
  <dcterms:created xsi:type="dcterms:W3CDTF">2013-04-07T03:57:28Z</dcterms:created>
  <dcterms:modified xsi:type="dcterms:W3CDTF">2013-04-18T10:00:08Z</dcterms:modified>
</cp:coreProperties>
</file>