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7" r:id="rId4"/>
    <p:sldId id="278" r:id="rId5"/>
    <p:sldId id="280" r:id="rId6"/>
    <p:sldId id="281" r:id="rId7"/>
    <p:sldId id="282" r:id="rId8"/>
    <p:sldId id="279" r:id="rId9"/>
    <p:sldId id="283" r:id="rId10"/>
    <p:sldId id="284" r:id="rId11"/>
    <p:sldId id="285" r:id="rId12"/>
    <p:sldId id="28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BDBFB9"/>
    <a:srgbClr val="8FD1B5"/>
    <a:srgbClr val="99BACC"/>
    <a:srgbClr val="F8FAF4"/>
    <a:srgbClr val="F4F7F3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660" autoAdjust="0"/>
  </p:normalViewPr>
  <p:slideViewPr>
    <p:cSldViewPr>
      <p:cViewPr varScale="1">
        <p:scale>
          <a:sx n="86" d="100"/>
          <a:sy n="86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3" name="Group 131"/>
          <p:cNvGrpSpPr>
            <a:grpSpLocks/>
          </p:cNvGrpSpPr>
          <p:nvPr/>
        </p:nvGrpSpPr>
        <p:grpSpPr bwMode="auto">
          <a:xfrm flipH="1">
            <a:off x="12700" y="692150"/>
            <a:ext cx="9093200" cy="6165850"/>
            <a:chOff x="0" y="436"/>
            <a:chExt cx="5760" cy="3884"/>
          </a:xfrm>
        </p:grpSpPr>
        <p:sp>
          <p:nvSpPr>
            <p:cNvPr id="3204" name="Line 13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94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5" name="Line 13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347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6" name="Line 13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06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7" name="Line 13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340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8" name="Line 13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78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9" name="Line 13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16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0" name="Line 13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61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1" name="Line 13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065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2" name="Line 14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51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3" name="Line 14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0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4" name="Line 14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4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5" name="Line 14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19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6" name="Line 14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89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7" name="Line 14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58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8" name="Line 146"/>
            <p:cNvSpPr>
              <a:spLocks noChangeShapeType="1"/>
            </p:cNvSpPr>
            <p:nvPr userDrawn="1"/>
          </p:nvSpPr>
          <p:spPr bwMode="gray">
            <a:xfrm>
              <a:off x="1515" y="462"/>
              <a:ext cx="4245" cy="130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9" name="Line 14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0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0" name="Line 14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83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1" name="Line 14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61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2" name="Line 15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43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3" name="Line 15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4" name="Line 15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3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5" name="Line 153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6" name="Line 154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251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7" name="Line 155"/>
            <p:cNvSpPr>
              <a:spLocks noChangeShapeType="1"/>
            </p:cNvSpPr>
            <p:nvPr userDrawn="1"/>
          </p:nvSpPr>
          <p:spPr bwMode="gray">
            <a:xfrm flipH="1">
              <a:off x="0" y="462"/>
              <a:ext cx="1461" cy="346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8" name="Line 156"/>
            <p:cNvSpPr>
              <a:spLocks noChangeShapeType="1"/>
            </p:cNvSpPr>
            <p:nvPr userDrawn="1"/>
          </p:nvSpPr>
          <p:spPr bwMode="gray">
            <a:xfrm flipH="1">
              <a:off x="249" y="463"/>
              <a:ext cx="1215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9" name="Line 157"/>
            <p:cNvSpPr>
              <a:spLocks noChangeShapeType="1"/>
            </p:cNvSpPr>
            <p:nvPr userDrawn="1"/>
          </p:nvSpPr>
          <p:spPr bwMode="gray">
            <a:xfrm flipH="1">
              <a:off x="657" y="472"/>
              <a:ext cx="808" cy="384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0" name="Line 158"/>
            <p:cNvSpPr>
              <a:spLocks noChangeShapeType="1"/>
            </p:cNvSpPr>
            <p:nvPr userDrawn="1"/>
          </p:nvSpPr>
          <p:spPr bwMode="gray">
            <a:xfrm flipH="1">
              <a:off x="1066" y="463"/>
              <a:ext cx="404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1" name="Line 159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87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2" name="Line 160"/>
            <p:cNvSpPr>
              <a:spLocks noChangeShapeType="1"/>
            </p:cNvSpPr>
            <p:nvPr userDrawn="1"/>
          </p:nvSpPr>
          <p:spPr bwMode="gray">
            <a:xfrm flipH="1">
              <a:off x="0" y="466"/>
              <a:ext cx="1447" cy="132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3" name="Line 161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89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4" name="Line 162"/>
            <p:cNvSpPr>
              <a:spLocks noChangeShapeType="1"/>
            </p:cNvSpPr>
            <p:nvPr userDrawn="1"/>
          </p:nvSpPr>
          <p:spPr bwMode="gray">
            <a:xfrm flipH="1">
              <a:off x="0" y="471"/>
              <a:ext cx="1435" cy="50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5" name="Line 163"/>
            <p:cNvSpPr>
              <a:spLocks noChangeShapeType="1"/>
            </p:cNvSpPr>
            <p:nvPr userDrawn="1"/>
          </p:nvSpPr>
          <p:spPr bwMode="gray">
            <a:xfrm flipH="1">
              <a:off x="0" y="463"/>
              <a:ext cx="1464" cy="20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6" name="Line 164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2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237" name="Group 165"/>
            <p:cNvGrpSpPr>
              <a:grpSpLocks/>
            </p:cNvGrpSpPr>
            <p:nvPr userDrawn="1"/>
          </p:nvGrpSpPr>
          <p:grpSpPr bwMode="auto">
            <a:xfrm>
              <a:off x="0" y="2063"/>
              <a:ext cx="5760" cy="1220"/>
              <a:chOff x="235" y="2750"/>
              <a:chExt cx="5241" cy="699"/>
            </a:xfrm>
          </p:grpSpPr>
          <p:sp>
            <p:nvSpPr>
              <p:cNvPr id="3238" name="Line 166"/>
              <p:cNvSpPr>
                <a:spLocks noChangeShapeType="1"/>
              </p:cNvSpPr>
              <p:nvPr/>
            </p:nvSpPr>
            <p:spPr bwMode="gray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39" name="Line 167"/>
              <p:cNvSpPr>
                <a:spLocks noChangeShapeType="1"/>
              </p:cNvSpPr>
              <p:nvPr/>
            </p:nvSpPr>
            <p:spPr bwMode="gray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40" name="Line 168"/>
              <p:cNvSpPr>
                <a:spLocks noChangeShapeType="1"/>
              </p:cNvSpPr>
              <p:nvPr/>
            </p:nvSpPr>
            <p:spPr bwMode="gray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41" name="Line 169"/>
              <p:cNvSpPr>
                <a:spLocks noChangeShapeType="1"/>
              </p:cNvSpPr>
              <p:nvPr/>
            </p:nvSpPr>
            <p:spPr bwMode="gray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242" name="Line 170"/>
            <p:cNvSpPr>
              <a:spLocks noChangeShapeType="1"/>
            </p:cNvSpPr>
            <p:nvPr userDrawn="1"/>
          </p:nvSpPr>
          <p:spPr bwMode="gray">
            <a:xfrm>
              <a:off x="0" y="1753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3" name="Line 171"/>
            <p:cNvSpPr>
              <a:spLocks noChangeShapeType="1"/>
            </p:cNvSpPr>
            <p:nvPr userDrawn="1"/>
          </p:nvSpPr>
          <p:spPr bwMode="gray">
            <a:xfrm flipV="1">
              <a:off x="0" y="1455"/>
              <a:ext cx="5760" cy="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4" name="Line 172"/>
            <p:cNvSpPr>
              <a:spLocks noChangeShapeType="1"/>
            </p:cNvSpPr>
            <p:nvPr userDrawn="1"/>
          </p:nvSpPr>
          <p:spPr bwMode="gray">
            <a:xfrm>
              <a:off x="0" y="1182"/>
              <a:ext cx="5760" cy="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5" name="Line 173"/>
            <p:cNvSpPr>
              <a:spLocks noChangeShapeType="1"/>
            </p:cNvSpPr>
            <p:nvPr userDrawn="1"/>
          </p:nvSpPr>
          <p:spPr bwMode="gray">
            <a:xfrm>
              <a:off x="0" y="965"/>
              <a:ext cx="573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6" name="Line 174"/>
            <p:cNvSpPr>
              <a:spLocks noChangeShapeType="1"/>
            </p:cNvSpPr>
            <p:nvPr userDrawn="1"/>
          </p:nvSpPr>
          <p:spPr bwMode="gray">
            <a:xfrm flipV="1">
              <a:off x="0" y="780"/>
              <a:ext cx="5760" cy="1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7" name="Line 175"/>
            <p:cNvSpPr>
              <a:spLocks noChangeShapeType="1"/>
            </p:cNvSpPr>
            <p:nvPr userDrawn="1"/>
          </p:nvSpPr>
          <p:spPr bwMode="gray">
            <a:xfrm>
              <a:off x="0" y="661"/>
              <a:ext cx="5760" cy="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8" name="Line 176"/>
            <p:cNvSpPr>
              <a:spLocks noChangeShapeType="1"/>
            </p:cNvSpPr>
            <p:nvPr userDrawn="1"/>
          </p:nvSpPr>
          <p:spPr bwMode="gray">
            <a:xfrm flipV="1">
              <a:off x="0" y="558"/>
              <a:ext cx="5760" cy="1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9" name="Line 177"/>
            <p:cNvSpPr>
              <a:spLocks noChangeShapeType="1"/>
            </p:cNvSpPr>
            <p:nvPr userDrawn="1"/>
          </p:nvSpPr>
          <p:spPr bwMode="gray">
            <a:xfrm>
              <a:off x="25" y="521"/>
              <a:ext cx="5735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50" name="Line 178"/>
            <p:cNvSpPr>
              <a:spLocks noChangeShapeType="1"/>
            </p:cNvSpPr>
            <p:nvPr userDrawn="1"/>
          </p:nvSpPr>
          <p:spPr bwMode="gray">
            <a:xfrm>
              <a:off x="0" y="482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5334000"/>
            <a:ext cx="7086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5D57A0EA-C09D-4B60-8823-C89736F62C45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251" name="Group 179"/>
          <p:cNvGrpSpPr>
            <a:grpSpLocks/>
          </p:cNvGrpSpPr>
          <p:nvPr/>
        </p:nvGrpSpPr>
        <p:grpSpPr bwMode="auto">
          <a:xfrm flipH="1">
            <a:off x="0" y="0"/>
            <a:ext cx="9144000" cy="2159000"/>
            <a:chOff x="-1" y="0"/>
            <a:chExt cx="5769" cy="1360"/>
          </a:xfrm>
        </p:grpSpPr>
        <p:sp>
          <p:nvSpPr>
            <p:cNvPr id="3252" name="Freeform 180"/>
            <p:cNvSpPr>
              <a:spLocks/>
            </p:cNvSpPr>
            <p:nvPr/>
          </p:nvSpPr>
          <p:spPr bwMode="gray">
            <a:xfrm>
              <a:off x="0" y="0"/>
              <a:ext cx="5768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6"/>
                </a:cxn>
                <a:cxn ang="0">
                  <a:pos x="1496" y="460"/>
                </a:cxn>
                <a:cxn ang="0">
                  <a:pos x="5768" y="1360"/>
                </a:cxn>
                <a:cxn ang="0">
                  <a:pos x="5768" y="0"/>
                </a:cxn>
                <a:cxn ang="0">
                  <a:pos x="0" y="0"/>
                </a:cxn>
              </a:cxnLst>
              <a:rect l="0" t="0" r="r" b="b"/>
              <a:pathLst>
                <a:path w="5768" h="1360">
                  <a:moveTo>
                    <a:pt x="0" y="0"/>
                  </a:moveTo>
                  <a:lnTo>
                    <a:pt x="0" y="616"/>
                  </a:lnTo>
                  <a:cubicBezTo>
                    <a:pt x="72" y="608"/>
                    <a:pt x="264" y="510"/>
                    <a:pt x="1496" y="460"/>
                  </a:cubicBezTo>
                  <a:cubicBezTo>
                    <a:pt x="2728" y="411"/>
                    <a:pt x="4632" y="672"/>
                    <a:pt x="5768" y="1360"/>
                  </a:cubicBezTo>
                  <a:lnTo>
                    <a:pt x="576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53" name="Freeform 181"/>
            <p:cNvSpPr>
              <a:spLocks/>
            </p:cNvSpPr>
            <p:nvPr/>
          </p:nvSpPr>
          <p:spPr bwMode="gray">
            <a:xfrm>
              <a:off x="-1" y="0"/>
              <a:ext cx="5761" cy="1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32"/>
                </a:cxn>
                <a:cxn ang="0">
                  <a:pos x="1521" y="448"/>
                </a:cxn>
                <a:cxn ang="0">
                  <a:pos x="5761" y="1104"/>
                </a:cxn>
                <a:cxn ang="0">
                  <a:pos x="5760" y="8"/>
                </a:cxn>
                <a:cxn ang="0">
                  <a:pos x="0" y="0"/>
                </a:cxn>
              </a:cxnLst>
              <a:rect l="0" t="0" r="r" b="b"/>
              <a:pathLst>
                <a:path w="5761" h="1104">
                  <a:moveTo>
                    <a:pt x="0" y="0"/>
                  </a:moveTo>
                  <a:lnTo>
                    <a:pt x="0" y="632"/>
                  </a:lnTo>
                  <a:cubicBezTo>
                    <a:pt x="72" y="625"/>
                    <a:pt x="401" y="504"/>
                    <a:pt x="1521" y="448"/>
                  </a:cubicBezTo>
                  <a:cubicBezTo>
                    <a:pt x="2641" y="392"/>
                    <a:pt x="4505" y="504"/>
                    <a:pt x="5761" y="1104"/>
                  </a:cubicBezTo>
                  <a:lnTo>
                    <a:pt x="5760" y="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254" name="Picture 182" descr="figure07_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5638800" y="3124200"/>
            <a:ext cx="2447925" cy="2044700"/>
          </a:xfrm>
          <a:prstGeom prst="rect">
            <a:avLst/>
          </a:prstGeom>
          <a:noFill/>
        </p:spPr>
      </p:pic>
      <p:pic>
        <p:nvPicPr>
          <p:cNvPr id="3255" name="Picture 183" descr="figure07_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7019925" y="4005263"/>
            <a:ext cx="2124075" cy="1774825"/>
          </a:xfrm>
          <a:prstGeom prst="rect">
            <a:avLst/>
          </a:prstGeom>
          <a:noFill/>
        </p:spPr>
      </p:pic>
      <p:pic>
        <p:nvPicPr>
          <p:cNvPr id="3256" name="Picture 184" descr="figure07_o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6227763" y="4868863"/>
            <a:ext cx="1619250" cy="1352550"/>
          </a:xfrm>
          <a:prstGeom prst="rect">
            <a:avLst/>
          </a:prstGeom>
          <a:noFill/>
        </p:spPr>
      </p:pic>
      <p:sp>
        <p:nvSpPr>
          <p:cNvPr id="3258" name="Rectangle 186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457200" y="4191000"/>
            <a:ext cx="5410200" cy="12192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altLang="ko-KR" smtClean="0"/>
              <a:t>Образец заголовка</a:t>
            </a:r>
            <a:endParaRPr lang="en-US" altLang="ko-KR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white">
          <a:xfrm>
            <a:off x="228600" y="304800"/>
            <a:ext cx="152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B4C4A-2BAF-436A-A91D-ED52D0DF3F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3238" y="209550"/>
            <a:ext cx="2024062" cy="60531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76288" y="209550"/>
            <a:ext cx="5924550" cy="60531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05FF40-FB42-42A4-9ABC-81201B481A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5F004-4C3E-4653-A9DD-BE0F1178E1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E4310-078F-4042-BF66-4684E066B1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76288" y="1347788"/>
            <a:ext cx="3802062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30750" y="1347788"/>
            <a:ext cx="3803650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EF15B-6590-40B1-B550-36EEC88959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3134B-BFB3-411A-A19F-BF42F4FA38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0D2CD-71A1-4FE2-830B-008384BAA5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FA5E1-04AE-4044-AD1E-21D6CC2592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96C6A1-0411-4625-87B9-5BB3905767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F2515-132D-4619-86A1-D601E139E6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-12700" y="692150"/>
            <a:ext cx="9144000" cy="6165850"/>
            <a:chOff x="0" y="436"/>
            <a:chExt cx="5760" cy="3884"/>
          </a:xfrm>
        </p:grpSpPr>
        <p:sp>
          <p:nvSpPr>
            <p:cNvPr id="1040" name="Line 1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94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347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2" name="Line 1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06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3" name="Line 1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340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Line 2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78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5" name="Line 2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16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6" name="Line 2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61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Line 2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065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8" name="Line 2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51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" name="Line 2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0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0" name="Line 2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4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Line 2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19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2" name="Line 2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89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3" name="Line 2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58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4" name="Line 30"/>
            <p:cNvSpPr>
              <a:spLocks noChangeShapeType="1"/>
            </p:cNvSpPr>
            <p:nvPr userDrawn="1"/>
          </p:nvSpPr>
          <p:spPr bwMode="gray">
            <a:xfrm>
              <a:off x="1515" y="462"/>
              <a:ext cx="4245" cy="130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5" name="Line 3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0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6" name="Line 3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83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7" name="Line 3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61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8" name="Line 3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43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9" name="Line 3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0" name="Line 3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3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1" name="Line 37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2" name="Line 38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251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3" name="Line 39"/>
            <p:cNvSpPr>
              <a:spLocks noChangeShapeType="1"/>
            </p:cNvSpPr>
            <p:nvPr userDrawn="1"/>
          </p:nvSpPr>
          <p:spPr bwMode="gray">
            <a:xfrm flipH="1">
              <a:off x="0" y="462"/>
              <a:ext cx="1461" cy="346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4" name="Line 40"/>
            <p:cNvSpPr>
              <a:spLocks noChangeShapeType="1"/>
            </p:cNvSpPr>
            <p:nvPr userDrawn="1"/>
          </p:nvSpPr>
          <p:spPr bwMode="gray">
            <a:xfrm flipH="1">
              <a:off x="249" y="463"/>
              <a:ext cx="1215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5" name="Line 41"/>
            <p:cNvSpPr>
              <a:spLocks noChangeShapeType="1"/>
            </p:cNvSpPr>
            <p:nvPr userDrawn="1"/>
          </p:nvSpPr>
          <p:spPr bwMode="gray">
            <a:xfrm flipH="1">
              <a:off x="657" y="472"/>
              <a:ext cx="808" cy="384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6" name="Line 42"/>
            <p:cNvSpPr>
              <a:spLocks noChangeShapeType="1"/>
            </p:cNvSpPr>
            <p:nvPr userDrawn="1"/>
          </p:nvSpPr>
          <p:spPr bwMode="gray">
            <a:xfrm flipH="1">
              <a:off x="1066" y="463"/>
              <a:ext cx="404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7" name="Line 43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87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8" name="Line 44"/>
            <p:cNvSpPr>
              <a:spLocks noChangeShapeType="1"/>
            </p:cNvSpPr>
            <p:nvPr userDrawn="1"/>
          </p:nvSpPr>
          <p:spPr bwMode="gray">
            <a:xfrm flipH="1">
              <a:off x="0" y="466"/>
              <a:ext cx="1447" cy="132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9" name="Line 45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89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0" name="Line 46"/>
            <p:cNvSpPr>
              <a:spLocks noChangeShapeType="1"/>
            </p:cNvSpPr>
            <p:nvPr userDrawn="1"/>
          </p:nvSpPr>
          <p:spPr bwMode="gray">
            <a:xfrm flipH="1">
              <a:off x="0" y="471"/>
              <a:ext cx="1435" cy="50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1" name="Line 47"/>
            <p:cNvSpPr>
              <a:spLocks noChangeShapeType="1"/>
            </p:cNvSpPr>
            <p:nvPr userDrawn="1"/>
          </p:nvSpPr>
          <p:spPr bwMode="gray">
            <a:xfrm flipH="1">
              <a:off x="0" y="463"/>
              <a:ext cx="1464" cy="20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2" name="Line 48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2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73" name="Group 49"/>
            <p:cNvGrpSpPr>
              <a:grpSpLocks/>
            </p:cNvGrpSpPr>
            <p:nvPr userDrawn="1"/>
          </p:nvGrpSpPr>
          <p:grpSpPr bwMode="auto">
            <a:xfrm>
              <a:off x="0" y="2063"/>
              <a:ext cx="5760" cy="1220"/>
              <a:chOff x="235" y="2750"/>
              <a:chExt cx="5241" cy="699"/>
            </a:xfrm>
          </p:grpSpPr>
          <p:sp>
            <p:nvSpPr>
              <p:cNvPr id="1074" name="Line 50"/>
              <p:cNvSpPr>
                <a:spLocks noChangeShapeType="1"/>
              </p:cNvSpPr>
              <p:nvPr/>
            </p:nvSpPr>
            <p:spPr bwMode="gray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5" name="Line 51"/>
              <p:cNvSpPr>
                <a:spLocks noChangeShapeType="1"/>
              </p:cNvSpPr>
              <p:nvPr/>
            </p:nvSpPr>
            <p:spPr bwMode="gray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6" name="Line 52"/>
              <p:cNvSpPr>
                <a:spLocks noChangeShapeType="1"/>
              </p:cNvSpPr>
              <p:nvPr/>
            </p:nvSpPr>
            <p:spPr bwMode="gray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7" name="Line 53"/>
              <p:cNvSpPr>
                <a:spLocks noChangeShapeType="1"/>
              </p:cNvSpPr>
              <p:nvPr/>
            </p:nvSpPr>
            <p:spPr bwMode="gray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78" name="Line 54"/>
            <p:cNvSpPr>
              <a:spLocks noChangeShapeType="1"/>
            </p:cNvSpPr>
            <p:nvPr userDrawn="1"/>
          </p:nvSpPr>
          <p:spPr bwMode="gray">
            <a:xfrm>
              <a:off x="0" y="1753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9" name="Line 55"/>
            <p:cNvSpPr>
              <a:spLocks noChangeShapeType="1"/>
            </p:cNvSpPr>
            <p:nvPr userDrawn="1"/>
          </p:nvSpPr>
          <p:spPr bwMode="gray">
            <a:xfrm flipV="1">
              <a:off x="0" y="1455"/>
              <a:ext cx="5760" cy="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0" name="Line 56"/>
            <p:cNvSpPr>
              <a:spLocks noChangeShapeType="1"/>
            </p:cNvSpPr>
            <p:nvPr userDrawn="1"/>
          </p:nvSpPr>
          <p:spPr bwMode="gray">
            <a:xfrm>
              <a:off x="0" y="1182"/>
              <a:ext cx="5760" cy="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1" name="Line 57"/>
            <p:cNvSpPr>
              <a:spLocks noChangeShapeType="1"/>
            </p:cNvSpPr>
            <p:nvPr userDrawn="1"/>
          </p:nvSpPr>
          <p:spPr bwMode="gray">
            <a:xfrm>
              <a:off x="0" y="965"/>
              <a:ext cx="573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2" name="Line 58"/>
            <p:cNvSpPr>
              <a:spLocks noChangeShapeType="1"/>
            </p:cNvSpPr>
            <p:nvPr userDrawn="1"/>
          </p:nvSpPr>
          <p:spPr bwMode="gray">
            <a:xfrm flipV="1">
              <a:off x="0" y="780"/>
              <a:ext cx="5760" cy="1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3" name="Line 59"/>
            <p:cNvSpPr>
              <a:spLocks noChangeShapeType="1"/>
            </p:cNvSpPr>
            <p:nvPr userDrawn="1"/>
          </p:nvSpPr>
          <p:spPr bwMode="gray">
            <a:xfrm>
              <a:off x="0" y="661"/>
              <a:ext cx="5760" cy="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4" name="Line 60"/>
            <p:cNvSpPr>
              <a:spLocks noChangeShapeType="1"/>
            </p:cNvSpPr>
            <p:nvPr userDrawn="1"/>
          </p:nvSpPr>
          <p:spPr bwMode="gray">
            <a:xfrm flipV="1">
              <a:off x="0" y="558"/>
              <a:ext cx="5760" cy="1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5" name="Line 61"/>
            <p:cNvSpPr>
              <a:spLocks noChangeShapeType="1"/>
            </p:cNvSpPr>
            <p:nvPr userDrawn="1"/>
          </p:nvSpPr>
          <p:spPr bwMode="gray">
            <a:xfrm>
              <a:off x="25" y="521"/>
              <a:ext cx="5735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6" name="Line 62"/>
            <p:cNvSpPr>
              <a:spLocks noChangeShapeType="1"/>
            </p:cNvSpPr>
            <p:nvPr userDrawn="1"/>
          </p:nvSpPr>
          <p:spPr bwMode="gray">
            <a:xfrm>
              <a:off x="0" y="482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87" name="Line 63"/>
          <p:cNvSpPr>
            <a:spLocks noChangeShapeType="1"/>
          </p:cNvSpPr>
          <p:nvPr/>
        </p:nvSpPr>
        <p:spPr bwMode="gray">
          <a:xfrm flipH="1">
            <a:off x="-12700" y="712788"/>
            <a:ext cx="2339975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8" name="Line 64"/>
          <p:cNvSpPr>
            <a:spLocks noChangeShapeType="1"/>
          </p:cNvSpPr>
          <p:nvPr/>
        </p:nvSpPr>
        <p:spPr bwMode="gray">
          <a:xfrm flipH="1">
            <a:off x="-12700" y="712788"/>
            <a:ext cx="2339975" cy="34925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9" name="Line 65"/>
          <p:cNvSpPr>
            <a:spLocks noChangeShapeType="1"/>
          </p:cNvSpPr>
          <p:nvPr/>
        </p:nvSpPr>
        <p:spPr bwMode="gray">
          <a:xfrm flipH="1">
            <a:off x="-12700" y="692150"/>
            <a:ext cx="2339975" cy="19685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90" name="Line 66"/>
          <p:cNvSpPr>
            <a:spLocks noChangeShapeType="1"/>
          </p:cNvSpPr>
          <p:nvPr/>
        </p:nvSpPr>
        <p:spPr bwMode="gray">
          <a:xfrm>
            <a:off x="-12700" y="765175"/>
            <a:ext cx="9144000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91" name="Freeform 67"/>
          <p:cNvSpPr>
            <a:spLocks/>
          </p:cNvSpPr>
          <p:nvPr/>
        </p:nvSpPr>
        <p:spPr bwMode="gray">
          <a:xfrm>
            <a:off x="-12700" y="0"/>
            <a:ext cx="9156700" cy="1600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88"/>
              </a:cxn>
              <a:cxn ang="0">
                <a:pos x="2008" y="492"/>
              </a:cxn>
              <a:cxn ang="0">
                <a:pos x="5768" y="1008"/>
              </a:cxn>
              <a:cxn ang="0">
                <a:pos x="5768" y="0"/>
              </a:cxn>
              <a:cxn ang="0">
                <a:pos x="0" y="0"/>
              </a:cxn>
            </a:cxnLst>
            <a:rect l="0" t="0" r="r" b="b"/>
            <a:pathLst>
              <a:path w="5768" h="1008">
                <a:moveTo>
                  <a:pt x="0" y="0"/>
                </a:moveTo>
                <a:lnTo>
                  <a:pt x="0" y="688"/>
                </a:lnTo>
                <a:cubicBezTo>
                  <a:pt x="72" y="682"/>
                  <a:pt x="776" y="535"/>
                  <a:pt x="2008" y="492"/>
                </a:cubicBezTo>
                <a:cubicBezTo>
                  <a:pt x="3240" y="449"/>
                  <a:pt x="4792" y="608"/>
                  <a:pt x="5768" y="1008"/>
                </a:cubicBezTo>
                <a:lnTo>
                  <a:pt x="5768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3529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92" name="Freeform 68"/>
          <p:cNvSpPr>
            <a:spLocks/>
          </p:cNvSpPr>
          <p:nvPr/>
        </p:nvSpPr>
        <p:spPr bwMode="gray">
          <a:xfrm>
            <a:off x="-12700" y="-12700"/>
            <a:ext cx="9156700" cy="1354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67"/>
              </a:cxn>
              <a:cxn ang="0">
                <a:pos x="2104" y="448"/>
              </a:cxn>
              <a:cxn ang="0">
                <a:pos x="5768" y="848"/>
              </a:cxn>
              <a:cxn ang="0">
                <a:pos x="5760" y="8"/>
              </a:cxn>
              <a:cxn ang="0">
                <a:pos x="0" y="0"/>
              </a:cxn>
            </a:cxnLst>
            <a:rect l="0" t="0" r="r" b="b"/>
            <a:pathLst>
              <a:path w="5768" h="848">
                <a:moveTo>
                  <a:pt x="0" y="0"/>
                </a:moveTo>
                <a:lnTo>
                  <a:pt x="0" y="767"/>
                </a:lnTo>
                <a:cubicBezTo>
                  <a:pt x="72" y="760"/>
                  <a:pt x="879" y="496"/>
                  <a:pt x="2104" y="448"/>
                </a:cubicBezTo>
                <a:cubicBezTo>
                  <a:pt x="3330" y="401"/>
                  <a:pt x="4792" y="472"/>
                  <a:pt x="5768" y="848"/>
                </a:cubicBezTo>
                <a:lnTo>
                  <a:pt x="5760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93" name="Picture 69" descr="figure07_o copy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gray">
          <a:xfrm>
            <a:off x="600075" y="115888"/>
            <a:ext cx="1079500" cy="792162"/>
          </a:xfrm>
          <a:prstGeom prst="rect">
            <a:avLst/>
          </a:prstGeom>
          <a:noFill/>
        </p:spPr>
      </p:pic>
      <p:pic>
        <p:nvPicPr>
          <p:cNvPr id="1094" name="Picture 70" descr="figure07_b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>
            <a:off x="-12700" y="333375"/>
            <a:ext cx="1439863" cy="1203325"/>
          </a:xfrm>
          <a:prstGeom prst="rect">
            <a:avLst/>
          </a:prstGeom>
          <a:noFill/>
        </p:spPr>
      </p:pic>
      <p:pic>
        <p:nvPicPr>
          <p:cNvPr id="1095" name="Picture 71" descr="figure07_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>
            <a:off x="1174750" y="404813"/>
            <a:ext cx="649288" cy="54292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6288" y="1347788"/>
            <a:ext cx="7758112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D402336-A428-410C-9F5A-B1D230349C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485900" y="20955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714480" y="1785926"/>
            <a:ext cx="7056438" cy="1219200"/>
          </a:xfrm>
        </p:spPr>
        <p:txBody>
          <a:bodyPr/>
          <a:lstStyle/>
          <a:p>
            <a:pPr algn="ctr"/>
            <a:r>
              <a:rPr lang="ru-RU" sz="4800" dirty="0" smtClean="0"/>
              <a:t>Вред или польза от электронной сигареты?</a:t>
            </a:r>
            <a:endParaRPr lang="ru-RU" sz="4800" dirty="0"/>
          </a:p>
        </p:txBody>
      </p:sp>
      <p:pic>
        <p:nvPicPr>
          <p:cNvPr id="3" name="Рисунок 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571876"/>
            <a:ext cx="3332924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электронная сигарета отзыв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71678"/>
            <a:ext cx="578647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Отзывы врачей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едином мнении о пользе или опасности электронных сигарет отзывы врачей и специалистов не сходятся. В то же самое время, американские исследователи утверждают, что выявленное ими в ходе исследований содержание вредных веществ превышает безопасный уровень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5072074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1. Итоги тестирования.</a:t>
            </a:r>
          </a:p>
          <a:p>
            <a:endParaRPr lang="ru-RU" dirty="0" smtClean="0"/>
          </a:p>
          <a:p>
            <a:r>
              <a:rPr lang="ru-RU" dirty="0" smtClean="0"/>
              <a:t>2. Положительные и отрицательные стороны.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Рисунки тематические\Курение\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857496"/>
            <a:ext cx="2500330" cy="3726453"/>
          </a:xfrm>
          <a:prstGeom prst="rect">
            <a:avLst/>
          </a:prstGeom>
          <a:noFill/>
        </p:spPr>
      </p:pic>
      <p:pic>
        <p:nvPicPr>
          <p:cNvPr id="7171" name="Picture 3" descr="C:\Рисунки тематические\Курение\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33863" y="3071813"/>
            <a:ext cx="676275" cy="71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19" name="Text Box 31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89122" name="Rectangle 34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r>
              <a:rPr lang="ru-RU" sz="2800" dirty="0" smtClean="0"/>
              <a:t>Проверь себя?</a:t>
            </a:r>
            <a:endParaRPr lang="ru-RU" sz="2800" dirty="0"/>
          </a:p>
        </p:txBody>
      </p:sp>
      <p:sp>
        <p:nvSpPr>
          <p:cNvPr id="89123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353425" cy="4824412"/>
          </a:xfrm>
        </p:spPr>
        <p:txBody>
          <a:bodyPr/>
          <a:lstStyle/>
          <a:p>
            <a:r>
              <a:rPr lang="ru-RU" dirty="0" smtClean="0"/>
              <a:t>1. Как вы считаете, вредна ли для здоровья электронная сигарета?</a:t>
            </a:r>
          </a:p>
          <a:p>
            <a:pPr>
              <a:buNone/>
            </a:pPr>
            <a:r>
              <a:rPr lang="ru-RU" dirty="0" smtClean="0"/>
              <a:t>(да, нет)</a:t>
            </a:r>
          </a:p>
          <a:p>
            <a:r>
              <a:rPr lang="ru-RU" dirty="0" smtClean="0"/>
              <a:t>2. Можно ли верить телевизионной рекламе о безвредности электронной сигареты? (да. Нет)</a:t>
            </a:r>
          </a:p>
          <a:p>
            <a:r>
              <a:rPr lang="ru-RU" dirty="0" smtClean="0"/>
              <a:t>3. Законно ли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наносить на этикетку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сигарет надписи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легкие сигареты»? </a:t>
            </a:r>
            <a:r>
              <a:rPr lang="ru-RU" dirty="0" smtClean="0"/>
              <a:t>(да, нет)</a:t>
            </a:r>
            <a:endParaRPr lang="ru-RU" dirty="0"/>
          </a:p>
        </p:txBody>
      </p:sp>
      <p:pic>
        <p:nvPicPr>
          <p:cNvPr id="4098" name="Picture 2" descr="C:\Рисунки тематические\Курение\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5417094"/>
            <a:ext cx="1071570" cy="1136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9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endParaRPr lang="ru-RU" sz="2800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353425" cy="4824412"/>
          </a:xfrm>
        </p:spPr>
        <p:txBody>
          <a:bodyPr/>
          <a:lstStyle/>
          <a:p>
            <a:r>
              <a:rPr lang="ru-RU" dirty="0" smtClean="0"/>
              <a:t>4. С электронной сигаретой можно смело пожелать - </a:t>
            </a:r>
            <a:r>
              <a:rPr lang="ru-RU" b="1" dirty="0" smtClean="0"/>
              <a:t>Курите на здоровье! (да. Нет)</a:t>
            </a:r>
          </a:p>
          <a:p>
            <a:r>
              <a:rPr lang="ru-RU" b="1" dirty="0" smtClean="0"/>
              <a:t>5.Что сильней </a:t>
            </a:r>
            <a:r>
              <a:rPr lang="ru-RU" dirty="0" smtClean="0"/>
              <a:t>зависимость к никотину или психологическая зависимость к сигарете в руках и привычному дыму.</a:t>
            </a:r>
          </a:p>
          <a:p>
            <a:r>
              <a:rPr lang="ru-RU" dirty="0" smtClean="0"/>
              <a:t>6. Как вы думаете одобряют или нет врачи электронные сигареты? (да. Нет) </a:t>
            </a:r>
            <a:endParaRPr lang="ru-RU" dirty="0"/>
          </a:p>
        </p:txBody>
      </p:sp>
      <p:pic>
        <p:nvPicPr>
          <p:cNvPr id="3074" name="Picture 2" descr="C:\Рисунки тематические\Курение\d02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431216"/>
            <a:ext cx="3648081" cy="1207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39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9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39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39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9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endParaRPr lang="ru-RU" sz="2800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353425" cy="4824412"/>
          </a:xfrm>
        </p:spPr>
        <p:txBody>
          <a:bodyPr/>
          <a:lstStyle/>
          <a:p>
            <a:r>
              <a:rPr lang="ru-RU" dirty="0" smtClean="0"/>
              <a:t>7. Электронная сигарета   помогает бросить курить?, (да. Нет)</a:t>
            </a:r>
          </a:p>
          <a:p>
            <a:r>
              <a:rPr lang="ru-RU" dirty="0" smtClean="0"/>
              <a:t> 8. Электронная сигарета превосходно подходит на роль ценного и оригинального подарка. (да, нет)</a:t>
            </a:r>
            <a:endParaRPr lang="ru-RU" dirty="0"/>
          </a:p>
        </p:txBody>
      </p:sp>
      <p:pic>
        <p:nvPicPr>
          <p:cNvPr id="2050" name="Picture 2" descr="C:\Рисунки тематические\Курение\2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500570"/>
            <a:ext cx="1703444" cy="1600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49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49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49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49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49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9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endParaRPr lang="ru-RU" sz="2800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353425" cy="3798902"/>
          </a:xfrm>
        </p:spPr>
        <p:txBody>
          <a:bodyPr/>
          <a:lstStyle/>
          <a:p>
            <a:r>
              <a:rPr lang="ru-RU" dirty="0" smtClean="0"/>
              <a:t>Электронная сигарета по своей структуре - это ингалятор, который с помощью энергии от микро аккумулятора, при вдохе подает воздушно-капельным путем жидкость с никотином в виде имитации дыма и вкусовыми ощущениями, приближенными к реальным ощущениям </a:t>
            </a:r>
            <a:endParaRPr lang="ru-RU" dirty="0"/>
          </a:p>
        </p:txBody>
      </p:sp>
      <p:pic>
        <p:nvPicPr>
          <p:cNvPr id="1026" name="Picture 2" descr="C:\Рисунки тематические\Курение\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5357826"/>
            <a:ext cx="1257302" cy="1220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endParaRPr lang="ru-RU" sz="2800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353425" cy="4824412"/>
          </a:xfrm>
        </p:spPr>
        <p:txBody>
          <a:bodyPr/>
          <a:lstStyle/>
          <a:p>
            <a:r>
              <a:rPr lang="ru-RU" dirty="0" smtClean="0"/>
              <a:t>Жидкость заправляется в сменные картриджи и может содержать, как разные дозы никотина, так и не содержать никотин вообще. Отсутствие никотина во многих картриджей, равно, как и отсутствие продуктов горения говорит о, </a:t>
            </a:r>
            <a:r>
              <a:rPr lang="ru-RU" i="1" u="sng" dirty="0" smtClean="0">
                <a:solidFill>
                  <a:srgbClr val="FF0000"/>
                </a:solidFill>
              </a:rPr>
              <a:t>возможной</a:t>
            </a:r>
            <a:r>
              <a:rPr lang="ru-RU" dirty="0" smtClean="0"/>
              <a:t>, безвредности электронной сигареты</a:t>
            </a:r>
            <a:endParaRPr lang="ru-RU" dirty="0"/>
          </a:p>
        </p:txBody>
      </p:sp>
      <p:pic>
        <p:nvPicPr>
          <p:cNvPr id="5122" name="Picture 2" descr="C:\Рисунки тематические\Курение\1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1" y="5643578"/>
            <a:ext cx="4052483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2"/>
            <a:ext cx="6769100" cy="1311261"/>
          </a:xfrm>
        </p:spPr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Но…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353425" cy="4824412"/>
          </a:xfrm>
        </p:spPr>
        <p:txBody>
          <a:bodyPr/>
          <a:lstStyle/>
          <a:p>
            <a:r>
              <a:rPr lang="ru-RU" dirty="0" smtClean="0"/>
              <a:t>Почему можно говорить только о возможной безопасной подмены сигареты? Дело в том, что в отличии от традиционных сигарет, электронные сигареты пока не подлежат обязательной сертификации, а значит, говорить стопроцентно уверенно о вреде или пользе еще рано. </a:t>
            </a:r>
            <a:endParaRPr lang="ru-RU" dirty="0"/>
          </a:p>
        </p:txBody>
      </p:sp>
      <p:pic>
        <p:nvPicPr>
          <p:cNvPr id="6146" name="Picture 2" descr="C:\Рисунки тематические\Курение\11r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5072074"/>
            <a:ext cx="1428755" cy="1428755"/>
          </a:xfrm>
          <a:prstGeom prst="rect">
            <a:avLst/>
          </a:prstGeom>
          <a:noFill/>
        </p:spPr>
      </p:pic>
      <p:pic>
        <p:nvPicPr>
          <p:cNvPr id="6147" name="Picture 3" descr="C:\Рисунки тематические\Курение\pokuri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5538798"/>
            <a:ext cx="285752" cy="9572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endParaRPr lang="ru-RU" sz="2800"/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353425" cy="4824412"/>
          </a:xfrm>
        </p:spPr>
        <p:txBody>
          <a:bodyPr/>
          <a:lstStyle/>
          <a:p>
            <a:r>
              <a:rPr lang="ru-RU" dirty="0" smtClean="0"/>
              <a:t>Сертификация означает строгие нормы содержания тех или иных веществ в составе сигареты, таких, как никотина и других опасных веществ, в обычных сигаретах содержание таких веществ строго прописаны Всемирной Организацией Здравоохранения. 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5143512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C:\Рисунки тематические\Курение\1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4572008"/>
            <a:ext cx="2005018" cy="2005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6769100" cy="563562"/>
          </a:xfrm>
        </p:spPr>
        <p:txBody>
          <a:bodyPr/>
          <a:lstStyle/>
          <a:p>
            <a:endParaRPr lang="ru-RU" sz="2800"/>
          </a:p>
        </p:txBody>
      </p:sp>
      <p:sp>
        <p:nvSpPr>
          <p:cNvPr id="13005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353425" cy="4824412"/>
          </a:xfrm>
        </p:spPr>
        <p:txBody>
          <a:bodyPr/>
          <a:lstStyle/>
          <a:p>
            <a:r>
              <a:rPr lang="ru-RU" dirty="0" smtClean="0"/>
              <a:t>Более того, </a:t>
            </a:r>
            <a:r>
              <a:rPr lang="ru-RU" dirty="0" err="1" smtClean="0"/>
              <a:t>элетронные</a:t>
            </a:r>
            <a:r>
              <a:rPr lang="ru-RU" dirty="0" smtClean="0"/>
              <a:t> сигареты не проходили полных испытаний ВОЗ, а всего лишь подвергались тестированиям врачей, ученых и специалистов из независимых исследовательских организаций разных стран. 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492919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C:\Рисунки тематические\Курение\2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676270"/>
            <a:ext cx="1700217" cy="1424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ир 3D">
  <a:themeElements>
    <a:clrScheme name="cdb2004101gl 3">
      <a:dk1>
        <a:srgbClr val="335338"/>
      </a:dk1>
      <a:lt1>
        <a:srgbClr val="D7E4BE"/>
      </a:lt1>
      <a:dk2>
        <a:srgbClr val="000066"/>
      </a:dk2>
      <a:lt2>
        <a:srgbClr val="B2B2B2"/>
      </a:lt2>
      <a:accent1>
        <a:srgbClr val="2F86B1"/>
      </a:accent1>
      <a:accent2>
        <a:srgbClr val="D2761A"/>
      </a:accent2>
      <a:accent3>
        <a:srgbClr val="E8EFDB"/>
      </a:accent3>
      <a:accent4>
        <a:srgbClr val="2A462E"/>
      </a:accent4>
      <a:accent5>
        <a:srgbClr val="ADC3D5"/>
      </a:accent5>
      <a:accent6>
        <a:srgbClr val="BE6A16"/>
      </a:accent6>
      <a:hlink>
        <a:srgbClr val="368463"/>
      </a:hlink>
      <a:folHlink>
        <a:srgbClr val="481ECE"/>
      </a:folHlink>
    </a:clrScheme>
    <a:fontScheme name="cdb2004101g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db2004101gl 1">
        <a:dk1>
          <a:srgbClr val="1A3E86"/>
        </a:dk1>
        <a:lt1>
          <a:srgbClr val="C1CFDD"/>
        </a:lt1>
        <a:dk2>
          <a:srgbClr val="000000"/>
        </a:dk2>
        <a:lt2>
          <a:srgbClr val="B2B2B2"/>
        </a:lt2>
        <a:accent1>
          <a:srgbClr val="4AAAC0"/>
        </a:accent1>
        <a:accent2>
          <a:srgbClr val="6600FF"/>
        </a:accent2>
        <a:accent3>
          <a:srgbClr val="DDE4EB"/>
        </a:accent3>
        <a:accent4>
          <a:srgbClr val="143472"/>
        </a:accent4>
        <a:accent5>
          <a:srgbClr val="B1D2DC"/>
        </a:accent5>
        <a:accent6>
          <a:srgbClr val="5C00E7"/>
        </a:accent6>
        <a:hlink>
          <a:srgbClr val="0066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1gl 2">
        <a:dk1>
          <a:srgbClr val="2B166E"/>
        </a:dk1>
        <a:lt1>
          <a:srgbClr val="AADBFC"/>
        </a:lt1>
        <a:dk2>
          <a:srgbClr val="003366"/>
        </a:dk2>
        <a:lt2>
          <a:srgbClr val="B2B2B2"/>
        </a:lt2>
        <a:accent1>
          <a:srgbClr val="19B17B"/>
        </a:accent1>
        <a:accent2>
          <a:srgbClr val="E57B1B"/>
        </a:accent2>
        <a:accent3>
          <a:srgbClr val="D2EAFD"/>
        </a:accent3>
        <a:accent4>
          <a:srgbClr val="23115D"/>
        </a:accent4>
        <a:accent5>
          <a:srgbClr val="ABD5BF"/>
        </a:accent5>
        <a:accent6>
          <a:srgbClr val="CF6F17"/>
        </a:accent6>
        <a:hlink>
          <a:srgbClr val="0066CC"/>
        </a:hlink>
        <a:folHlink>
          <a:srgbClr val="8C71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db2004101gl 3">
        <a:dk1>
          <a:srgbClr val="335338"/>
        </a:dk1>
        <a:lt1>
          <a:srgbClr val="D7E4BE"/>
        </a:lt1>
        <a:dk2>
          <a:srgbClr val="000066"/>
        </a:dk2>
        <a:lt2>
          <a:srgbClr val="B2B2B2"/>
        </a:lt2>
        <a:accent1>
          <a:srgbClr val="2F86B1"/>
        </a:accent1>
        <a:accent2>
          <a:srgbClr val="D2761A"/>
        </a:accent2>
        <a:accent3>
          <a:srgbClr val="E8EFDB"/>
        </a:accent3>
        <a:accent4>
          <a:srgbClr val="2A462E"/>
        </a:accent4>
        <a:accent5>
          <a:srgbClr val="ADC3D5"/>
        </a:accent5>
        <a:accent6>
          <a:srgbClr val="BE6A16"/>
        </a:accent6>
        <a:hlink>
          <a:srgbClr val="368463"/>
        </a:hlink>
        <a:folHlink>
          <a:srgbClr val="481E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Мир 3D</Template>
  <TotalTime>44</TotalTime>
  <Words>384</Words>
  <Application>Microsoft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Мир 3D</vt:lpstr>
      <vt:lpstr>Вред или польза от электронной сигареты?</vt:lpstr>
      <vt:lpstr>Проверь себя?</vt:lpstr>
      <vt:lpstr>Слайд 3</vt:lpstr>
      <vt:lpstr>Слайд 4</vt:lpstr>
      <vt:lpstr>Слайд 5</vt:lpstr>
      <vt:lpstr>Слайд 6</vt:lpstr>
      <vt:lpstr>Но…</vt:lpstr>
      <vt:lpstr>Слайд 8</vt:lpstr>
      <vt:lpstr>Слайд 9</vt:lpstr>
      <vt:lpstr>Слайд 10</vt:lpstr>
      <vt:lpstr>Отзывы врачей 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 или польза от электронной сигареты?</dc:title>
  <dc:creator>Администратор</dc:creator>
  <cp:lastModifiedBy>Odin</cp:lastModifiedBy>
  <cp:revision>6</cp:revision>
  <dcterms:created xsi:type="dcterms:W3CDTF">2012-03-18T09:05:23Z</dcterms:created>
  <dcterms:modified xsi:type="dcterms:W3CDTF">2013-04-05T11:07:56Z</dcterms:modified>
</cp:coreProperties>
</file>