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542452-340D-4D6F-80EE-C8BB3870150C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CCD078-B7EB-4728-86E9-13BB90E7F49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Феодальная раздробленность на Руси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Феодальная раздробленность – 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389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процесс распада единого государства                        на несколько самостоятельных частей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3000" t="5255" r="28000" b="34684"/>
          <a:stretch>
            <a:fillRect/>
          </a:stretch>
        </p:blipFill>
        <p:spPr bwMode="auto">
          <a:xfrm>
            <a:off x="5072066" y="2500306"/>
            <a:ext cx="3500430" cy="40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482446"/>
            <a:ext cx="3214710" cy="401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72464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Причины феодальной раздробленности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Княжеские усобицы</a:t>
            </a:r>
          </a:p>
          <a:p>
            <a:r>
              <a:rPr lang="ru-RU" sz="3200" dirty="0" smtClean="0"/>
              <a:t>Наличие органов местного управления</a:t>
            </a:r>
          </a:p>
          <a:p>
            <a:r>
              <a:rPr lang="ru-RU" sz="3200" dirty="0" smtClean="0"/>
              <a:t>Отсутствие четкого порядка наследования престола</a:t>
            </a:r>
          </a:p>
          <a:p>
            <a:r>
              <a:rPr lang="ru-RU" sz="3200" dirty="0" smtClean="0"/>
              <a:t>Вторжения </a:t>
            </a:r>
            <a:r>
              <a:rPr lang="ru-RU" sz="3200" dirty="0" smtClean="0"/>
              <a:t>половцев, ослаблявшие </a:t>
            </a:r>
            <a:r>
              <a:rPr lang="ru-RU" sz="3200" dirty="0" smtClean="0"/>
              <a:t>Русь</a:t>
            </a:r>
          </a:p>
          <a:p>
            <a:r>
              <a:rPr lang="ru-RU" sz="3200" dirty="0" smtClean="0"/>
              <a:t>Опустение Киевской земли, потеря Киевом первенства в русских землях</a:t>
            </a:r>
          </a:p>
          <a:p>
            <a:r>
              <a:rPr lang="ru-RU" sz="3200" dirty="0" smtClean="0"/>
              <a:t>Развитие феодализма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58082" y="6215082"/>
            <a:ext cx="1785918" cy="64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+mj-lt"/>
              </a:rPr>
              <a:t>С. 78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00240"/>
            <a:ext cx="6925872" cy="449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Повод к началу                                  феодальной раздробленности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000240"/>
            <a:ext cx="81439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err="1" smtClean="0">
                <a:solidFill>
                  <a:srgbClr val="FF0000"/>
                </a:solidFill>
              </a:rPr>
              <a:t>Любеческий</a:t>
            </a:r>
            <a:r>
              <a:rPr lang="ru-RU" sz="2800" b="1" dirty="0" smtClean="0">
                <a:solidFill>
                  <a:srgbClr val="FF0000"/>
                </a:solidFill>
              </a:rPr>
              <a:t> съезд 1097 г.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428604"/>
            <a:ext cx="364330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Русь удельная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132" y="1935480"/>
            <a:ext cx="3286148" cy="43891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15 княжеств</a:t>
            </a:r>
          </a:p>
          <a:p>
            <a:pPr algn="ctr"/>
            <a:r>
              <a:rPr lang="ru-RU" sz="3200" b="1" dirty="0" smtClean="0"/>
              <a:t>15 правителей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15 дружин</a:t>
            </a:r>
          </a:p>
          <a:p>
            <a:pPr algn="ctr"/>
            <a:r>
              <a:rPr lang="ru-RU" sz="3200" b="1" dirty="0" smtClean="0"/>
              <a:t>15 столиц</a:t>
            </a:r>
            <a:endParaRPr lang="ru-RU" sz="32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3000" t="5255" r="28000" b="34684"/>
          <a:stretch>
            <a:fillRect/>
          </a:stretch>
        </p:blipFill>
        <p:spPr bwMode="auto">
          <a:xfrm>
            <a:off x="0" y="0"/>
            <a:ext cx="53578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/>
              <a:t>Последствия феодальной раздробленности на Руси</a:t>
            </a:r>
            <a:endParaRPr lang="ru-RU" sz="4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Положительные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Отрицательные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Рост городов, развитие культуры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Расцвет ремесла                      и торговли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Сохранение единого языка, культуры, традиций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Усиление княжеских усобиц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Включение бояр                  в борьбу за власть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Снижение обороноспособности Руси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sz="49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С. 78-83, групповые проекты</a:t>
            </a:r>
            <a:r>
              <a:rPr lang="ru-RU" sz="4900" b="1" dirty="0" smtClean="0">
                <a:solidFill>
                  <a:schemeClr val="tx1"/>
                </a:solidFill>
              </a:rPr>
              <a:t/>
            </a:r>
            <a:br>
              <a:rPr lang="ru-RU" sz="4900" b="1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Новгородская земля</a:t>
            </a:r>
          </a:p>
          <a:p>
            <a:r>
              <a:rPr lang="ru-RU" sz="3600" b="1" dirty="0" smtClean="0"/>
              <a:t>Киевское княжество</a:t>
            </a:r>
          </a:p>
          <a:p>
            <a:r>
              <a:rPr lang="ru-RU" sz="3600" b="1" dirty="0" smtClean="0"/>
              <a:t>Черниговское княжество</a:t>
            </a:r>
          </a:p>
          <a:p>
            <a:r>
              <a:rPr lang="ru-RU" sz="3600" b="1" smtClean="0"/>
              <a:t>Галицко-Волынское </a:t>
            </a:r>
            <a:r>
              <a:rPr lang="ru-RU" sz="3600" b="1" dirty="0" smtClean="0"/>
              <a:t>княжество</a:t>
            </a:r>
          </a:p>
          <a:p>
            <a:r>
              <a:rPr lang="ru-RU" sz="3600" b="1" dirty="0" smtClean="0"/>
              <a:t>Владимиро-Суздальское княжество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План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Литература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Географическое положение и природа</a:t>
            </a:r>
          </a:p>
          <a:p>
            <a:r>
              <a:rPr lang="ru-RU" dirty="0" smtClean="0"/>
              <a:t>Крупные города</a:t>
            </a:r>
          </a:p>
          <a:p>
            <a:r>
              <a:rPr lang="ru-RU" dirty="0" smtClean="0"/>
              <a:t>Занятия населения</a:t>
            </a:r>
          </a:p>
          <a:p>
            <a:r>
              <a:rPr lang="ru-RU" dirty="0" smtClean="0"/>
              <a:t>Организация власти</a:t>
            </a:r>
          </a:p>
          <a:p>
            <a:r>
              <a:rPr lang="ru-RU" dirty="0" smtClean="0"/>
              <a:t>Достижения культуры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800" b="1" dirty="0" smtClean="0"/>
              <a:t>§ 10-11, 16</a:t>
            </a:r>
          </a:p>
          <a:p>
            <a:r>
              <a:rPr lang="ru-RU" dirty="0" smtClean="0"/>
              <a:t>Дополнительные источники информации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139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Феодальная раздробленность на Руси</vt:lpstr>
      <vt:lpstr>Феодальная раздробленность – это…</vt:lpstr>
      <vt:lpstr>Причины феодальной раздробленности</vt:lpstr>
      <vt:lpstr>Повод к началу                                  феодальной раздробленности</vt:lpstr>
      <vt:lpstr>Русь удельная</vt:lpstr>
      <vt:lpstr>Последствия феодальной раздробленности на Руси</vt:lpstr>
      <vt:lpstr>Домашнее задание С. 78-83, групповые проекты </vt:lpstr>
      <vt:lpstr>Слайд 8</vt:lpstr>
    </vt:vector>
  </TitlesOfParts>
  <Company>СОШ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Феодальная раздробленность на Руси</dc:title>
  <dc:creator>Гусева</dc:creator>
  <cp:lastModifiedBy>SamLab.ws</cp:lastModifiedBy>
  <cp:revision>12</cp:revision>
  <dcterms:created xsi:type="dcterms:W3CDTF">2012-03-06T06:17:01Z</dcterms:created>
  <dcterms:modified xsi:type="dcterms:W3CDTF">2012-03-06T13:10:39Z</dcterms:modified>
</cp:coreProperties>
</file>