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64" r:id="rId5"/>
    <p:sldId id="259" r:id="rId6"/>
    <p:sldId id="260" r:id="rId7"/>
    <p:sldId id="261" r:id="rId8"/>
    <p:sldId id="262" r:id="rId9"/>
    <p:sldId id="265" r:id="rId10"/>
    <p:sldId id="263"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B4C71EC6-210F-42DE-9C53-41977AD35B3D}" type="datetimeFigureOut">
              <a:rPr lang="ru-RU" smtClean="0"/>
              <a:t>18.04.2012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18.04.2012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18.04.2012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18.04.2012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95" name="Title 94"/>
          <p:cNvSpPr>
            <a:spLocks noGrp="1"/>
          </p:cNvSpPr>
          <p:nvPr>
            <p:ph type="title"/>
          </p:nvPr>
        </p:nvSpPr>
        <p:spPr>
          <a:xfrm>
            <a:off x="457200" y="4463568"/>
            <a:ext cx="8305800" cy="1143000"/>
          </a:xfrm>
        </p:spPr>
        <p:txBody>
          <a:bodyPr/>
          <a:lstStyle/>
          <a:p>
            <a:r>
              <a:rPr lang="ru-RU" smtClean="0"/>
              <a:t>Образец заголовка</a:t>
            </a:r>
            <a:endParaRPr lang="en-US"/>
          </a:p>
        </p:txBody>
      </p:sp>
      <p:sp>
        <p:nvSpPr>
          <p:cNvPr id="2" name="Date Placeholder 1"/>
          <p:cNvSpPr>
            <a:spLocks noGrp="1"/>
          </p:cNvSpPr>
          <p:nvPr>
            <p:ph type="dt" sz="half" idx="10"/>
          </p:nvPr>
        </p:nvSpPr>
        <p:spPr/>
        <p:txBody>
          <a:bodyPr/>
          <a:lstStyle/>
          <a:p>
            <a:fld id="{B4C71EC6-210F-42DE-9C53-41977AD35B3D}" type="datetimeFigureOut">
              <a:rPr lang="ru-RU" smtClean="0"/>
              <a:t>18.04.2012</a:t>
            </a:fld>
            <a:endParaRPr lang="ru-RU"/>
          </a:p>
        </p:txBody>
      </p:sp>
      <p:sp>
        <p:nvSpPr>
          <p:cNvPr id="91" name="Footer Placeholder 90"/>
          <p:cNvSpPr>
            <a:spLocks noGrp="1"/>
          </p:cNvSpPr>
          <p:nvPr>
            <p:ph type="ftr" sz="quarter" idx="11"/>
          </p:nvPr>
        </p:nvSpPr>
        <p:spPr/>
        <p:txBody>
          <a:bodyPr/>
          <a:lstStyle/>
          <a:p>
            <a:endParaRPr lang="ru-RU"/>
          </a:p>
        </p:txBody>
      </p:sp>
      <p:sp>
        <p:nvSpPr>
          <p:cNvPr id="92" name="Slide Number Placeholder 91"/>
          <p:cNvSpPr>
            <a:spLocks noGrp="1"/>
          </p:cNvSpPr>
          <p:nvPr>
            <p:ph type="sldNum" sz="quarter" idx="12"/>
          </p:nvPr>
        </p:nvSpPr>
        <p:spPr/>
        <p:txBody>
          <a:bodyPr/>
          <a:lstStyle/>
          <a:p>
            <a:fld id="{B19B0651-EE4F-4900-A07F-96A6BFA9D0F0}"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18.04.2012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B4C71EC6-210F-42DE-9C53-41977AD35B3D}" type="datetimeFigureOut">
              <a:rPr lang="ru-RU" smtClean="0"/>
              <a:t>18.04.2012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18.04.2012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18.04.2012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18.04.2012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18.04.2012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B4C71EC6-210F-42DE-9C53-41977AD35B3D}" type="datetimeFigureOut">
              <a:rPr lang="ru-RU" smtClean="0"/>
              <a:t>18.04.2012</a:t>
            </a:fld>
            <a:endParaRPr lang="ru-RU"/>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endParaRPr lang="ru-RU"/>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B19B0651-EE4F-4900-A07F-96A6BFA9D0F0}"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1520" y="2348880"/>
            <a:ext cx="4392488" cy="2232248"/>
          </a:xfrm>
        </p:spPr>
        <p:txBody>
          <a:bodyPr>
            <a:normAutofit/>
          </a:bodyPr>
          <a:lstStyle/>
          <a:p>
            <a:pPr algn="ctr"/>
            <a:r>
              <a:rPr lang="ru-RU" dirty="0" smtClean="0"/>
              <a:t>Инфляция и как государство </a:t>
            </a:r>
            <a:r>
              <a:rPr lang="en-US" dirty="0" smtClean="0"/>
              <a:t>                  </a:t>
            </a:r>
            <a:r>
              <a:rPr lang="ru-RU" dirty="0" smtClean="0"/>
              <a:t>с </a:t>
            </a:r>
            <a:r>
              <a:rPr lang="ru-RU" dirty="0" smtClean="0"/>
              <a:t>ней борется </a:t>
            </a:r>
            <a:endParaRPr lang="ru-RU" dirty="0"/>
          </a:p>
        </p:txBody>
      </p:sp>
    </p:spTree>
    <p:extLst>
      <p:ext uri="{BB962C8B-B14F-4D97-AF65-F5344CB8AC3E}">
        <p14:creationId xmlns:p14="http://schemas.microsoft.com/office/powerpoint/2010/main" val="4073834401"/>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851920" y="404664"/>
            <a:ext cx="4834880" cy="6264696"/>
          </a:xfrm>
        </p:spPr>
        <p:txBody>
          <a:bodyPr>
            <a:normAutofit fontScale="62500" lnSpcReduction="20000"/>
          </a:bodyPr>
          <a:lstStyle/>
          <a:p>
            <a:r>
              <a:rPr lang="ru-RU" dirty="0">
                <a:solidFill>
                  <a:srgbClr val="FFFF00"/>
                </a:solidFill>
              </a:rPr>
              <a:t>Последствия инфляции</a:t>
            </a:r>
          </a:p>
          <a:p>
            <a:r>
              <a:rPr lang="ru-RU" dirty="0">
                <a:solidFill>
                  <a:srgbClr val="FFFF00"/>
                </a:solidFill>
              </a:rPr>
              <a:t>Как любой многофакторный экономический процесс инфляция имеет целый ряд последствий:</a:t>
            </a:r>
          </a:p>
          <a:p>
            <a:r>
              <a:rPr lang="ru-RU" dirty="0">
                <a:solidFill>
                  <a:srgbClr val="FFFF00"/>
                </a:solidFill>
              </a:rPr>
              <a:t>расхождение в оценках между денежными потоками и денежными запасами. Все денежные запасы (вклады, кредиты, остатки на счетах и др.) обесцениваются. Обесцениваются также и ценные бумаги. Резко обостряются проблемы эмиссии денег;</a:t>
            </a:r>
          </a:p>
          <a:p>
            <a:r>
              <a:rPr lang="ru-RU" dirty="0">
                <a:solidFill>
                  <a:srgbClr val="FFFF00"/>
                </a:solidFill>
              </a:rPr>
              <a:t>стихийное, неконтролируемое перераспределение доходов: при инфляции проигрывают кредиторы, продавцы, экспортеры, работники бюджетных предприятий, а выигрывают должники, покупатели, импортеры, работники реального сектора. Благодаря инфляции возникают «мнимые» доходы, которые могут и не поступать в финансовую систему;</a:t>
            </a:r>
          </a:p>
          <a:p>
            <a:r>
              <a:rPr lang="ru-RU" dirty="0">
                <a:solidFill>
                  <a:srgbClr val="FFFF00"/>
                </a:solidFill>
              </a:rPr>
              <a:t>искажает все основные экономические показатели: ВВП, рентабельность, процент и т. п.;</a:t>
            </a:r>
          </a:p>
          <a:p>
            <a:r>
              <a:rPr lang="ru-RU" dirty="0">
                <a:solidFill>
                  <a:srgbClr val="FFFF00"/>
                </a:solidFill>
              </a:rPr>
              <a:t>рост цен сопровождается падением валютного курса национальной денежной единицы.</a:t>
            </a:r>
          </a:p>
          <a:p>
            <a:endParaRPr lang="ru-RU" dirty="0">
              <a:solidFill>
                <a:srgbClr val="FFFF00"/>
              </a:solidFill>
            </a:endParaRPr>
          </a:p>
          <a:p>
            <a:r>
              <a:rPr lang="ru-RU" dirty="0">
                <a:solidFill>
                  <a:srgbClr val="FFFF00"/>
                </a:solidFill>
              </a:rPr>
              <a:t>Влияние инфляции на экономическую жизнь можно рассматривать в двух направлениях: воздействие на перераспределение национального дохода и на объем национального производства.</a:t>
            </a:r>
          </a:p>
        </p:txBody>
      </p:sp>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1463150"/>
            <a:ext cx="3720065" cy="2613922"/>
          </a:xfrm>
          <a:prstGeom prst="rect">
            <a:avLst/>
          </a:prstGeom>
        </p:spPr>
      </p:pic>
    </p:spTree>
    <p:extLst>
      <p:ext uri="{BB962C8B-B14F-4D97-AF65-F5344CB8AC3E}">
        <p14:creationId xmlns:p14="http://schemas.microsoft.com/office/powerpoint/2010/main" val="1222356877"/>
      </p:ext>
    </p:extLst>
  </p:cSld>
  <p:clrMapOvr>
    <a:masterClrMapping/>
  </p:clrMapOvr>
  <mc:AlternateContent xmlns:mc="http://schemas.openxmlformats.org/markup-compatibility/2006">
    <mc:Choice xmlns:p14="http://schemas.microsoft.com/office/powerpoint/2010/main" Requires="p14">
      <p:transition spd="slow">
        <p14:flash/>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1196752"/>
            <a:ext cx="4680520" cy="4176464"/>
          </a:xfrm>
        </p:spPr>
        <p:txBody>
          <a:bodyPr>
            <a:normAutofit fontScale="92500"/>
          </a:bodyPr>
          <a:lstStyle/>
          <a:p>
            <a:pPr algn="ctr"/>
            <a:r>
              <a:rPr lang="ru-RU" dirty="0" err="1">
                <a:solidFill>
                  <a:srgbClr val="FFFF00"/>
                </a:solidFill>
              </a:rPr>
              <a:t>Инфля́ция</a:t>
            </a:r>
            <a:r>
              <a:rPr lang="ru-RU" dirty="0">
                <a:solidFill>
                  <a:srgbClr val="FFFF00"/>
                </a:solidFill>
              </a:rPr>
              <a:t> (лат. </a:t>
            </a:r>
            <a:r>
              <a:rPr lang="ru-RU" dirty="0" err="1">
                <a:solidFill>
                  <a:srgbClr val="FFFF00"/>
                </a:solidFill>
              </a:rPr>
              <a:t>Inflatio</a:t>
            </a:r>
            <a:r>
              <a:rPr lang="ru-RU" dirty="0">
                <a:solidFill>
                  <a:srgbClr val="FFFF00"/>
                </a:solidFill>
              </a:rPr>
              <a:t> — вздутие) — повышение общего уровня цен на товары и услуги. При инфляции за одну и ту же сумму денег по прошествии некоторого времени можно будет купить меньше товаров и услуг, чем прежде. В этом случае говорят, что за прошедшее время покупательная способность денег снизилась, деньги обесценились — утратили часть своей реальной стоимости</a:t>
            </a:r>
            <a:r>
              <a:rPr lang="ru-RU" dirty="0"/>
              <a:t>.</a:t>
            </a:r>
          </a:p>
        </p:txBody>
      </p:sp>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32040" y="1400200"/>
            <a:ext cx="3936437" cy="2952328"/>
          </a:xfrm>
          <a:prstGeom prst="rect">
            <a:avLst/>
          </a:prstGeom>
        </p:spPr>
      </p:pic>
    </p:spTree>
    <p:extLst>
      <p:ext uri="{BB962C8B-B14F-4D97-AF65-F5344CB8AC3E}">
        <p14:creationId xmlns:p14="http://schemas.microsoft.com/office/powerpoint/2010/main" val="1492721979"/>
      </p:ext>
    </p:extLst>
  </p:cSld>
  <p:clrMapOvr>
    <a:masterClrMapping/>
  </p:clrMapOvr>
  <p:transition spd="slow">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rot="10800000" flipV="1">
            <a:off x="179512" y="410590"/>
            <a:ext cx="3384376" cy="5447645"/>
          </a:xfrm>
          <a:prstGeom prst="rect">
            <a:avLst/>
          </a:prstGeom>
        </p:spPr>
        <p:txBody>
          <a:bodyPr wrap="square">
            <a:spAutoFit/>
          </a:bodyPr>
          <a:lstStyle/>
          <a:p>
            <a:r>
              <a:rPr lang="ru-RU" sz="1200" dirty="0" smtClean="0">
                <a:solidFill>
                  <a:srgbClr val="FFFF00"/>
                </a:solidFill>
              </a:rPr>
              <a:t>Инфляция </a:t>
            </a:r>
            <a:r>
              <a:rPr lang="ru-RU" sz="1200" dirty="0">
                <a:solidFill>
                  <a:srgbClr val="FFFF00"/>
                </a:solidFill>
              </a:rPr>
              <a:t>вызывается монетарными и структурными причинами:</a:t>
            </a:r>
          </a:p>
          <a:p>
            <a:r>
              <a:rPr lang="ru-RU" sz="1200" dirty="0">
                <a:solidFill>
                  <a:srgbClr val="FFFF00"/>
                </a:solidFill>
              </a:rPr>
              <a:t>монетарные: несоответствие денежного спроса и товарной массы, когда спрос на товары и услуги превышает размер товарооборота; превышение доходов над потребительскими расходами; дефицит государственного бюджета; чрезмерное инвестирование — объем инвестиций превышает возможность экономики; опережающий рост заработной платы по сравнению с ростом производства и повышением производительности труда;</a:t>
            </a:r>
          </a:p>
          <a:p>
            <a:r>
              <a:rPr lang="ru-RU" sz="1200" dirty="0">
                <a:solidFill>
                  <a:srgbClr val="FFFF00"/>
                </a:solidFill>
              </a:rPr>
              <a:t>структурные причины: деформация народно-хозяйственной структуры, выражающаяся в отставании развития отраслей потребительского сектора; снижение эффективности капиталовложения и сдерживание роста потребления; несовершенство системы управления экономикой;</a:t>
            </a:r>
          </a:p>
          <a:p>
            <a:r>
              <a:rPr lang="ru-RU" sz="1200" dirty="0">
                <a:solidFill>
                  <a:srgbClr val="FFFF00"/>
                </a:solidFill>
              </a:rPr>
              <a:t>внешние причины — сокращение поступлений от внешней торговли, отрицательное сальдо внешнеторгового платежного баланса.</a:t>
            </a:r>
          </a:p>
          <a:p>
            <a:r>
              <a:rPr lang="ru-RU" sz="1200" dirty="0">
                <a:solidFill>
                  <a:srgbClr val="FFFF00"/>
                </a:solidFill>
              </a:rPr>
              <a:t>Структурную инфляцию вызывает макроэкономическая межотраслевая несбалансированность. Среди институциональных причин инфляции можно выделить причины, связанные с денежным сектором, и причины, связанные с организационной структурой рынков. </a:t>
            </a:r>
            <a:endParaRPr lang="ru-RU" sz="1200" dirty="0">
              <a:solidFill>
                <a:srgbClr val="002060"/>
              </a:solidFill>
            </a:endParaRPr>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95937" y="980728"/>
            <a:ext cx="4916448" cy="3672408"/>
          </a:xfrm>
          <a:prstGeom prst="rect">
            <a:avLst/>
          </a:prstGeom>
        </p:spPr>
      </p:pic>
    </p:spTree>
    <p:extLst>
      <p:ext uri="{BB962C8B-B14F-4D97-AF65-F5344CB8AC3E}">
        <p14:creationId xmlns:p14="http://schemas.microsoft.com/office/powerpoint/2010/main" val="1917358819"/>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9512" y="116632"/>
            <a:ext cx="3816424" cy="6624736"/>
          </a:xfrm>
        </p:spPr>
        <p:txBody>
          <a:bodyPr>
            <a:normAutofit fontScale="70000" lnSpcReduction="20000"/>
          </a:bodyPr>
          <a:lstStyle/>
          <a:p>
            <a:r>
              <a:rPr lang="ru-RU" dirty="0">
                <a:solidFill>
                  <a:srgbClr val="FFFF00"/>
                </a:solidFill>
              </a:rPr>
              <a:t>1. Монетарные факторы:</a:t>
            </a:r>
          </a:p>
          <a:p>
            <a:r>
              <a:rPr lang="ru-RU" dirty="0">
                <a:solidFill>
                  <a:srgbClr val="FFFF00"/>
                </a:solidFill>
              </a:rPr>
              <a:t>неоправданная эмиссия денег для краткосрочных нужд государства;</a:t>
            </a:r>
          </a:p>
          <a:p>
            <a:r>
              <a:rPr lang="ru-RU" dirty="0">
                <a:solidFill>
                  <a:srgbClr val="FFFF00"/>
                </a:solidFill>
              </a:rPr>
              <a:t>финансирование бюджетного дефицита (может осуществляться за счет денежной эмиссии или за счет займов в центральном банке).</a:t>
            </a:r>
          </a:p>
          <a:p>
            <a:r>
              <a:rPr lang="ru-RU" dirty="0">
                <a:solidFill>
                  <a:srgbClr val="FFFF00"/>
                </a:solidFill>
              </a:rPr>
              <a:t>2. Высокий уровень монополизации экономики. Поскольку монополия обладает рыночной властью, она в состоянии влиять на цены. Монополизация может усилить инфляцию, начавшуюся вследствие других причин.</a:t>
            </a:r>
          </a:p>
          <a:p>
            <a:r>
              <a:rPr lang="ru-RU" dirty="0">
                <a:solidFill>
                  <a:srgbClr val="FFFF00"/>
                </a:solidFill>
              </a:rPr>
              <a:t>3. </a:t>
            </a:r>
            <a:r>
              <a:rPr lang="ru-RU" dirty="0" err="1">
                <a:solidFill>
                  <a:srgbClr val="FFFF00"/>
                </a:solidFill>
              </a:rPr>
              <a:t>Милитаризированность</a:t>
            </a:r>
            <a:r>
              <a:rPr lang="ru-RU" dirty="0">
                <a:solidFill>
                  <a:srgbClr val="FFFF00"/>
                </a:solidFill>
              </a:rPr>
              <a:t> экономики. Производство вооружений, увеличивая ВВП, не повышает производственный потенциал страны. С экономической точки зрения высокие военные расходы сдерживают развитие страны. Последствиями милитаризации являются бюджетный дефицит, диспропорции в структуре экономики, недопроизводство потребительских товаров при повышенном спросе, т.е. товарный дефицит и инфляция.</a:t>
            </a:r>
          </a:p>
          <a:p>
            <a:endParaRPr lang="ru-RU" dirty="0">
              <a:solidFill>
                <a:srgbClr val="FFFF00"/>
              </a:solidFill>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5976" y="1340768"/>
            <a:ext cx="4064000" cy="3403600"/>
          </a:xfrm>
          <a:prstGeom prst="rect">
            <a:avLst/>
          </a:prstGeom>
        </p:spPr>
      </p:pic>
    </p:spTree>
    <p:extLst>
      <p:ext uri="{BB962C8B-B14F-4D97-AF65-F5344CB8AC3E}">
        <p14:creationId xmlns:p14="http://schemas.microsoft.com/office/powerpoint/2010/main" val="3752523029"/>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19256" cy="706090"/>
          </a:xfrm>
        </p:spPr>
        <p:txBody>
          <a:bodyPr/>
          <a:lstStyle/>
          <a:p>
            <a:pPr algn="ctr"/>
            <a:r>
              <a:rPr lang="ru-RU" dirty="0" smtClean="0"/>
              <a:t>Типы инфляции</a:t>
            </a:r>
            <a:endParaRPr lang="ru-RU" dirty="0"/>
          </a:p>
        </p:txBody>
      </p:sp>
      <p:sp>
        <p:nvSpPr>
          <p:cNvPr id="3" name="Объект 2"/>
          <p:cNvSpPr>
            <a:spLocks noGrp="1"/>
          </p:cNvSpPr>
          <p:nvPr>
            <p:ph idx="1"/>
          </p:nvPr>
        </p:nvSpPr>
        <p:spPr>
          <a:xfrm>
            <a:off x="3563888" y="1052736"/>
            <a:ext cx="5256584" cy="5472608"/>
          </a:xfrm>
        </p:spPr>
        <p:txBody>
          <a:bodyPr>
            <a:normAutofit/>
          </a:bodyPr>
          <a:lstStyle/>
          <a:p>
            <a:r>
              <a:rPr lang="ru-RU" dirty="0" smtClean="0"/>
              <a:t>:</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7384" y="908720"/>
            <a:ext cx="8493207" cy="5688632"/>
          </a:xfrm>
          <a:prstGeom prst="rect">
            <a:avLst/>
          </a:prstGeom>
        </p:spPr>
      </p:pic>
      <p:sp>
        <p:nvSpPr>
          <p:cNvPr id="5" name="Прямоугольник 4"/>
          <p:cNvSpPr/>
          <p:nvPr/>
        </p:nvSpPr>
        <p:spPr>
          <a:xfrm>
            <a:off x="395536" y="908720"/>
            <a:ext cx="7848872" cy="5078313"/>
          </a:xfrm>
          <a:prstGeom prst="rect">
            <a:avLst/>
          </a:prstGeom>
        </p:spPr>
        <p:txBody>
          <a:bodyPr wrap="square">
            <a:spAutoFit/>
          </a:bodyPr>
          <a:lstStyle/>
          <a:p>
            <a:r>
              <a:rPr lang="ru-RU" dirty="0">
                <a:solidFill>
                  <a:srgbClr val="00B050"/>
                </a:solidFill>
              </a:rPr>
              <a:t>Инфляция спроса — порождается избытком совокупного спроса по сравнению с реальным объемом производства(дефицит товара).</a:t>
            </a:r>
          </a:p>
          <a:p>
            <a:r>
              <a:rPr lang="ru-RU" dirty="0">
                <a:solidFill>
                  <a:srgbClr val="00B050"/>
                </a:solidFill>
              </a:rPr>
              <a:t>Инфляция предложения (издержек) — рост цен вызван увеличением издержек производства в условиях недоиспользованных производственных ресурсов. Повышение издержек на единицу продукции сокращает объем предлагаемой производителями продукции при существующем уровне цен.</a:t>
            </a:r>
          </a:p>
          <a:p>
            <a:r>
              <a:rPr lang="ru-RU" dirty="0">
                <a:solidFill>
                  <a:srgbClr val="00B050"/>
                </a:solidFill>
              </a:rPr>
              <a:t>Сбалансированная инфляция — цены различных товаров остаются неизменными относительно друг друга.</a:t>
            </a:r>
          </a:p>
          <a:p>
            <a:r>
              <a:rPr lang="ru-RU" dirty="0">
                <a:solidFill>
                  <a:srgbClr val="00B050"/>
                </a:solidFill>
              </a:rPr>
              <a:t>Несбалансированная инфляция — цены различных товаров изменяются по отношению друг к другу в различных пропорциях.</a:t>
            </a:r>
          </a:p>
          <a:p>
            <a:r>
              <a:rPr lang="ru-RU" dirty="0">
                <a:solidFill>
                  <a:srgbClr val="00B050"/>
                </a:solidFill>
              </a:rPr>
              <a:t>Прогнозируемая инфляция — это инфляция, которая учитывается в ожиданиях и поведении экономических субъектов.</a:t>
            </a:r>
          </a:p>
          <a:p>
            <a:r>
              <a:rPr lang="ru-RU" dirty="0">
                <a:solidFill>
                  <a:srgbClr val="00B050"/>
                </a:solidFill>
              </a:rPr>
              <a:t>Непрогнозируемая инфляция — становится для </a:t>
            </a:r>
            <a:r>
              <a:rPr lang="ru-RU" dirty="0">
                <a:solidFill>
                  <a:srgbClr val="FF0000"/>
                </a:solidFill>
              </a:rPr>
              <a:t>населения неожиданностью</a:t>
            </a:r>
            <a:r>
              <a:rPr lang="ru-RU" dirty="0">
                <a:solidFill>
                  <a:srgbClr val="00B050"/>
                </a:solidFill>
              </a:rPr>
              <a:t>, так как фактический темп роста уровня цен </a:t>
            </a:r>
            <a:r>
              <a:rPr lang="ru-RU" dirty="0">
                <a:solidFill>
                  <a:srgbClr val="FF0000"/>
                </a:solidFill>
              </a:rPr>
              <a:t>превышает ожидаемый</a:t>
            </a:r>
            <a:r>
              <a:rPr lang="ru-RU" dirty="0">
                <a:solidFill>
                  <a:srgbClr val="00B050"/>
                </a:solidFill>
              </a:rPr>
              <a:t>.</a:t>
            </a:r>
          </a:p>
          <a:p>
            <a:r>
              <a:rPr lang="ru-RU" dirty="0">
                <a:solidFill>
                  <a:srgbClr val="00B050"/>
                </a:solidFill>
              </a:rPr>
              <a:t>Адаптированные ожидания потребителей — изменение потребительской психологии. Часто возникает в результате распространения информации о будущей потенциальной инфляции. Повышенный спрос на товары позволяет предпринимателям поднимать цены на эти товары.</a:t>
            </a:r>
          </a:p>
        </p:txBody>
      </p:sp>
    </p:spTree>
    <p:extLst>
      <p:ext uri="{BB962C8B-B14F-4D97-AF65-F5344CB8AC3E}">
        <p14:creationId xmlns:p14="http://schemas.microsoft.com/office/powerpoint/2010/main" val="3797750747"/>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355976" y="908720"/>
            <a:ext cx="4392488" cy="4824536"/>
          </a:xfrm>
        </p:spPr>
        <p:txBody>
          <a:bodyPr>
            <a:normAutofit fontScale="92500" lnSpcReduction="20000"/>
          </a:bodyPr>
          <a:lstStyle/>
          <a:p>
            <a:pPr algn="ctr"/>
            <a:r>
              <a:rPr lang="ru-RU" dirty="0">
                <a:solidFill>
                  <a:srgbClr val="FFFF00"/>
                </a:solidFill>
              </a:rPr>
              <a:t>Основными методами борьбы с инфляцией являются: денежные реформы и антиинфляционная политика.</a:t>
            </a:r>
          </a:p>
          <a:p>
            <a:pPr algn="ctr"/>
            <a:r>
              <a:rPr lang="ru-RU" dirty="0">
                <a:solidFill>
                  <a:srgbClr val="FFFF00"/>
                </a:solidFill>
              </a:rPr>
              <a:t>Денежные реформы – полное или частичное преобразование денежной системы, проводимое государством с целью упорядочения и укрепления денежного обращения.</a:t>
            </a:r>
          </a:p>
          <a:p>
            <a:pPr algn="ctr"/>
            <a:r>
              <a:rPr lang="ru-RU" dirty="0">
                <a:solidFill>
                  <a:srgbClr val="FFFF00"/>
                </a:solidFill>
              </a:rPr>
              <a:t>Антиинфляционная политика – комплекс мер по государственному регулированию экономики, направленных на борьбу с инфляцией.</a:t>
            </a:r>
          </a:p>
        </p:txBody>
      </p:sp>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556792"/>
            <a:ext cx="4392488" cy="3540968"/>
          </a:xfrm>
          <a:prstGeom prst="rect">
            <a:avLst/>
          </a:prstGeom>
        </p:spPr>
      </p:pic>
    </p:spTree>
    <p:extLst>
      <p:ext uri="{BB962C8B-B14F-4D97-AF65-F5344CB8AC3E}">
        <p14:creationId xmlns:p14="http://schemas.microsoft.com/office/powerpoint/2010/main" val="4187615783"/>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627784" y="512676"/>
            <a:ext cx="3816424" cy="108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Инфляция</a:t>
            </a:r>
            <a:endParaRPr lang="ru-RU" dirty="0"/>
          </a:p>
        </p:txBody>
      </p:sp>
      <p:cxnSp>
        <p:nvCxnSpPr>
          <p:cNvPr id="6" name="Прямая со стрелкой 5"/>
          <p:cNvCxnSpPr/>
          <p:nvPr/>
        </p:nvCxnSpPr>
        <p:spPr>
          <a:xfrm flipH="1">
            <a:off x="3131840" y="1592796"/>
            <a:ext cx="1008112" cy="61206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Прямая со стрелкой 7"/>
          <p:cNvCxnSpPr>
            <a:stCxn id="3" idx="2"/>
          </p:cNvCxnSpPr>
          <p:nvPr/>
        </p:nvCxnSpPr>
        <p:spPr>
          <a:xfrm>
            <a:off x="4535996" y="1592796"/>
            <a:ext cx="1116124" cy="61206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Прямоугольник 8"/>
          <p:cNvSpPr/>
          <p:nvPr/>
        </p:nvSpPr>
        <p:spPr>
          <a:xfrm>
            <a:off x="1511660" y="2204864"/>
            <a:ext cx="2268252"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Открытая</a:t>
            </a:r>
          </a:p>
          <a:p>
            <a:pPr algn="ctr"/>
            <a:r>
              <a:rPr lang="ru-RU" dirty="0" smtClean="0"/>
              <a:t>(в рыночном хозяйстве)</a:t>
            </a:r>
            <a:endParaRPr lang="ru-RU" dirty="0"/>
          </a:p>
        </p:txBody>
      </p:sp>
      <p:sp>
        <p:nvSpPr>
          <p:cNvPr id="10" name="Прямоугольник 9"/>
          <p:cNvSpPr/>
          <p:nvPr/>
        </p:nvSpPr>
        <p:spPr>
          <a:xfrm>
            <a:off x="5220072" y="2204864"/>
            <a:ext cx="2088232"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Скрытая</a:t>
            </a:r>
            <a:br>
              <a:rPr lang="ru-RU" dirty="0" smtClean="0"/>
            </a:br>
            <a:r>
              <a:rPr lang="ru-RU" dirty="0" smtClean="0"/>
              <a:t>(В командной экономике)</a:t>
            </a:r>
            <a:endParaRPr lang="ru-RU" dirty="0"/>
          </a:p>
        </p:txBody>
      </p:sp>
      <p:cxnSp>
        <p:nvCxnSpPr>
          <p:cNvPr id="12" name="Прямая со стрелкой 11"/>
          <p:cNvCxnSpPr/>
          <p:nvPr/>
        </p:nvCxnSpPr>
        <p:spPr>
          <a:xfrm flipH="1">
            <a:off x="971600" y="2996952"/>
            <a:ext cx="1080120"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Прямая со стрелкой 15"/>
          <p:cNvCxnSpPr/>
          <p:nvPr/>
        </p:nvCxnSpPr>
        <p:spPr>
          <a:xfrm>
            <a:off x="2699792" y="2996952"/>
            <a:ext cx="0"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Прямая со стрелкой 17"/>
          <p:cNvCxnSpPr/>
          <p:nvPr/>
        </p:nvCxnSpPr>
        <p:spPr>
          <a:xfrm>
            <a:off x="3635896" y="2993969"/>
            <a:ext cx="720080" cy="7230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9" name="Прямоугольник 18"/>
          <p:cNvSpPr/>
          <p:nvPr/>
        </p:nvSpPr>
        <p:spPr>
          <a:xfrm>
            <a:off x="323528" y="3645024"/>
            <a:ext cx="1728192"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Ползучая</a:t>
            </a:r>
            <a:endParaRPr lang="ru-RU" dirty="0"/>
          </a:p>
        </p:txBody>
      </p:sp>
      <p:sp>
        <p:nvSpPr>
          <p:cNvPr id="20" name="Прямоугольник 19"/>
          <p:cNvSpPr/>
          <p:nvPr/>
        </p:nvSpPr>
        <p:spPr>
          <a:xfrm>
            <a:off x="2303748" y="3645024"/>
            <a:ext cx="1332148"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err="1" smtClean="0"/>
              <a:t>голопирующая</a:t>
            </a:r>
            <a:endParaRPr lang="ru-RU" dirty="0"/>
          </a:p>
        </p:txBody>
      </p:sp>
      <p:sp>
        <p:nvSpPr>
          <p:cNvPr id="21" name="Прямоугольник 20"/>
          <p:cNvSpPr/>
          <p:nvPr/>
        </p:nvSpPr>
        <p:spPr>
          <a:xfrm>
            <a:off x="3995936" y="3717032"/>
            <a:ext cx="2160240"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Гиперинфляция</a:t>
            </a:r>
            <a:endParaRPr lang="ru-RU" dirty="0"/>
          </a:p>
        </p:txBody>
      </p:sp>
    </p:spTree>
    <p:extLst>
      <p:ext uri="{BB962C8B-B14F-4D97-AF65-F5344CB8AC3E}">
        <p14:creationId xmlns:p14="http://schemas.microsoft.com/office/powerpoint/2010/main" val="2794219616"/>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491880" y="836712"/>
            <a:ext cx="5194920" cy="5544616"/>
          </a:xfrm>
        </p:spPr>
        <p:txBody>
          <a:bodyPr>
            <a:normAutofit fontScale="70000" lnSpcReduction="20000"/>
          </a:bodyPr>
          <a:lstStyle/>
          <a:p>
            <a:r>
              <a:rPr lang="ru-RU" dirty="0">
                <a:solidFill>
                  <a:srgbClr val="FFFF00"/>
                </a:solidFill>
              </a:rPr>
              <a:t>Ползучую (умеренную) инфляцию </a:t>
            </a:r>
            <a:r>
              <a:rPr lang="ru-RU" dirty="0" smtClean="0">
                <a:solidFill>
                  <a:srgbClr val="FFFF00"/>
                </a:solidFill>
              </a:rPr>
              <a:t>западные </a:t>
            </a:r>
            <a:r>
              <a:rPr lang="ru-RU" dirty="0">
                <a:solidFill>
                  <a:srgbClr val="FFFF00"/>
                </a:solidFill>
              </a:rPr>
              <a:t>экономисты рассматривают её как элемент нормального развития экономики, так как, по их мнению, незначительная инфляция (сопровождаемая соответствующим ростом денежной массы) способна при определенных условиях стимулировать развитие производства, модернизацию его структуры. Рост денежной массы ускоряет платежный оборот, удешевляет кредиты, способствует активизации инвестиционной деятельности и росту производства. Рост производства, в свою очередь, приводит к восстановлению равновесия между товарной и денежной массами при более высоком уровне цен. Средний уровень инфляции по странам ЕС за последние годы составил 3—3,5 %. Вместе с тем всегда существует опасность выхода ползучей инфляции из-под государственного контроля. Она особенно велика в странах, где отсутствуют отработанные механизмы регулирования хозяйственной деятельности, а уровень производства невысок и характеризуется наличием структурных диспропорций</a:t>
            </a:r>
            <a:r>
              <a:rPr lang="ru-RU" dirty="0" smtClean="0">
                <a:solidFill>
                  <a:srgbClr val="FFFF00"/>
                </a:solidFill>
              </a:rPr>
              <a:t>;</a:t>
            </a:r>
            <a:endParaRPr lang="ru-RU" dirty="0">
              <a:solidFill>
                <a:srgbClr val="FFFF00"/>
              </a:solidFill>
            </a:endParaRPr>
          </a:p>
        </p:txBody>
      </p:sp>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1340768"/>
            <a:ext cx="3072341" cy="2304256"/>
          </a:xfrm>
          <a:prstGeom prst="rect">
            <a:avLst/>
          </a:prstGeom>
        </p:spPr>
      </p:pic>
    </p:spTree>
    <p:extLst>
      <p:ext uri="{BB962C8B-B14F-4D97-AF65-F5344CB8AC3E}">
        <p14:creationId xmlns:p14="http://schemas.microsoft.com/office/powerpoint/2010/main" val="683689847"/>
      </p:ext>
    </p:extLst>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75856" y="1600201"/>
            <a:ext cx="5410944" cy="3917032"/>
          </a:xfrm>
        </p:spPr>
        <p:txBody>
          <a:bodyPr>
            <a:normAutofit fontScale="92500" lnSpcReduction="10000"/>
          </a:bodyPr>
          <a:lstStyle/>
          <a:p>
            <a:r>
              <a:rPr lang="ru-RU" dirty="0">
                <a:solidFill>
                  <a:srgbClr val="FFFF00"/>
                </a:solidFill>
              </a:rPr>
              <a:t>Галопирующую инфляция опасна для экономики, требует срочных антиинфляционных мер. Преобладает в развивающихся странах; </a:t>
            </a:r>
          </a:p>
          <a:p>
            <a:r>
              <a:rPr lang="ru-RU" dirty="0">
                <a:solidFill>
                  <a:srgbClr val="FFFF00"/>
                </a:solidFill>
              </a:rPr>
              <a:t>Возникает за счёт того, что для покрытия дефицита бюджета правительством выпускается избыточное количество денежных знаков. Парализует хозяйственный механизм, при ней происходит переход к бартерному обмену. Обычно возникает в военные или кризисные периоды.</a:t>
            </a:r>
          </a:p>
          <a:p>
            <a:endParaRPr lang="ru-RU" dirty="0">
              <a:solidFill>
                <a:srgbClr val="FFFF00"/>
              </a:solidFill>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1260" y="1772816"/>
            <a:ext cx="2476500" cy="2366963"/>
          </a:xfrm>
          <a:prstGeom prst="rect">
            <a:avLst/>
          </a:prstGeom>
        </p:spPr>
      </p:pic>
    </p:spTree>
    <p:extLst>
      <p:ext uri="{BB962C8B-B14F-4D97-AF65-F5344CB8AC3E}">
        <p14:creationId xmlns:p14="http://schemas.microsoft.com/office/powerpoint/2010/main" val="3046440191"/>
      </p:ext>
    </p:extLst>
  </p:cSld>
  <p:clrMapOvr>
    <a:masterClrMapping/>
  </p:clrMapOvr>
  <p:timing>
    <p:tnLst>
      <p:par>
        <p:cTn id="1" dur="indefinite" restart="never" nodeType="tmRoot"/>
      </p:par>
    </p:tnLst>
  </p:timing>
</p:sld>
</file>

<file path=ppt/theme/theme1.xml><?xml version="1.0" encoding="utf-8"?>
<a:theme xmlns:a="http://schemas.openxmlformats.org/drawingml/2006/main" name="Паркет">
  <a:themeElements>
    <a:clrScheme name="Паркет">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Обычная">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Паркет">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Thatch</Template>
  <TotalTime>36</TotalTime>
  <Words>852</Words>
  <Application>Microsoft Office PowerPoint</Application>
  <PresentationFormat>Экран (4:3)</PresentationFormat>
  <Paragraphs>42</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Паркет</vt:lpstr>
      <vt:lpstr>Инфляция и как государство                   с ней борется </vt:lpstr>
      <vt:lpstr>Презентация PowerPoint</vt:lpstr>
      <vt:lpstr>Презентация PowerPoint</vt:lpstr>
      <vt:lpstr>Презентация PowerPoint</vt:lpstr>
      <vt:lpstr>Типы инфляции</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Инфляция и как государство с ней борется </dc:title>
  <dc:creator>IGOR</dc:creator>
  <cp:lastModifiedBy>IGOR</cp:lastModifiedBy>
  <cp:revision>6</cp:revision>
  <dcterms:created xsi:type="dcterms:W3CDTF">2012-04-13T12:17:36Z</dcterms:created>
  <dcterms:modified xsi:type="dcterms:W3CDTF">2012-04-18T17:30:24Z</dcterms:modified>
</cp:coreProperties>
</file>