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57" r:id="rId4"/>
    <p:sldId id="258" r:id="rId5"/>
    <p:sldId id="273" r:id="rId6"/>
    <p:sldId id="259" r:id="rId7"/>
    <p:sldId id="260" r:id="rId8"/>
    <p:sldId id="261" r:id="rId9"/>
    <p:sldId id="262" r:id="rId10"/>
    <p:sldId id="263" r:id="rId11"/>
    <p:sldId id="264" r:id="rId12"/>
    <p:sldId id="270" r:id="rId13"/>
    <p:sldId id="266" r:id="rId14"/>
    <p:sldId id="267" r:id="rId15"/>
    <p:sldId id="268" r:id="rId16"/>
    <p:sldId id="269" r:id="rId17"/>
    <p:sldId id="271" r:id="rId18"/>
    <p:sldId id="26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30"/>
      <c:rotY val="100"/>
      <c:perspective val="30"/>
    </c:view3D>
    <c:plotArea>
      <c:layout>
        <c:manualLayout>
          <c:layoutTarget val="inner"/>
          <c:xMode val="edge"/>
          <c:yMode val="edge"/>
          <c:x val="2.3967292032981109E-2"/>
          <c:y val="3.6259694777539882E-2"/>
          <c:w val="0.66941839225661071"/>
          <c:h val="0.86516026890982034"/>
        </c:manualLayout>
      </c:layout>
      <c:pie3DChart>
        <c:varyColors val="1"/>
        <c:ser>
          <c:idx val="0"/>
          <c:order val="0"/>
          <c:explosion val="31"/>
          <c:dLbls>
            <c:dLbl>
              <c:idx val="2"/>
              <c:layout>
                <c:manualLayout>
                  <c:x val="-8.9178040244969406E-2"/>
                  <c:y val="3.2217847769028897E-2"/>
                </c:manualLayout>
              </c:layout>
              <c:showVal val="1"/>
            </c:dLbl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Лист1!$B$3:$B$5</c:f>
              <c:strCache>
                <c:ptCount val="3"/>
                <c:pt idx="0">
                  <c:v>Да, нужно</c:v>
                </c:pt>
                <c:pt idx="1">
                  <c:v>нет не нужно</c:v>
                </c:pt>
                <c:pt idx="2">
                  <c:v>Не знаю</c:v>
                </c:pt>
              </c:strCache>
            </c:strRef>
          </c:cat>
          <c:val>
            <c:numRef>
              <c:f>Лист1!$C$3:$C$5</c:f>
              <c:numCache>
                <c:formatCode>0%</c:formatCode>
                <c:ptCount val="3"/>
                <c:pt idx="0">
                  <c:v>0.67</c:v>
                </c:pt>
                <c:pt idx="1">
                  <c:v>0.2</c:v>
                </c:pt>
                <c:pt idx="2">
                  <c:v>0.13</c:v>
                </c:pt>
              </c:numCache>
            </c:numRef>
          </c:val>
        </c:ser>
      </c:pie3DChart>
    </c:plotArea>
    <c:legend>
      <c:legendPos val="r"/>
      <c:legendEntry>
        <c:idx val="0"/>
        <c:txPr>
          <a:bodyPr/>
          <a:lstStyle/>
          <a:p>
            <a:pPr>
              <a:defRPr sz="1600" b="1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600" b="1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600" b="1"/>
            </a:pPr>
            <a:endParaRPr lang="ru-RU"/>
          </a:p>
        </c:txPr>
      </c:legendEntry>
      <c:layout>
        <c:manualLayout>
          <c:xMode val="edge"/>
          <c:yMode val="edge"/>
          <c:x val="0.71952098875023474"/>
          <c:y val="0.37172211274480688"/>
          <c:w val="0.26747093668379451"/>
          <c:h val="0.23687566665719678"/>
        </c:manualLayout>
      </c:layout>
      <c:txPr>
        <a:bodyPr/>
        <a:lstStyle/>
        <a:p>
          <a:pPr>
            <a:defRPr sz="1600"/>
          </a:pPr>
          <a:endParaRPr lang="ru-RU"/>
        </a:p>
      </c:txPr>
    </c:legend>
    <c:plotVisOnly val="1"/>
  </c:chart>
  <c:spPr>
    <a:gradFill>
      <a:gsLst>
        <a:gs pos="0">
          <a:schemeClr val="accent1">
            <a:tint val="66000"/>
            <a:satMod val="160000"/>
          </a:schemeClr>
        </a:gs>
        <a:gs pos="50000">
          <a:schemeClr val="accent1">
            <a:tint val="44500"/>
            <a:satMod val="160000"/>
          </a:schemeClr>
        </a:gs>
        <a:gs pos="100000">
          <a:schemeClr val="accent1">
            <a:tint val="23500"/>
            <a:satMod val="160000"/>
          </a:schemeClr>
        </a:gs>
      </a:gsLst>
      <a:lin ang="5400000" scaled="0"/>
    </a:gradFill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3.780710822714612E-2"/>
          <c:y val="5.2472022996283507E-2"/>
          <c:w val="0.60044804854989908"/>
          <c:h val="0.8958332421992905"/>
        </c:manualLayout>
      </c:layout>
      <c:pie3DChart>
        <c:varyColors val="1"/>
        <c:ser>
          <c:idx val="0"/>
          <c:order val="0"/>
          <c:explosion val="25"/>
          <c:dPt>
            <c:idx val="0"/>
            <c:explosion val="5"/>
          </c:dPt>
          <c:dPt>
            <c:idx val="1"/>
            <c:explosion val="11"/>
          </c:dPt>
          <c:dLbls>
            <c:dLbl>
              <c:idx val="0"/>
              <c:layout>
                <c:manualLayout>
                  <c:x val="-0.1388026205828187"/>
                  <c:y val="-7.2207968548151646E-2"/>
                </c:manualLayout>
              </c:layout>
              <c:showVal val="1"/>
            </c:dLbl>
            <c:dLbl>
              <c:idx val="1"/>
              <c:layout>
                <c:manualLayout>
                  <c:x val="0.15575760091621929"/>
                  <c:y val="1.7178982374326589E-2"/>
                </c:manualLayout>
              </c:layout>
              <c:showVal val="1"/>
            </c:dLbl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Лист1!$B$25:$B$26</c:f>
              <c:strCache>
                <c:ptCount val="2"/>
                <c:pt idx="0">
                  <c:v>Да, составляли</c:v>
                </c:pt>
                <c:pt idx="1">
                  <c:v>нет, не составляли</c:v>
                </c:pt>
              </c:strCache>
            </c:strRef>
          </c:cat>
          <c:val>
            <c:numRef>
              <c:f>Лист1!$C$25:$C$26</c:f>
              <c:numCache>
                <c:formatCode>0%</c:formatCode>
                <c:ptCount val="2"/>
                <c:pt idx="0">
                  <c:v>0.56999999999999995</c:v>
                </c:pt>
                <c:pt idx="1">
                  <c:v>0.43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2713014189819249"/>
          <c:y val="0.33563200729655601"/>
          <c:w val="0.35620308375704662"/>
          <c:h val="0.25929184474258637"/>
        </c:manualLayout>
      </c:layout>
      <c:txPr>
        <a:bodyPr/>
        <a:lstStyle/>
        <a:p>
          <a:pPr>
            <a:defRPr sz="1800" b="1"/>
          </a:pPr>
          <a:endParaRPr lang="ru-RU"/>
        </a:p>
      </c:txPr>
    </c:legend>
    <c:plotVisOnly val="1"/>
  </c:chart>
  <c:spPr>
    <a:gradFill>
      <a:gsLst>
        <a:gs pos="0">
          <a:srgbClr val="3891A7">
            <a:tint val="66000"/>
            <a:satMod val="160000"/>
          </a:srgbClr>
        </a:gs>
        <a:gs pos="50000">
          <a:srgbClr val="3891A7">
            <a:tint val="44500"/>
            <a:satMod val="160000"/>
          </a:srgbClr>
        </a:gs>
        <a:gs pos="100000">
          <a:srgbClr val="3891A7">
            <a:tint val="23500"/>
            <a:satMod val="160000"/>
          </a:srgbClr>
        </a:gs>
      </a:gsLst>
      <a:lin ang="5400000" scaled="0"/>
    </a:gradFill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30"/>
      <c:rotY val="90"/>
      <c:perspective val="30"/>
    </c:view3D>
    <c:plotArea>
      <c:layout/>
      <c:pie3DChart>
        <c:varyColors val="1"/>
        <c:ser>
          <c:idx val="0"/>
          <c:order val="0"/>
          <c:explosion val="25"/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elete val="1"/>
          </c:dLbls>
          <c:cat>
            <c:strRef>
              <c:f>Лист1!$B$44:$B$46</c:f>
              <c:strCache>
                <c:ptCount val="3"/>
                <c:pt idx="0">
                  <c:v>Да, нужны</c:v>
                </c:pt>
                <c:pt idx="1">
                  <c:v>нет, не нужны</c:v>
                </c:pt>
                <c:pt idx="2">
                  <c:v>Не знаю</c:v>
                </c:pt>
              </c:strCache>
            </c:strRef>
          </c:cat>
          <c:val>
            <c:numRef>
              <c:f>Лист1!$C$44:$C$46</c:f>
              <c:numCache>
                <c:formatCode>0%</c:formatCode>
                <c:ptCount val="3"/>
                <c:pt idx="0">
                  <c:v>0.68</c:v>
                </c:pt>
                <c:pt idx="1">
                  <c:v>0.17</c:v>
                </c:pt>
                <c:pt idx="2">
                  <c:v>0.15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3048409222885802"/>
          <c:y val="0.28766337458840047"/>
          <c:w val="0.25804645399710463"/>
          <c:h val="0.32552864560339573"/>
        </c:manualLayout>
      </c:layout>
      <c:txPr>
        <a:bodyPr/>
        <a:lstStyle/>
        <a:p>
          <a:pPr>
            <a:defRPr sz="1600" b="1"/>
          </a:pPr>
          <a:endParaRPr lang="ru-RU"/>
        </a:p>
      </c:txPr>
    </c:legend>
    <c:plotVisOnly val="1"/>
  </c:chart>
  <c:spPr>
    <a:gradFill>
      <a:gsLst>
        <a:gs pos="0">
          <a:srgbClr val="3891A7">
            <a:tint val="66000"/>
            <a:satMod val="160000"/>
          </a:srgbClr>
        </a:gs>
        <a:gs pos="50000">
          <a:srgbClr val="3891A7">
            <a:tint val="44500"/>
            <a:satMod val="160000"/>
          </a:srgbClr>
        </a:gs>
        <a:gs pos="100000">
          <a:srgbClr val="3891A7">
            <a:tint val="23500"/>
            <a:satMod val="160000"/>
          </a:srgbClr>
        </a:gs>
      </a:gsLst>
      <a:lin ang="5400000" scaled="0"/>
    </a:gradFill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dLbls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Лист1!$B$64:$B$66</c:f>
              <c:strCache>
                <c:ptCount val="3"/>
                <c:pt idx="0">
                  <c:v>Семейные традиции очень важны, у нас они есть и передаются </c:v>
                </c:pt>
                <c:pt idx="1">
                  <c:v>У нас в семье нет традиций</c:v>
                </c:pt>
                <c:pt idx="2">
                  <c:v>не знаю нужны ли традиции или нет</c:v>
                </c:pt>
              </c:strCache>
            </c:strRef>
          </c:cat>
          <c:val>
            <c:numRef>
              <c:f>Лист1!$C$64:$C$66</c:f>
              <c:numCache>
                <c:formatCode>0%</c:formatCode>
                <c:ptCount val="3"/>
                <c:pt idx="0">
                  <c:v>0.74</c:v>
                </c:pt>
                <c:pt idx="1">
                  <c:v>0.21</c:v>
                </c:pt>
                <c:pt idx="2">
                  <c:v>0.05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4783311461067383"/>
          <c:y val="6.4716389617964443E-2"/>
          <c:w val="0.32161132983377089"/>
          <c:h val="0.8289005540974046"/>
        </c:manualLayout>
      </c:layout>
      <c:txPr>
        <a:bodyPr/>
        <a:lstStyle/>
        <a:p>
          <a:pPr>
            <a:defRPr sz="1200"/>
          </a:pPr>
          <a:endParaRPr lang="ru-RU"/>
        </a:p>
      </c:txPr>
    </c:legend>
    <c:plotVisOnly val="1"/>
  </c:chart>
  <c:spPr>
    <a:gradFill>
      <a:gsLst>
        <a:gs pos="0">
          <a:srgbClr val="3891A7">
            <a:tint val="66000"/>
            <a:satMod val="160000"/>
          </a:srgbClr>
        </a:gs>
        <a:gs pos="50000">
          <a:srgbClr val="3891A7">
            <a:tint val="44500"/>
            <a:satMod val="160000"/>
          </a:srgbClr>
        </a:gs>
        <a:gs pos="100000">
          <a:srgbClr val="3891A7">
            <a:tint val="23500"/>
            <a:satMod val="160000"/>
          </a:srgbClr>
        </a:gs>
      </a:gsLst>
      <a:lin ang="5400000" scaled="0"/>
    </a:gradFill>
  </c:sp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119B5-D9D1-4E88-B30D-7205AAF6681F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1F7CCE-BF97-4246-9C3F-5B8C99C020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119B5-D9D1-4E88-B30D-7205AAF6681F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1F7CCE-BF97-4246-9C3F-5B8C99C02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119B5-D9D1-4E88-B30D-7205AAF6681F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1F7CCE-BF97-4246-9C3F-5B8C99C02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119B5-D9D1-4E88-B30D-7205AAF6681F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1F7CCE-BF97-4246-9C3F-5B8C99C02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119B5-D9D1-4E88-B30D-7205AAF6681F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1F7CCE-BF97-4246-9C3F-5B8C99C020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119B5-D9D1-4E88-B30D-7205AAF6681F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1F7CCE-BF97-4246-9C3F-5B8C99C02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119B5-D9D1-4E88-B30D-7205AAF6681F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1F7CCE-BF97-4246-9C3F-5B8C99C02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119B5-D9D1-4E88-B30D-7205AAF6681F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1F7CCE-BF97-4246-9C3F-5B8C99C02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119B5-D9D1-4E88-B30D-7205AAF6681F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1F7CCE-BF97-4246-9C3F-5B8C99C020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119B5-D9D1-4E88-B30D-7205AAF6681F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1F7CCE-BF97-4246-9C3F-5B8C99C020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119B5-D9D1-4E88-B30D-7205AAF6681F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1F7CCE-BF97-4246-9C3F-5B8C99C020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119B5-D9D1-4E88-B30D-7205AAF6681F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31F7CCE-BF97-4246-9C3F-5B8C99C020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atv.odessa.ua/img/20426.jpg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750067" y="0"/>
            <a:ext cx="839393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1714488"/>
            <a:ext cx="7406640" cy="106883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История моей семьи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06" y="3929066"/>
            <a:ext cx="5192062" cy="1752600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Карунас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Анна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ученица 7 «А» класса, 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МБОУ «Школа  № 45»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Руководитель: Марсова О. П.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преподаватель истории и обществознания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F24B~1\AppData\Local\Temp\Rar$DI37.8034\Изображение 0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285728"/>
            <a:ext cx="1857388" cy="179882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1027" name="Picture 3" descr="C:\Users\F24B~1\AppData\Local\Temp\Rar$DI37.8111\Изображение.jpg"/>
          <p:cNvPicPr>
            <a:picLocks noChangeAspect="1" noChangeArrowheads="1"/>
          </p:cNvPicPr>
          <p:nvPr/>
        </p:nvPicPr>
        <p:blipFill>
          <a:blip r:embed="rId4">
            <a:lum bright="-10000" contrast="-10000"/>
          </a:blip>
          <a:srcRect/>
          <a:stretch>
            <a:fillRect/>
          </a:stretch>
        </p:blipFill>
        <p:spPr bwMode="auto">
          <a:xfrm>
            <a:off x="714348" y="2643182"/>
            <a:ext cx="1732836" cy="37159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Интернированы??? За что???</a:t>
            </a:r>
            <a:endParaRPr lang="ru-RU" dirty="0"/>
          </a:p>
        </p:txBody>
      </p:sp>
      <p:pic>
        <p:nvPicPr>
          <p:cNvPr id="16388" name="Picture 4" descr="http://newzz.in.ua/uploads/posts/2011-10/1317931835_0_2ae1f_25d9d21b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7" y="1214422"/>
            <a:ext cx="3694238" cy="25003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390" name="Picture 6" descr="http://publicintelligence.net/wp-content/uploads/2012/01/internment-camps-1-1024x8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2428868"/>
            <a:ext cx="3458573" cy="2762805"/>
          </a:xfrm>
          <a:prstGeom prst="rect">
            <a:avLst/>
          </a:prstGeom>
          <a:noFill/>
        </p:spPr>
      </p:pic>
      <p:pic>
        <p:nvPicPr>
          <p:cNvPr id="16392" name="Picture 8" descr="http://www.go-doska.net/cache/images/9/4/7/947c0e7bf519ddd7ad6eda68d386a9e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3857628"/>
            <a:ext cx="3571900" cy="2686070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Макара Мария </a:t>
            </a:r>
            <a:r>
              <a:rPr lang="ru-RU" b="1" dirty="0" err="1" smtClean="0"/>
              <a:t>Арсентьевна</a:t>
            </a:r>
            <a:endParaRPr lang="ru-RU" b="1" dirty="0"/>
          </a:p>
        </p:txBody>
      </p:sp>
      <p:pic>
        <p:nvPicPr>
          <p:cNvPr id="5" name="Picture 2" descr="C:\Users\F24B~1\AppData\Local\Temp\Rar$DI37.8034\Изображение 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714488"/>
            <a:ext cx="4766740" cy="4616439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atv.odessa.ua/img/20426.jpg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Исследование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исследовании принимали участие учащиеся школы № 45 (127 человек)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исследования: выяснить значимость семейных традиций в жизни современного школьника.</a:t>
            </a:r>
          </a:p>
          <a:p>
            <a:endParaRPr lang="ru-RU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1. Как вы думаете, нужно ли знать историю своей семьи?</a:t>
            </a:r>
            <a:endParaRPr lang="ru-RU" b="1" dirty="0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2286000" y="2057400"/>
          <a:ext cx="5857900" cy="3871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b="1" dirty="0" smtClean="0"/>
              <a:t>2. Составляли ли вы свою родословную?</a:t>
            </a:r>
            <a:endParaRPr lang="ru-RU" b="1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857356" y="1785926"/>
          <a:ext cx="6215106" cy="4000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3. Нужны ли семейные архивы старых фотографий?</a:t>
            </a:r>
            <a:endParaRPr lang="ru-RU" b="1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500166" y="1857364"/>
          <a:ext cx="6643734" cy="3714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4. Нужно ли соблюдать традиции в семье?</a:t>
            </a:r>
            <a:endParaRPr lang="ru-RU" b="1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500166" y="1643050"/>
          <a:ext cx="6786610" cy="4500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atv.odessa.ua/img/20426.jpg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Итог исследования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47800"/>
            <a:ext cx="8433654" cy="48006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Большинство опрошенных считают, что необходимо изучать историю своей семьи, иметь старые альбомы, рассказывать своим потомкам о прошлом их предков. Потому что история своей семьи – это история твоей Родины. Ведь именно мы и есть те, кто творим историю. </a:t>
            </a:r>
          </a:p>
          <a:p>
            <a:pPr algn="just"/>
            <a:r>
              <a:rPr lang="ru-RU" dirty="0" smtClean="0"/>
              <a:t>У большинства опрошенных есть семейные традиции  и они считают, что их нужно поддерживать, сохранять и передавать по наследству.</a:t>
            </a:r>
            <a:endParaRPr lang="ru-RU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atv.odessa.ua/img/20426.jpg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57224" y="1500174"/>
            <a:ext cx="7498080" cy="1714504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СПАСИБО ЗА ВНИМАНИЕ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atv.odessa.ua/img/204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http://www.rusmia.ru/rusmiaold/images/stories/semy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298370">
            <a:off x="316960" y="336051"/>
            <a:ext cx="3071200" cy="2303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://img-fotki.yandex.ru/get/4513/65836617.2b/0_7870b_ad6d7a50_X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75580">
            <a:off x="5764311" y="655227"/>
            <a:ext cx="2976530" cy="237750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http://900igr.net/datai/istorija/Deti-vojny/0007-008-Deti-vojny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801668">
            <a:off x="-11921" y="3079358"/>
            <a:ext cx="2793208" cy="20949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http://kolyan.net/uploads/posts/2010-04/1271693765_1271689485_world_war_1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758324">
            <a:off x="5587450" y="2984082"/>
            <a:ext cx="2953111" cy="19490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atv.odessa.ua/img/20426.jpg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142976" y="500042"/>
            <a:ext cx="7499350" cy="542928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1" dirty="0" smtClean="0"/>
              <a:t>Цель работы: изучить историю жизни моей </a:t>
            </a:r>
            <a:r>
              <a:rPr lang="ru-RU" b="1" dirty="0" smtClean="0"/>
              <a:t>прабабушки </a:t>
            </a:r>
            <a:r>
              <a:rPr lang="ru-RU" b="1" dirty="0" smtClean="0"/>
              <a:t>– Макары Марии </a:t>
            </a:r>
            <a:r>
              <a:rPr lang="ru-RU" b="1" dirty="0" err="1" smtClean="0"/>
              <a:t>Арсентьевна</a:t>
            </a:r>
            <a:r>
              <a:rPr lang="ru-RU" b="1" dirty="0" smtClean="0"/>
              <a:t>. </a:t>
            </a:r>
          </a:p>
          <a:p>
            <a:pPr algn="just"/>
            <a:r>
              <a:rPr lang="ru-RU" b="1" dirty="0" smtClean="0"/>
              <a:t>Задачи работы: 1. Проанализировать историческую обстановку, в которой родилась и жила моя </a:t>
            </a:r>
            <a:r>
              <a:rPr lang="ru-RU" b="1" dirty="0" smtClean="0"/>
              <a:t>прабабушка</a:t>
            </a:r>
            <a:r>
              <a:rPr lang="ru-RU" b="1" dirty="0" smtClean="0"/>
              <a:t>. </a:t>
            </a:r>
          </a:p>
          <a:p>
            <a:pPr algn="just"/>
            <a:r>
              <a:rPr lang="ru-RU" b="1" dirty="0" smtClean="0"/>
              <a:t>2. Выяснить основные события, сыгравшие в её жизни большое значение. </a:t>
            </a:r>
          </a:p>
          <a:p>
            <a:pPr algn="just"/>
            <a:r>
              <a:rPr lang="ru-RU" b="1" dirty="0" smtClean="0"/>
              <a:t>3. Проанализировать её вклад в историю нашей страны. </a:t>
            </a:r>
            <a:endParaRPr lang="ru-RU" b="1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atv.odessa.ua/img/20426.jpg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071538" y="1142984"/>
            <a:ext cx="7499350" cy="4800600"/>
          </a:xfrm>
        </p:spPr>
        <p:txBody>
          <a:bodyPr/>
          <a:lstStyle/>
          <a:p>
            <a:pPr algn="ctr"/>
            <a:r>
              <a:rPr lang="ru-RU" b="1" dirty="0" smtClean="0"/>
              <a:t>Объект исследования:  судьба сибирских украинцев</a:t>
            </a:r>
            <a:r>
              <a:rPr lang="ru-RU" dirty="0" smtClean="0"/>
              <a:t>. </a:t>
            </a:r>
          </a:p>
          <a:p>
            <a:endParaRPr lang="ru-RU" dirty="0" smtClean="0"/>
          </a:p>
          <a:p>
            <a:pPr algn="ctr"/>
            <a:r>
              <a:rPr lang="ru-RU" b="1" dirty="0" smtClean="0"/>
              <a:t>Предмет исследования: влияние войны на судьбу Макары Марии </a:t>
            </a:r>
            <a:r>
              <a:rPr lang="ru-RU" b="1" dirty="0" err="1" smtClean="0"/>
              <a:t>Арсентьевны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atv.odessa.ua/img/20426.jpg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22" name="Picture 2" descr="http://www.amic.ru/images/gallery_02-2012/640.selo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785794"/>
            <a:ext cx="2786082" cy="2094609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00100" y="142852"/>
            <a:ext cx="7498080" cy="785818"/>
          </a:xfrm>
        </p:spPr>
        <p:txBody>
          <a:bodyPr/>
          <a:lstStyle/>
          <a:p>
            <a:pPr algn="ctr"/>
            <a:r>
              <a:rPr lang="ru-RU" b="1" dirty="0" smtClean="0"/>
              <a:t>село </a:t>
            </a:r>
            <a:r>
              <a:rPr lang="ru-RU" b="1" dirty="0" err="1" smtClean="0"/>
              <a:t>Руснов</a:t>
            </a:r>
            <a:r>
              <a:rPr lang="ru-RU" b="1" dirty="0" smtClean="0"/>
              <a:t> на Украине</a:t>
            </a:r>
            <a:endParaRPr lang="ru-RU" b="1" dirty="0"/>
          </a:p>
        </p:txBody>
      </p:sp>
      <p:pic>
        <p:nvPicPr>
          <p:cNvPr id="30724" name="Picture 4" descr="http://2krota.ru/uploads/posts/2008-12/thumbs/1228129364_3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857232"/>
            <a:ext cx="2554887" cy="2239784"/>
          </a:xfrm>
          <a:prstGeom prst="rect">
            <a:avLst/>
          </a:prstGeom>
          <a:noFill/>
        </p:spPr>
      </p:pic>
      <p:pic>
        <p:nvPicPr>
          <p:cNvPr id="30726" name="Picture 6" descr="http://www.tvcenter.ru/images/7564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3000373"/>
            <a:ext cx="2786082" cy="1928826"/>
          </a:xfrm>
          <a:prstGeom prst="rect">
            <a:avLst/>
          </a:prstGeom>
          <a:noFill/>
        </p:spPr>
      </p:pic>
      <p:pic>
        <p:nvPicPr>
          <p:cNvPr id="30728" name="Picture 8" descr="http://www.xxlbook.ru/imgh1079448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72198" y="3214686"/>
            <a:ext cx="2557433" cy="1752724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Остарбайтеры (</a:t>
            </a:r>
            <a:r>
              <a:rPr lang="ru-RU" b="1" dirty="0" err="1" smtClean="0"/>
              <a:t>Ostarbeiter</a:t>
            </a:r>
            <a:r>
              <a:rPr lang="ru-RU" b="1" dirty="0" smtClean="0"/>
              <a:t>) или восточные рабочие</a:t>
            </a:r>
            <a:endParaRPr lang="ru-RU" b="1" dirty="0"/>
          </a:p>
        </p:txBody>
      </p:sp>
      <p:pic>
        <p:nvPicPr>
          <p:cNvPr id="20482" name="Picture 2" descr="Киев - угон в Германию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500174"/>
            <a:ext cx="4286280" cy="25360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4" name="Picture 4" descr="Погрузка в вагон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7" y="1500174"/>
            <a:ext cx="3505135" cy="25003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6" name="Picture 6" descr="Прибытие в пересельный лагерь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3929066"/>
            <a:ext cx="4214842" cy="27817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8" name="Picture 8" descr="Регистрация в пересыльном лагере"/>
          <p:cNvPicPr>
            <a:picLocks noChangeAspect="1" noChangeArrowheads="1"/>
          </p:cNvPicPr>
          <p:nvPr/>
        </p:nvPicPr>
        <p:blipFill>
          <a:blip r:embed="rId5"/>
          <a:srcRect r="7407"/>
          <a:stretch>
            <a:fillRect/>
          </a:stretch>
        </p:blipFill>
        <p:spPr bwMode="auto">
          <a:xfrm>
            <a:off x="5286380" y="4071942"/>
            <a:ext cx="3571900" cy="264320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4214810" y="1571612"/>
            <a:ext cx="2103461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Погрузка </a:t>
            </a:r>
            <a:r>
              <a:rPr lang="ru-RU" b="1" dirty="0">
                <a:solidFill>
                  <a:schemeClr val="bg1"/>
                </a:solidFill>
              </a:rPr>
              <a:t>в вагоны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928794" y="6286520"/>
            <a:ext cx="23400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ru-RU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Регистрация в лагере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072198" y="6215082"/>
            <a:ext cx="1609095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ru-RU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Медкомиссия 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Остарбайтеры (</a:t>
            </a:r>
            <a:r>
              <a:rPr lang="ru-RU" b="1" dirty="0" err="1" smtClean="0"/>
              <a:t>Ostarbeiter</a:t>
            </a:r>
            <a:r>
              <a:rPr lang="ru-RU" b="1" dirty="0" smtClean="0"/>
              <a:t>) или восточные рабочие</a:t>
            </a:r>
            <a:endParaRPr lang="ru-RU" b="1" dirty="0"/>
          </a:p>
        </p:txBody>
      </p:sp>
      <p:pic>
        <p:nvPicPr>
          <p:cNvPr id="19458" name="Picture 2" descr="Остарбайтеры в барак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500174"/>
            <a:ext cx="4040672" cy="2586030"/>
          </a:xfrm>
          <a:prstGeom prst="rect">
            <a:avLst/>
          </a:prstGeom>
          <a:noFill/>
        </p:spPr>
      </p:pic>
      <p:pic>
        <p:nvPicPr>
          <p:cNvPr id="19460" name="Picture 4" descr="советские Zwangsarbeiter'ы с детьми с лагере"/>
          <p:cNvPicPr>
            <a:picLocks noChangeAspect="1" noChangeArrowheads="1"/>
          </p:cNvPicPr>
          <p:nvPr/>
        </p:nvPicPr>
        <p:blipFill>
          <a:blip r:embed="rId3"/>
          <a:srcRect t="19565"/>
          <a:stretch>
            <a:fillRect/>
          </a:stretch>
        </p:blipFill>
        <p:spPr bwMode="auto">
          <a:xfrm>
            <a:off x="5000628" y="1500174"/>
            <a:ext cx="3286148" cy="2643206"/>
          </a:xfrm>
          <a:prstGeom prst="rect">
            <a:avLst/>
          </a:prstGeom>
          <a:noFill/>
        </p:spPr>
      </p:pic>
      <p:pic>
        <p:nvPicPr>
          <p:cNvPr id="19462" name="Picture 6" descr="Tschechischer Zwangsarbeiter in einem Walzwerk der Siemens-Werke in Deutschlan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4000504"/>
            <a:ext cx="3786214" cy="2732958"/>
          </a:xfrm>
          <a:prstGeom prst="rect">
            <a:avLst/>
          </a:prstGeom>
          <a:noFill/>
        </p:spPr>
      </p:pic>
      <p:pic>
        <p:nvPicPr>
          <p:cNvPr id="19464" name="Picture 8" descr="Немка и 800 остарбайтеров убитых СС (принуд. просмотр)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4071942"/>
            <a:ext cx="3286148" cy="255224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928794" y="6286520"/>
            <a:ext cx="1500198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Работа 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57818" y="6215082"/>
            <a:ext cx="2133726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none">
            <a:spAutoFit/>
          </a:bodyPr>
          <a:lstStyle/>
          <a:p>
            <a:r>
              <a:rPr lang="ru-RU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Массовое убийство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00430" y="1571612"/>
            <a:ext cx="2340000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Общежитие 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x_585f696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57166"/>
            <a:ext cx="7782064" cy="57457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Интернированы??? За что???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ic.pics.livejournal.com/uglich_jj/22518204/193623/193623_6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1428736"/>
            <a:ext cx="3643338" cy="508372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2" descr="http://img-fotki.yandex.ru/get/3208/varjag-2007.45/0_2ae2a_c4585792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424935">
            <a:off x="313637" y="2252929"/>
            <a:ext cx="3644231" cy="25003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288</TotalTime>
  <Words>293</Words>
  <Application>Microsoft Office PowerPoint</Application>
  <PresentationFormat>Экран (4:3)</PresentationFormat>
  <Paragraphs>43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Солнцестояние</vt:lpstr>
      <vt:lpstr>История моей семьи</vt:lpstr>
      <vt:lpstr>Слайд 2</vt:lpstr>
      <vt:lpstr>Слайд 3</vt:lpstr>
      <vt:lpstr>Слайд 4</vt:lpstr>
      <vt:lpstr>село Руснов на Украине</vt:lpstr>
      <vt:lpstr>Остарбайтеры (Ostarbeiter) или восточные рабочие</vt:lpstr>
      <vt:lpstr>Остарбайтеры (Ostarbeiter) или восточные рабочие</vt:lpstr>
      <vt:lpstr>Слайд 8</vt:lpstr>
      <vt:lpstr>Интернированы??? За что???</vt:lpstr>
      <vt:lpstr>Интернированы??? За что???</vt:lpstr>
      <vt:lpstr>Макара Мария Арсентьевна</vt:lpstr>
      <vt:lpstr>Исследование:</vt:lpstr>
      <vt:lpstr>1. Как вы думаете, нужно ли знать историю своей семьи?</vt:lpstr>
      <vt:lpstr>2. Составляли ли вы свою родословную?</vt:lpstr>
      <vt:lpstr>3. Нужны ли семейные архивы старых фотографий?</vt:lpstr>
      <vt:lpstr>4. Нужно ли соблюдать традиции в семье?</vt:lpstr>
      <vt:lpstr>Итог исследования: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Олеся</dc:creator>
  <cp:lastModifiedBy>Олеся</cp:lastModifiedBy>
  <cp:revision>94</cp:revision>
  <dcterms:created xsi:type="dcterms:W3CDTF">2013-03-26T18:16:27Z</dcterms:created>
  <dcterms:modified xsi:type="dcterms:W3CDTF">2013-04-16T11:53:46Z</dcterms:modified>
</cp:coreProperties>
</file>