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1" r:id="rId4"/>
    <p:sldId id="257" r:id="rId5"/>
    <p:sldId id="275" r:id="rId6"/>
    <p:sldId id="276" r:id="rId7"/>
    <p:sldId id="262" r:id="rId8"/>
    <p:sldId id="277" r:id="rId9"/>
    <p:sldId id="263" r:id="rId10"/>
    <p:sldId id="278" r:id="rId11"/>
    <p:sldId id="265" r:id="rId12"/>
    <p:sldId id="266" r:id="rId13"/>
    <p:sldId id="270" r:id="rId14"/>
    <p:sldId id="267" r:id="rId15"/>
    <p:sldId id="273" r:id="rId16"/>
    <p:sldId id="274" r:id="rId17"/>
    <p:sldId id="264" r:id="rId18"/>
    <p:sldId id="271" r:id="rId19"/>
    <p:sldId id="280" r:id="rId20"/>
    <p:sldId id="260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9FFDC8-7116-4D23-A524-05AF5BB6C80D}" type="datetimeFigureOut">
              <a:rPr lang="ru-RU"/>
              <a:pPr>
                <a:defRPr/>
              </a:pPr>
              <a:t>31.03.2013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E49C8-D6CA-41D6-8F08-CBCE615CAC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2230BA-6095-45B6-A625-BC93B6157F8F}" type="datetimeFigureOut">
              <a:rPr lang="ru-RU"/>
              <a:pPr>
                <a:defRPr/>
              </a:pPr>
              <a:t>31.03.2013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4DD914-9610-47EE-AA48-5C20C92C72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141277-B35E-429D-888A-C93467127A08}" type="datetimeFigureOut">
              <a:rPr lang="ru-RU"/>
              <a:pPr>
                <a:defRPr/>
              </a:pPr>
              <a:t>31.03.2013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BC2CE8-E10E-49E6-9A74-4148580E38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20825C-1804-4873-9DE1-481B1BDCEF4C}" type="datetimeFigureOut">
              <a:rPr lang="ru-RU"/>
              <a:pPr>
                <a:defRPr/>
              </a:pPr>
              <a:t>31.03.2013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CFAA96-95F2-4712-8D86-E2E75B8496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611048-7534-4AD3-A153-78F94FBD6907}" type="datetimeFigureOut">
              <a:rPr lang="ru-RU"/>
              <a:pPr>
                <a:defRPr/>
              </a:pPr>
              <a:t>31.03.2013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C9F8F3-85F0-48DA-926C-28D38C2A49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291AE5-14A6-46B8-BF39-DAAE8BF028C2}" type="datetimeFigureOut">
              <a:rPr lang="ru-RU"/>
              <a:pPr>
                <a:defRPr/>
              </a:pPr>
              <a:t>31.03.2013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57058-2464-47A3-A057-03ED1E1B88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2EADEB-D962-4D57-88C2-9768725397F2}" type="datetimeFigureOut">
              <a:rPr lang="ru-RU"/>
              <a:pPr>
                <a:defRPr/>
              </a:pPr>
              <a:t>31.03.2013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246ECB-BF67-4FC9-8A3C-AE1FBF0233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42FA78-01DA-4F47-AB83-80E28AF3B52F}" type="datetimeFigureOut">
              <a:rPr lang="ru-RU"/>
              <a:pPr>
                <a:defRPr/>
              </a:pPr>
              <a:t>31.03.2013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FFF5AF-F6B4-4CE1-B0FE-5D02A7F3BA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BEA3F-9778-488F-86BA-90C97CA554F2}" type="datetimeFigureOut">
              <a:rPr lang="ru-RU"/>
              <a:pPr>
                <a:defRPr/>
              </a:pPr>
              <a:t>31.03.2013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6FF94A-5F07-4F29-9FF1-5FA681055D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7038F-F845-4981-8953-A7D91239593A}" type="datetimeFigureOut">
              <a:rPr lang="ru-RU"/>
              <a:pPr>
                <a:defRPr/>
              </a:pPr>
              <a:t>31.03.2013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A945E2-B294-4B12-AE3B-8BD5626EE7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0E603-4F74-4900-8792-BB0941AD22D5}" type="datetimeFigureOut">
              <a:rPr lang="ru-RU"/>
              <a:pPr>
                <a:defRPr/>
              </a:pPr>
              <a:t>31.03.2013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D7D9-EFE9-4AEA-94E5-EE6DC0FC8A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6B19C"/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Капля 7"/>
          <p:cNvSpPr/>
          <p:nvPr/>
        </p:nvSpPr>
        <p:spPr>
          <a:xfrm rot="16200000">
            <a:off x="1165312" y="-1057808"/>
            <a:ext cx="6597352" cy="8712968"/>
          </a:xfrm>
          <a:prstGeom prst="teardrop">
            <a:avLst/>
          </a:prstGeom>
          <a:solidFill>
            <a:schemeClr val="accent6">
              <a:lumMod val="20000"/>
              <a:lumOff val="80000"/>
            </a:schemeClr>
          </a:solidFill>
          <a:ln w="215900" cmpd="thickThin">
            <a:gradFill flip="none" rotWithShape="1">
              <a:gsLst>
                <a:gs pos="0">
                  <a:srgbClr val="D6B19C"/>
                </a:gs>
                <a:gs pos="30000">
                  <a:srgbClr val="D49E6C"/>
                </a:gs>
                <a:gs pos="70000">
                  <a:srgbClr val="A65528"/>
                </a:gs>
                <a:gs pos="100000">
                  <a:srgbClr val="663012"/>
                </a:gs>
              </a:gsLst>
              <a:path path="circle">
                <a:fillToRect t="100000" r="100000"/>
              </a:path>
              <a:tileRect l="-100000" b="-100000"/>
            </a:gradFill>
            <a:prstDash val="solid"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29" name="Рисунок 9" descr="69415873_06.pn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4727575"/>
            <a:ext cx="1990725" cy="213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44197EB-EBAD-4069-82A0-1E02B6CAB415}" type="datetimeFigureOut">
              <a:rPr lang="ru-RU"/>
              <a:pPr>
                <a:defRPr/>
              </a:pPr>
              <a:t>31.03.2013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D8A0A52-AB21-4311-A1FE-3A8D4EE8CB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6642100"/>
            <a:ext cx="12461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sz="800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6" name="Рисунок 8" descr="69415856_05.png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540625" y="4581525"/>
            <a:ext cx="1603375" cy="213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7" name="Picture 5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02513" y="0"/>
            <a:ext cx="1741487" cy="148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13" Type="http://schemas.openxmlformats.org/officeDocument/2006/relationships/image" Target="../media/image36.jpe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12" Type="http://schemas.openxmlformats.org/officeDocument/2006/relationships/image" Target="../media/image35.jpeg"/><Relationship Id="rId2" Type="http://schemas.openxmlformats.org/officeDocument/2006/relationships/image" Target="../media/image25.jpeg"/><Relationship Id="rId16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11" Type="http://schemas.openxmlformats.org/officeDocument/2006/relationships/image" Target="../media/image34.jpeg"/><Relationship Id="rId5" Type="http://schemas.openxmlformats.org/officeDocument/2006/relationships/image" Target="../media/image28.jpeg"/><Relationship Id="rId15" Type="http://schemas.openxmlformats.org/officeDocument/2006/relationships/image" Target="../media/image38.jpeg"/><Relationship Id="rId10" Type="http://schemas.openxmlformats.org/officeDocument/2006/relationships/image" Target="../media/image33.jpeg"/><Relationship Id="rId4" Type="http://schemas.openxmlformats.org/officeDocument/2006/relationships/image" Target="../media/image27.jpeg"/><Relationship Id="rId9" Type="http://schemas.openxmlformats.org/officeDocument/2006/relationships/image" Target="../media/image32.jpeg"/><Relationship Id="rId14" Type="http://schemas.openxmlformats.org/officeDocument/2006/relationships/image" Target="../media/image37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13" Type="http://schemas.openxmlformats.org/officeDocument/2006/relationships/image" Target="../media/image51.jpeg"/><Relationship Id="rId3" Type="http://schemas.openxmlformats.org/officeDocument/2006/relationships/image" Target="../media/image41.jpeg"/><Relationship Id="rId7" Type="http://schemas.openxmlformats.org/officeDocument/2006/relationships/image" Target="../media/image45.jpeg"/><Relationship Id="rId12" Type="http://schemas.openxmlformats.org/officeDocument/2006/relationships/image" Target="../media/image50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11" Type="http://schemas.openxmlformats.org/officeDocument/2006/relationships/image" Target="../media/image49.jpeg"/><Relationship Id="rId5" Type="http://schemas.openxmlformats.org/officeDocument/2006/relationships/image" Target="../media/image43.jpeg"/><Relationship Id="rId10" Type="http://schemas.openxmlformats.org/officeDocument/2006/relationships/image" Target="../media/image48.jpeg"/><Relationship Id="rId4" Type="http://schemas.openxmlformats.org/officeDocument/2006/relationships/image" Target="../media/image42.jpeg"/><Relationship Id="rId9" Type="http://schemas.openxmlformats.org/officeDocument/2006/relationships/image" Target="../media/image4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19672" y="5157192"/>
            <a:ext cx="6335388" cy="147732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Выполнили: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Барсукова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Анастасия, Горбунов Кирилл,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ученики 4 в класса,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Руководитель: Нестерова О. С.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2013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+mn-cs"/>
            </a:endParaRPr>
          </a:p>
        </p:txBody>
      </p:sp>
      <p:pic>
        <p:nvPicPr>
          <p:cNvPr id="1026" name="Picture 2" descr="C:\Users\смит\Desktop\фото сказка\DSC0029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933" y="1700808"/>
            <a:ext cx="2975939" cy="2232248"/>
          </a:xfrm>
          <a:prstGeom prst="rect">
            <a:avLst/>
          </a:prstGeom>
          <a:noFill/>
          <a:ln w="63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755576" y="140439"/>
            <a:ext cx="69847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Городской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конкурс исследовательских работ и проектов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младших школьников «Я - исследователь»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Ханты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 Мансийский автономный округ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Югра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Тюменская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область, город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Нягань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491880" y="2577098"/>
            <a:ext cx="491031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>
                  <a:solidFill>
                    <a:sysClr val="windowText" lastClr="00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Рождение мультфильма</a:t>
            </a:r>
            <a:endParaRPr lang="ru-RU" sz="4000" b="1" cap="none" spc="0" dirty="0">
              <a:ln w="1905">
                <a:solidFill>
                  <a:sysClr val="windowText" lastClr="000000"/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76672"/>
            <a:ext cx="8136904" cy="5649491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>
                <a:latin typeface="Monotype Corsiva" pitchFamily="66" charset="0"/>
              </a:rPr>
              <a:t>В 1936 году  в нашей стране была организована мультипликационная </a:t>
            </a:r>
            <a:r>
              <a:rPr lang="ru-RU" sz="2800" dirty="0" smtClean="0">
                <a:latin typeface="Monotype Corsiva" pitchFamily="66" charset="0"/>
              </a:rPr>
              <a:t>студия "</a:t>
            </a:r>
            <a:r>
              <a:rPr lang="ru-RU" sz="2800" dirty="0" err="1" smtClean="0">
                <a:latin typeface="Monotype Corsiva" pitchFamily="66" charset="0"/>
              </a:rPr>
              <a:t>Союзмультфильм</a:t>
            </a:r>
            <a:r>
              <a:rPr lang="ru-RU" sz="2800" dirty="0">
                <a:latin typeface="Monotype Corsiva" pitchFamily="66" charset="0"/>
              </a:rPr>
              <a:t>".  </a:t>
            </a:r>
          </a:p>
        </p:txBody>
      </p:sp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633314"/>
            <a:ext cx="5715000" cy="4171950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16919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89" r="9093"/>
          <a:stretch/>
        </p:blipFill>
        <p:spPr bwMode="auto">
          <a:xfrm>
            <a:off x="5076056" y="2119686"/>
            <a:ext cx="3276600" cy="24614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587821"/>
            <a:ext cx="8363272" cy="5649491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ru-RU" dirty="0">
                <a:latin typeface="Monotype Corsiva" pitchFamily="66" charset="0"/>
              </a:rPr>
              <a:t>Мультфильмы, в которых изображение </a:t>
            </a:r>
            <a:endParaRPr lang="ru-RU" dirty="0" smtClean="0">
              <a:latin typeface="Monotype Corsiva" pitchFamily="66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>
                <a:latin typeface="Monotype Corsiva" pitchFamily="66" charset="0"/>
              </a:rPr>
              <a:t>собирается </a:t>
            </a:r>
            <a:r>
              <a:rPr lang="ru-RU" dirty="0">
                <a:latin typeface="Monotype Corsiva" pitchFamily="66" charset="0"/>
              </a:rPr>
              <a:t>из множества отдельных рисунков, называются - рисованные. </a:t>
            </a: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084536"/>
            <a:ext cx="3354796" cy="2496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" r="7342"/>
          <a:stretch/>
        </p:blipFill>
        <p:spPr bwMode="auto">
          <a:xfrm>
            <a:off x="2828776" y="3884737"/>
            <a:ext cx="3327400" cy="2496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528" y="4509120"/>
            <a:ext cx="25651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latin typeface="Times New Roman"/>
                <a:ea typeface="Times New Roman"/>
              </a:rPr>
              <a:t>«</a:t>
            </a:r>
            <a:r>
              <a:rPr lang="ru-RU" sz="2400" b="1" dirty="0">
                <a:latin typeface="Monotype Corsiva" pitchFamily="66" charset="0"/>
                <a:ea typeface="Times New Roman"/>
              </a:rPr>
              <a:t>Незнайка на Луне</a:t>
            </a:r>
            <a:r>
              <a:rPr lang="ru-RU" sz="2400" dirty="0">
                <a:latin typeface="Times New Roman"/>
                <a:ea typeface="Times New Roman"/>
              </a:rPr>
              <a:t>»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156176" y="4479503"/>
            <a:ext cx="23042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/>
                <a:ea typeface="Times New Roman"/>
              </a:rPr>
              <a:t>«</a:t>
            </a:r>
            <a:r>
              <a:rPr lang="ru-RU" sz="2400" b="1" dirty="0" smtClean="0">
                <a:latin typeface="Monotype Corsiva" pitchFamily="66" charset="0"/>
                <a:ea typeface="Times New Roman"/>
              </a:rPr>
              <a:t>Карлик Нос»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46530" y="6381328"/>
            <a:ext cx="48457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Monotype Corsiva" pitchFamily="66" charset="0"/>
              </a:rPr>
              <a:t>«Добрыня Никитич и Змей Горыныч»</a:t>
            </a:r>
          </a:p>
        </p:txBody>
      </p:sp>
      <p:sp>
        <p:nvSpPr>
          <p:cNvPr id="10" name="Заголовок 3"/>
          <p:cNvSpPr>
            <a:spLocks noGrp="1"/>
          </p:cNvSpPr>
          <p:nvPr>
            <p:ph type="title"/>
          </p:nvPr>
        </p:nvSpPr>
        <p:spPr>
          <a:xfrm>
            <a:off x="-1044624" y="-162272"/>
            <a:ext cx="8229600" cy="1143000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accent2"/>
                </a:solidFill>
                <a:latin typeface="Monotype Corsiva" pitchFamily="66" charset="0"/>
              </a:rPr>
              <a:t>Рисованная  мультипликация</a:t>
            </a:r>
            <a:endParaRPr lang="ru-RU" sz="3600" b="1" dirty="0">
              <a:solidFill>
                <a:schemeClr val="accent2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4544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-1332656" y="-99392"/>
            <a:ext cx="8229600" cy="1143000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accent2"/>
                </a:solidFill>
                <a:latin typeface="Monotype Corsiva" pitchFamily="66" charset="0"/>
              </a:rPr>
              <a:t>Объемная мультипликация </a:t>
            </a:r>
            <a:endParaRPr lang="ru-RU" sz="3600" b="1" dirty="0">
              <a:solidFill>
                <a:schemeClr val="accent2"/>
              </a:solidFill>
              <a:latin typeface="Monotype Corsiva" pitchFamily="66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51520" y="836712"/>
            <a:ext cx="8568952" cy="5289451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ru-RU" dirty="0" smtClean="0">
                <a:solidFill>
                  <a:schemeClr val="tx2"/>
                </a:solidFill>
                <a:latin typeface="Monotype Corsiva" pitchFamily="66" charset="0"/>
              </a:rPr>
              <a:t>Кукольная мультипликация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>
                <a:latin typeface="Monotype Corsiva" pitchFamily="66" charset="0"/>
              </a:rPr>
              <a:t>В </a:t>
            </a:r>
            <a:r>
              <a:rPr lang="ru-RU" i="1" dirty="0">
                <a:latin typeface="Monotype Corsiva" pitchFamily="66" charset="0"/>
              </a:rPr>
              <a:t>кукольной мультипликации</a:t>
            </a:r>
            <a:r>
              <a:rPr lang="ru-RU" dirty="0">
                <a:latin typeface="Monotype Corsiva" pitchFamily="66" charset="0"/>
              </a:rPr>
              <a:t> кукол снимают как актёров. Героями кукольного анимационного фильма могут быть самые неожиданные предметы: </a:t>
            </a:r>
            <a:r>
              <a:rPr lang="ru-RU" dirty="0" smtClean="0">
                <a:latin typeface="Monotype Corsiva" pitchFamily="66" charset="0"/>
              </a:rPr>
              <a:t>перчатки</a:t>
            </a:r>
            <a:r>
              <a:rPr lang="ru-RU" dirty="0">
                <a:latin typeface="Monotype Corsiva" pitchFamily="66" charset="0"/>
              </a:rPr>
              <a:t>, гвозди, </a:t>
            </a:r>
            <a:r>
              <a:rPr lang="ru-RU" dirty="0" smtClean="0">
                <a:latin typeface="Monotype Corsiva" pitchFamily="66" charset="0"/>
              </a:rPr>
              <a:t>спички.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56992"/>
            <a:ext cx="3552395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378524" y="6063679"/>
            <a:ext cx="30737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Monotype Corsiva" pitchFamily="66" charset="0"/>
              </a:rPr>
              <a:t>«Домовёнок Кузя»</a:t>
            </a:r>
            <a:endParaRPr lang="ru-RU" sz="2400" b="1" dirty="0">
              <a:latin typeface="Monotype Corsiva" pitchFamily="66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356992"/>
            <a:ext cx="3572811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911233" y="6021288"/>
            <a:ext cx="22926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latin typeface="Monotype Corsiva" pitchFamily="66" charset="0"/>
              </a:rPr>
              <a:t>«Зайка-зазнайка» </a:t>
            </a:r>
          </a:p>
        </p:txBody>
      </p:sp>
    </p:spTree>
    <p:extLst>
      <p:ext uri="{BB962C8B-B14F-4D97-AF65-F5344CB8AC3E}">
        <p14:creationId xmlns:p14="http://schemas.microsoft.com/office/powerpoint/2010/main" val="781104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4848" y="3789040"/>
            <a:ext cx="8229600" cy="1296144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 smtClean="0">
                <a:latin typeface="Monotype Corsiva" pitchFamily="66" charset="0"/>
              </a:rPr>
              <a:t>«</a:t>
            </a:r>
            <a:r>
              <a:rPr lang="ru-RU" sz="2400" dirty="0" err="1" smtClean="0">
                <a:latin typeface="Monotype Corsiva" pitchFamily="66" charset="0"/>
              </a:rPr>
              <a:t>Шрек</a:t>
            </a:r>
            <a:r>
              <a:rPr lang="ru-RU" sz="2400" dirty="0" smtClean="0">
                <a:latin typeface="Monotype Corsiva" pitchFamily="66" charset="0"/>
              </a:rPr>
              <a:t>» Режиссер</a:t>
            </a:r>
            <a:r>
              <a:rPr lang="ru-RU" sz="2400" dirty="0">
                <a:latin typeface="Monotype Corsiva" pitchFamily="66" charset="0"/>
              </a:rPr>
              <a:t>: Шон Бишоп. 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-900608" y="-18256"/>
            <a:ext cx="8229600" cy="1143000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accent2"/>
                </a:solidFill>
                <a:latin typeface="Monotype Corsiva" pitchFamily="66" charset="0"/>
              </a:rPr>
              <a:t>Компьютерная  мультипликация</a:t>
            </a:r>
            <a:endParaRPr lang="ru-RU" sz="3600" b="1" dirty="0">
              <a:solidFill>
                <a:schemeClr val="accent2"/>
              </a:solidFill>
              <a:latin typeface="Monotype Corsiva" pitchFamily="66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24744"/>
            <a:ext cx="4294453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988840"/>
            <a:ext cx="3851920" cy="28889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60368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-1548680" y="-99392"/>
            <a:ext cx="8229600" cy="1143000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accent2"/>
                </a:solidFill>
                <a:latin typeface="Monotype Corsiva" pitchFamily="66" charset="0"/>
              </a:rPr>
              <a:t>Социологический опрос </a:t>
            </a:r>
            <a:endParaRPr lang="ru-RU" sz="3600" b="1" dirty="0">
              <a:solidFill>
                <a:schemeClr val="accent2"/>
              </a:solidFill>
              <a:latin typeface="Monotype Corsiva" pitchFamily="66" charset="0"/>
            </a:endParaRPr>
          </a:p>
        </p:txBody>
      </p:sp>
      <p:pic>
        <p:nvPicPr>
          <p:cNvPr id="3074" name="Picture 2" descr="C:\Users\смит\Desktop\фото сказка\DSC003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836399"/>
            <a:ext cx="3168352" cy="2376577"/>
          </a:xfrm>
          <a:prstGeom prst="rect">
            <a:avLst/>
          </a:prstGeom>
          <a:noFill/>
          <a:ln w="63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смит\Desktop\фото сказка\DSC0030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933056"/>
            <a:ext cx="3168352" cy="2376577"/>
          </a:xfrm>
          <a:prstGeom prst="rect">
            <a:avLst/>
          </a:prstGeom>
          <a:noFill/>
          <a:ln w="63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смит\Desktop\фото сказка\DSC0030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3" y="836398"/>
            <a:ext cx="3168351" cy="2376577"/>
          </a:xfrm>
          <a:prstGeom prst="rect">
            <a:avLst/>
          </a:prstGeom>
          <a:noFill/>
          <a:ln w="63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3212976"/>
            <a:ext cx="374441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Monotype Corsiva" pitchFamily="66" charset="0"/>
              </a:rPr>
              <a:t>Какие </a:t>
            </a:r>
            <a:r>
              <a:rPr lang="ru-RU" sz="2000" dirty="0">
                <a:latin typeface="Monotype Corsiva" pitchFamily="66" charset="0"/>
              </a:rPr>
              <a:t>мультфильмы вам нравятся больше всего отечественные или зарубежные?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960440" y="3225170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>
                <a:latin typeface="Monotype Corsiva" pitchFamily="66" charset="0"/>
              </a:rPr>
              <a:t>Назовите </a:t>
            </a:r>
            <a:r>
              <a:rPr lang="ru-RU" sz="2000" dirty="0">
                <a:latin typeface="Monotype Corsiva" pitchFamily="66" charset="0"/>
              </a:rPr>
              <a:t>самый любимый отечественный </a:t>
            </a:r>
            <a:r>
              <a:rPr lang="ru-RU" sz="2000" dirty="0" smtClean="0">
                <a:latin typeface="Monotype Corsiva" pitchFamily="66" charset="0"/>
              </a:rPr>
              <a:t>мультфильм.</a:t>
            </a:r>
            <a:endParaRPr lang="ru-RU" sz="2000" dirty="0"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508104" y="4161274"/>
            <a:ext cx="33843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Monotype Corsiva" pitchFamily="66" charset="0"/>
              </a:rPr>
              <a:t>Назовите </a:t>
            </a:r>
            <a:r>
              <a:rPr lang="ru-RU" sz="2000" dirty="0">
                <a:latin typeface="Monotype Corsiva" pitchFamily="66" charset="0"/>
              </a:rPr>
              <a:t>самый любимый зарубежный </a:t>
            </a:r>
            <a:r>
              <a:rPr lang="ru-RU" sz="2000" dirty="0" smtClean="0">
                <a:latin typeface="Monotype Corsiva" pitchFamily="66" charset="0"/>
              </a:rPr>
              <a:t>мультфильм.</a:t>
            </a:r>
            <a:endParaRPr lang="ru-RU" sz="2000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8404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5"/>
          <p:cNvSpPr>
            <a:spLocks noChangeArrowheads="1"/>
          </p:cNvSpPr>
          <p:nvPr/>
        </p:nvSpPr>
        <p:spPr bwMode="auto">
          <a:xfrm>
            <a:off x="-1115616" y="323945"/>
            <a:ext cx="91440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 eaLnBrk="0" hangingPunct="0"/>
            <a:r>
              <a:rPr lang="ru-RU" sz="3200" b="1" dirty="0">
                <a:solidFill>
                  <a:schemeClr val="accent2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Любимые отечественные мультфильмы</a:t>
            </a:r>
            <a:endParaRPr lang="ru-RU" sz="3200" dirty="0">
              <a:solidFill>
                <a:schemeClr val="accent2"/>
              </a:solidFill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</p:txBody>
      </p:sp>
      <p:grpSp>
        <p:nvGrpSpPr>
          <p:cNvPr id="32794" name="Группа 32"/>
          <p:cNvGrpSpPr>
            <a:grpSpLocks/>
          </p:cNvGrpSpPr>
          <p:nvPr/>
        </p:nvGrpSpPr>
        <p:grpSpPr bwMode="auto">
          <a:xfrm>
            <a:off x="395536" y="620688"/>
            <a:ext cx="7670056" cy="3528392"/>
            <a:chOff x="285720" y="357166"/>
            <a:chExt cx="4357718" cy="1499746"/>
          </a:xfrm>
        </p:grpSpPr>
        <p:pic>
          <p:nvPicPr>
            <p:cNvPr id="32828" name="Рисунок 68" descr="1230505798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64915" y="746251"/>
              <a:ext cx="1478523" cy="11106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829" name="Рисунок 69" descr="2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64208" y="746251"/>
              <a:ext cx="1492671" cy="11106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830" name="Рисунок 72" descr="nu_pogodi_05_avi_image1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5721" y="746251"/>
              <a:ext cx="1478523" cy="11106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831" name="Rectangle 9"/>
            <p:cNvSpPr>
              <a:spLocks noChangeArrowheads="1"/>
            </p:cNvSpPr>
            <p:nvPr/>
          </p:nvSpPr>
          <p:spPr bwMode="auto">
            <a:xfrm>
              <a:off x="285720" y="357166"/>
              <a:ext cx="4357718" cy="6705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pPr algn="ctr" eaLnBrk="0" hangingPunct="0"/>
              <a:r>
                <a:rPr lang="ru-RU" sz="1600" b="1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1 место</a:t>
              </a:r>
              <a:r>
                <a:rPr lang="ru-RU" sz="1600">
                  <a:solidFill>
                    <a:srgbClr val="C00000"/>
                  </a:solidFill>
                </a:rPr>
                <a:t> </a:t>
              </a:r>
              <a:r>
                <a:rPr lang="ru-RU" sz="1200">
                  <a:latin typeface="Times New Roman" pitchFamily="18" charset="0"/>
                  <a:cs typeface="Times New Roman" pitchFamily="18" charset="0"/>
                </a:rPr>
                <a:t>(15 голосов)</a:t>
              </a:r>
              <a:endParaRPr lang="ru-RU" sz="900"/>
            </a:p>
            <a:p>
              <a:pPr algn="ctr" eaLnBrk="0" hangingPunct="0"/>
              <a:endParaRPr lang="ru-RU"/>
            </a:p>
          </p:txBody>
        </p:sp>
      </p:grpSp>
      <p:grpSp>
        <p:nvGrpSpPr>
          <p:cNvPr id="32795" name="Группа 33"/>
          <p:cNvGrpSpPr>
            <a:grpSpLocks/>
          </p:cNvGrpSpPr>
          <p:nvPr/>
        </p:nvGrpSpPr>
        <p:grpSpPr bwMode="auto">
          <a:xfrm>
            <a:off x="395538" y="780329"/>
            <a:ext cx="7670054" cy="3384376"/>
            <a:chOff x="285720" y="2071678"/>
            <a:chExt cx="4330717" cy="1450701"/>
          </a:xfrm>
        </p:grpSpPr>
        <p:sp>
          <p:nvSpPr>
            <p:cNvPr id="32824" name="Rectangle 12"/>
            <p:cNvSpPr>
              <a:spLocks noChangeArrowheads="1"/>
            </p:cNvSpPr>
            <p:nvPr/>
          </p:nvSpPr>
          <p:spPr bwMode="auto">
            <a:xfrm>
              <a:off x="478292" y="2071678"/>
              <a:ext cx="3658868" cy="3042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pPr algn="ctr" eaLnBrk="0" hangingPunct="0"/>
              <a:r>
                <a:rPr lang="ru-RU" sz="1600" b="1" dirty="0">
                  <a:solidFill>
                    <a:srgbClr val="C00000"/>
                  </a:solidFill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2 место</a:t>
              </a:r>
              <a:r>
                <a:rPr lang="ru-RU" sz="1600" dirty="0">
                  <a:solidFill>
                    <a:srgbClr val="C00000"/>
                  </a:solidFill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</a:t>
              </a:r>
              <a:r>
                <a:rPr lang="ru-RU" sz="1200" dirty="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(13 голосов)</a:t>
              </a:r>
              <a:endParaRPr lang="ru-RU" dirty="0">
                <a:ea typeface="Calibri" pitchFamily="34" charset="0"/>
                <a:cs typeface="Times New Roman" pitchFamily="18" charset="0"/>
              </a:endParaRPr>
            </a:p>
          </p:txBody>
        </p:sp>
        <p:pic>
          <p:nvPicPr>
            <p:cNvPr id="32825" name="Рисунок 77" descr="20157375_27_1024x768l.jp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10109" y="2392632"/>
              <a:ext cx="1506328" cy="11297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826" name="Рисунок 81" descr="3d1c5178876dt.jp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33724" y="2392632"/>
              <a:ext cx="1506328" cy="11297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827" name="Рисунок 83" descr="40_1280x1024l.jp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5720" y="2392632"/>
              <a:ext cx="1408696" cy="11297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2796" name="Группа 34"/>
          <p:cNvGrpSpPr>
            <a:grpSpLocks/>
          </p:cNvGrpSpPr>
          <p:nvPr/>
        </p:nvGrpSpPr>
        <p:grpSpPr bwMode="auto">
          <a:xfrm>
            <a:off x="323528" y="1039788"/>
            <a:ext cx="7670056" cy="3181300"/>
            <a:chOff x="285720" y="3857628"/>
            <a:chExt cx="4357718" cy="1386853"/>
          </a:xfrm>
        </p:grpSpPr>
        <p:pic>
          <p:nvPicPr>
            <p:cNvPr id="32820" name="Рисунок 90" descr="p_f4.jpg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90865" y="4117016"/>
              <a:ext cx="1445646" cy="11274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821" name="Рисунок 294" descr="p_f45.jpg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38293" y="4115899"/>
              <a:ext cx="1500981" cy="11274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822" name="Рисунок 297" descr="555.jpg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5720" y="4117016"/>
              <a:ext cx="1494064" cy="11205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823" name="Rectangle 22"/>
            <p:cNvSpPr>
              <a:spLocks noChangeArrowheads="1"/>
            </p:cNvSpPr>
            <p:nvPr/>
          </p:nvSpPr>
          <p:spPr bwMode="auto">
            <a:xfrm>
              <a:off x="285720" y="3857628"/>
              <a:ext cx="4357718" cy="4470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pPr algn="ctr" eaLnBrk="0" hangingPunct="0"/>
              <a:r>
                <a:rPr lang="ru-RU" sz="1600" b="1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3 место</a:t>
              </a:r>
              <a:r>
                <a:rPr lang="ru-RU" sz="160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1200">
                  <a:latin typeface="Times New Roman" pitchFamily="18" charset="0"/>
                  <a:cs typeface="Times New Roman" pitchFamily="18" charset="0"/>
                </a:rPr>
                <a:t>(11 голосов)</a:t>
              </a:r>
              <a:endParaRPr lang="ru-RU" sz="900"/>
            </a:p>
            <a:p>
              <a:pPr eaLnBrk="0" hangingPunct="0"/>
              <a:endParaRPr lang="ru-RU"/>
            </a:p>
          </p:txBody>
        </p:sp>
      </p:grpSp>
      <p:grpSp>
        <p:nvGrpSpPr>
          <p:cNvPr id="32797" name="Группа 35"/>
          <p:cNvGrpSpPr>
            <a:grpSpLocks/>
          </p:cNvGrpSpPr>
          <p:nvPr/>
        </p:nvGrpSpPr>
        <p:grpSpPr bwMode="auto">
          <a:xfrm>
            <a:off x="323528" y="967780"/>
            <a:ext cx="7706980" cy="3253308"/>
            <a:chOff x="1357290" y="3714752"/>
            <a:chExt cx="6000792" cy="1900240"/>
          </a:xfrm>
        </p:grpSpPr>
        <p:pic>
          <p:nvPicPr>
            <p:cNvPr id="32816" name="Рисунок 299" descr="250_5.jp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57818" y="4071942"/>
              <a:ext cx="1990725" cy="1543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817" name="Рисунок 302" descr="p_f.jpg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57554" y="4071942"/>
              <a:ext cx="2057400" cy="1543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818" name="Рисунок 309" descr="1252406885_2.jpg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57290" y="4071942"/>
              <a:ext cx="2076450" cy="1543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819" name="Rectangle 4"/>
            <p:cNvSpPr>
              <a:spLocks noChangeArrowheads="1"/>
            </p:cNvSpPr>
            <p:nvPr/>
          </p:nvSpPr>
          <p:spPr bwMode="auto">
            <a:xfrm>
              <a:off x="1357290" y="3714752"/>
              <a:ext cx="6000792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pPr algn="ctr" eaLnBrk="0" hangingPunct="0"/>
              <a:r>
                <a:rPr lang="ru-RU" sz="1600" b="1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4 место</a:t>
              </a:r>
              <a:r>
                <a:rPr lang="ru-RU" sz="160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1200">
                  <a:latin typeface="Times New Roman" pitchFamily="18" charset="0"/>
                  <a:cs typeface="Times New Roman" pitchFamily="18" charset="0"/>
                </a:rPr>
                <a:t>(10 голосов)</a:t>
              </a:r>
              <a:endParaRPr lang="ru-RU" sz="900"/>
            </a:p>
            <a:p>
              <a:pPr algn="ctr" eaLnBrk="0" hangingPunct="0"/>
              <a:endParaRPr lang="ru-RU"/>
            </a:p>
          </p:txBody>
        </p:sp>
      </p:grpSp>
      <p:grpSp>
        <p:nvGrpSpPr>
          <p:cNvPr id="32798" name="Группа 40"/>
          <p:cNvGrpSpPr>
            <a:grpSpLocks/>
          </p:cNvGrpSpPr>
          <p:nvPr/>
        </p:nvGrpSpPr>
        <p:grpSpPr bwMode="auto">
          <a:xfrm>
            <a:off x="290070" y="908720"/>
            <a:ext cx="7810322" cy="3325316"/>
            <a:chOff x="642910" y="3357562"/>
            <a:chExt cx="5815039" cy="1804990"/>
          </a:xfrm>
        </p:grpSpPr>
        <p:pic>
          <p:nvPicPr>
            <p:cNvPr id="32812" name="Рисунок 311" descr="ac1ceaf35e36.jpg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29124" y="3714752"/>
              <a:ext cx="2028825" cy="1447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813" name="Рисунок 312" descr="500060_copy1.jpg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00298" y="3714752"/>
              <a:ext cx="2038350" cy="1447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814" name="Рисунок 313" descr="get_img.jpg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910" y="3714752"/>
              <a:ext cx="1924050" cy="1447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815" name="Rectangle 9"/>
            <p:cNvSpPr>
              <a:spLocks noChangeArrowheads="1"/>
            </p:cNvSpPr>
            <p:nvPr/>
          </p:nvSpPr>
          <p:spPr bwMode="auto">
            <a:xfrm>
              <a:off x="642910" y="3357562"/>
              <a:ext cx="5786478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pPr algn="ctr" eaLnBrk="0" hangingPunct="0"/>
              <a:r>
                <a:rPr lang="ru-RU" sz="1600" b="1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5 место</a:t>
              </a:r>
              <a:r>
                <a:rPr lang="ru-RU" sz="160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1200">
                  <a:latin typeface="Times New Roman" pitchFamily="18" charset="0"/>
                  <a:cs typeface="Times New Roman" pitchFamily="18" charset="0"/>
                </a:rPr>
                <a:t>(9 голосов)</a:t>
              </a:r>
              <a:endParaRPr lang="ru-RU" sz="900"/>
            </a:p>
            <a:p>
              <a:pPr algn="ctr" eaLnBrk="0" hangingPunct="0"/>
              <a:endParaRPr lang="ru-RU"/>
            </a:p>
          </p:txBody>
        </p:sp>
      </p:grpSp>
      <p:sp>
        <p:nvSpPr>
          <p:cNvPr id="3" name="Стрелка вправо 2"/>
          <p:cNvSpPr/>
          <p:nvPr/>
        </p:nvSpPr>
        <p:spPr>
          <a:xfrm>
            <a:off x="5220072" y="4509120"/>
            <a:ext cx="1728192" cy="506429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2088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2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2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27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7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327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327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27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2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327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32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7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7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27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327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27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27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27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327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2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2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5"/>
          <p:cNvSpPr>
            <a:spLocks noChangeArrowheads="1"/>
          </p:cNvSpPr>
          <p:nvPr/>
        </p:nvSpPr>
        <p:spPr bwMode="auto">
          <a:xfrm>
            <a:off x="-1332656" y="179929"/>
            <a:ext cx="91440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 eaLnBrk="0" hangingPunct="0"/>
            <a:r>
              <a:rPr lang="ru-RU" sz="3200" b="1" dirty="0">
                <a:solidFill>
                  <a:schemeClr val="accent2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Любимые зарубежные  мультфильмы</a:t>
            </a:r>
            <a:endParaRPr lang="ru-RU" sz="3200" dirty="0">
              <a:solidFill>
                <a:schemeClr val="accent2"/>
              </a:solidFill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3795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3796" name="Rectangle 5"/>
          <p:cNvSpPr>
            <a:spLocks noChangeArrowheads="1"/>
          </p:cNvSpPr>
          <p:nvPr/>
        </p:nvSpPr>
        <p:spPr bwMode="auto">
          <a:xfrm>
            <a:off x="0" y="50863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33797" name="Rectangle 10"/>
          <p:cNvSpPr>
            <a:spLocks noChangeArrowheads="1"/>
          </p:cNvSpPr>
          <p:nvPr/>
        </p:nvSpPr>
        <p:spPr bwMode="auto">
          <a:xfrm>
            <a:off x="0" y="48006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33798" name="Rectangle 14"/>
          <p:cNvSpPr>
            <a:spLocks noChangeArrowheads="1"/>
          </p:cNvSpPr>
          <p:nvPr/>
        </p:nvSpPr>
        <p:spPr bwMode="auto">
          <a:xfrm>
            <a:off x="0" y="37338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33799" name="Rectangle 19"/>
          <p:cNvSpPr>
            <a:spLocks noChangeArrowheads="1"/>
          </p:cNvSpPr>
          <p:nvPr/>
        </p:nvSpPr>
        <p:spPr bwMode="auto">
          <a:xfrm>
            <a:off x="0" y="47910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33800" name="Rectangle 23"/>
          <p:cNvSpPr>
            <a:spLocks noChangeArrowheads="1"/>
          </p:cNvSpPr>
          <p:nvPr/>
        </p:nvSpPr>
        <p:spPr bwMode="auto">
          <a:xfrm>
            <a:off x="0" y="37147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33801" name="Rectangle 28"/>
          <p:cNvSpPr>
            <a:spLocks noChangeArrowheads="1"/>
          </p:cNvSpPr>
          <p:nvPr/>
        </p:nvSpPr>
        <p:spPr bwMode="auto">
          <a:xfrm>
            <a:off x="0" y="46577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33802" name="Rectangle 33"/>
          <p:cNvSpPr>
            <a:spLocks noChangeArrowheads="1"/>
          </p:cNvSpPr>
          <p:nvPr/>
        </p:nvSpPr>
        <p:spPr bwMode="auto">
          <a:xfrm>
            <a:off x="0" y="43434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33803" name="Rectangle 3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3804" name="Rectangle 38"/>
          <p:cNvSpPr>
            <a:spLocks noChangeArrowheads="1"/>
          </p:cNvSpPr>
          <p:nvPr/>
        </p:nvSpPr>
        <p:spPr bwMode="auto">
          <a:xfrm>
            <a:off x="0" y="51149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33805" name="Rectangle 4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3806" name="Rectangle 43"/>
          <p:cNvSpPr>
            <a:spLocks noChangeArrowheads="1"/>
          </p:cNvSpPr>
          <p:nvPr/>
        </p:nvSpPr>
        <p:spPr bwMode="auto">
          <a:xfrm>
            <a:off x="0" y="50863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33807" name="Rectangle 4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3808" name="Rectangle 48"/>
          <p:cNvSpPr>
            <a:spLocks noChangeArrowheads="1"/>
          </p:cNvSpPr>
          <p:nvPr/>
        </p:nvSpPr>
        <p:spPr bwMode="auto">
          <a:xfrm>
            <a:off x="0" y="49815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33809" name="Rectangle 52"/>
          <p:cNvSpPr>
            <a:spLocks noChangeArrowheads="1"/>
          </p:cNvSpPr>
          <p:nvPr/>
        </p:nvSpPr>
        <p:spPr bwMode="auto">
          <a:xfrm>
            <a:off x="0" y="48958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33810" name="Rectangle 57"/>
          <p:cNvSpPr>
            <a:spLocks noChangeArrowheads="1"/>
          </p:cNvSpPr>
          <p:nvPr/>
        </p:nvSpPr>
        <p:spPr bwMode="auto">
          <a:xfrm>
            <a:off x="0" y="52292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33811" name="Rectangle 63"/>
          <p:cNvSpPr>
            <a:spLocks noChangeArrowheads="1"/>
          </p:cNvSpPr>
          <p:nvPr/>
        </p:nvSpPr>
        <p:spPr bwMode="auto">
          <a:xfrm>
            <a:off x="0" y="81248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33812" name="Rectangle 68"/>
          <p:cNvSpPr>
            <a:spLocks noChangeArrowheads="1"/>
          </p:cNvSpPr>
          <p:nvPr/>
        </p:nvSpPr>
        <p:spPr bwMode="auto">
          <a:xfrm>
            <a:off x="0" y="56007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grpSp>
        <p:nvGrpSpPr>
          <p:cNvPr id="3" name="Группа 2"/>
          <p:cNvGrpSpPr/>
          <p:nvPr/>
        </p:nvGrpSpPr>
        <p:grpSpPr>
          <a:xfrm>
            <a:off x="342156" y="980728"/>
            <a:ext cx="7758236" cy="3130943"/>
            <a:chOff x="683568" y="1089795"/>
            <a:chExt cx="3714750" cy="1250076"/>
          </a:xfrm>
        </p:grpSpPr>
        <p:pic>
          <p:nvPicPr>
            <p:cNvPr id="33860" name="Рисунок 183" descr="f_13026658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15838" y="1355143"/>
              <a:ext cx="1267730" cy="9847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861" name="Рисунок 189" descr="0818a6cd7e6e7b9de06a94f537f9b79c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3568" y="1355143"/>
              <a:ext cx="1550758" cy="9847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862" name="Рисунок 204" descr="i47a468828fb62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87145" y="1355143"/>
              <a:ext cx="931634" cy="9847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3863" name="Rectangle 56"/>
            <p:cNvSpPr>
              <a:spLocks noChangeArrowheads="1"/>
            </p:cNvSpPr>
            <p:nvPr/>
          </p:nvSpPr>
          <p:spPr bwMode="auto">
            <a:xfrm>
              <a:off x="683568" y="1089795"/>
              <a:ext cx="3714750" cy="3810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pPr algn="ctr" eaLnBrk="0" hangingPunct="0"/>
              <a:r>
                <a:rPr lang="ru-RU" sz="1600" b="1">
                  <a:solidFill>
                    <a:srgbClr val="C00000"/>
                  </a:solidFill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1 место</a:t>
              </a:r>
              <a:r>
                <a:rPr lang="ru-RU" sz="1600">
                  <a:solidFill>
                    <a:srgbClr val="C00000"/>
                  </a:solidFill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</a:t>
              </a:r>
              <a:r>
                <a:rPr lang="ru-RU" sz="120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(23 голоса)</a:t>
              </a:r>
              <a:endParaRPr lang="ru-RU" sz="900">
                <a:ea typeface="Calibri" pitchFamily="34" charset="0"/>
                <a:cs typeface="Times New Roman" pitchFamily="18" charset="0"/>
              </a:endParaRPr>
            </a:p>
            <a:p>
              <a:pPr eaLnBrk="0" hangingPunct="0"/>
              <a:endParaRPr lang="ru-RU">
                <a:ea typeface="Calibri" pitchFamily="34" charset="0"/>
                <a:cs typeface="Times New Roman" pitchFamily="18" charset="0"/>
              </a:endParaRPr>
            </a:p>
          </p:txBody>
        </p:sp>
      </p:grpSp>
      <p:grpSp>
        <p:nvGrpSpPr>
          <p:cNvPr id="4" name="Группа 3"/>
          <p:cNvGrpSpPr/>
          <p:nvPr/>
        </p:nvGrpSpPr>
        <p:grpSpPr>
          <a:xfrm>
            <a:off x="334207" y="996653"/>
            <a:ext cx="7812904" cy="3196375"/>
            <a:chOff x="683568" y="2328085"/>
            <a:chExt cx="3714750" cy="1965962"/>
          </a:xfrm>
        </p:grpSpPr>
        <p:pic>
          <p:nvPicPr>
            <p:cNvPr id="33864" name="Рисунок 18" descr="9871860_437d02f77e75.jp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580" r="768" b="10617"/>
            <a:stretch>
              <a:fillRect/>
            </a:stretch>
          </p:blipFill>
          <p:spPr bwMode="auto">
            <a:xfrm>
              <a:off x="683568" y="2549208"/>
              <a:ext cx="3677137" cy="17448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3865" name="Rectangle 62"/>
            <p:cNvSpPr>
              <a:spLocks noChangeArrowheads="1"/>
            </p:cNvSpPr>
            <p:nvPr/>
          </p:nvSpPr>
          <p:spPr bwMode="auto">
            <a:xfrm>
              <a:off x="683568" y="2328085"/>
              <a:ext cx="3714750" cy="3810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pPr algn="ctr" eaLnBrk="0" hangingPunct="0"/>
              <a:r>
                <a:rPr lang="ru-RU" sz="1600" b="1" dirty="0">
                  <a:solidFill>
                    <a:srgbClr val="C00000"/>
                  </a:solidFill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2 место</a:t>
              </a:r>
              <a:r>
                <a:rPr lang="ru-RU" sz="1600" dirty="0">
                  <a:solidFill>
                    <a:srgbClr val="C00000"/>
                  </a:solidFill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</a:t>
              </a:r>
              <a:r>
                <a:rPr lang="ru-RU" sz="1200" dirty="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(19 голосов)</a:t>
              </a:r>
              <a:endParaRPr lang="ru-RU" sz="900" dirty="0">
                <a:ea typeface="Calibri" pitchFamily="34" charset="0"/>
                <a:cs typeface="Times New Roman" pitchFamily="18" charset="0"/>
              </a:endParaRPr>
            </a:p>
            <a:p>
              <a:pPr eaLnBrk="0" hangingPunct="0"/>
              <a:endParaRPr lang="ru-RU" dirty="0">
                <a:ea typeface="Calibri" pitchFamily="34" charset="0"/>
                <a:cs typeface="Times New Roman" pitchFamily="18" charset="0"/>
              </a:endParaRPr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323528" y="836712"/>
            <a:ext cx="7720743" cy="2950158"/>
            <a:chOff x="683568" y="4318193"/>
            <a:chExt cx="3691155" cy="1282507"/>
          </a:xfrm>
        </p:grpSpPr>
        <p:pic>
          <p:nvPicPr>
            <p:cNvPr id="33866" name="Рисунок 209" descr="a05.jp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71614" y="4539315"/>
              <a:ext cx="1303109" cy="10613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867" name="Рисунок 216" descr="11dc8ed42462.jp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44911" y="4539316"/>
              <a:ext cx="1356176" cy="10613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868" name="Рисунок 217" descr="9_7.jpg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3568" y="4539316"/>
              <a:ext cx="1108527" cy="10613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3869" name="Rectangle 67"/>
            <p:cNvSpPr>
              <a:spLocks noChangeArrowheads="1"/>
            </p:cNvSpPr>
            <p:nvPr/>
          </p:nvSpPr>
          <p:spPr bwMode="auto">
            <a:xfrm>
              <a:off x="683568" y="4318193"/>
              <a:ext cx="3670527" cy="3810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pPr algn="ctr" eaLnBrk="0" hangingPunct="0"/>
              <a:r>
                <a:rPr lang="ru-RU" sz="1600" b="1">
                  <a:solidFill>
                    <a:srgbClr val="C00000"/>
                  </a:solidFill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3 место</a:t>
              </a:r>
              <a:r>
                <a:rPr lang="ru-RU" sz="1600">
                  <a:solidFill>
                    <a:srgbClr val="C00000"/>
                  </a:solidFill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</a:t>
              </a:r>
              <a:r>
                <a:rPr lang="ru-RU" sz="120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(17 голосов)</a:t>
              </a:r>
              <a:endParaRPr lang="ru-RU" sz="900">
                <a:ea typeface="Calibri" pitchFamily="34" charset="0"/>
                <a:cs typeface="Times New Roman" pitchFamily="18" charset="0"/>
              </a:endParaRPr>
            </a:p>
            <a:p>
              <a:pPr eaLnBrk="0" hangingPunct="0"/>
              <a:endParaRPr lang="ru-RU">
                <a:ea typeface="Calibri" pitchFamily="34" charset="0"/>
                <a:cs typeface="Times New Roman" pitchFamily="18" charset="0"/>
              </a:endParaRPr>
            </a:p>
          </p:txBody>
        </p:sp>
      </p:grpSp>
      <p:grpSp>
        <p:nvGrpSpPr>
          <p:cNvPr id="33840" name="Группа 100"/>
          <p:cNvGrpSpPr>
            <a:grpSpLocks/>
          </p:cNvGrpSpPr>
          <p:nvPr/>
        </p:nvGrpSpPr>
        <p:grpSpPr bwMode="auto">
          <a:xfrm>
            <a:off x="323528" y="908720"/>
            <a:ext cx="7720743" cy="3032044"/>
            <a:chOff x="0" y="2285992"/>
            <a:chExt cx="6000760" cy="2486032"/>
          </a:xfrm>
        </p:grpSpPr>
        <p:pic>
          <p:nvPicPr>
            <p:cNvPr id="33857" name="Рисунок 219" descr="99d16361ab9b.jpg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28927" y="2643183"/>
              <a:ext cx="3069831" cy="21252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858" name="Рисунок 221" descr="d6f809e3ddaa.jpg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643181"/>
              <a:ext cx="2987850" cy="21288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3859" name="Rectangle 3"/>
            <p:cNvSpPr>
              <a:spLocks noChangeArrowheads="1"/>
            </p:cNvSpPr>
            <p:nvPr/>
          </p:nvSpPr>
          <p:spPr bwMode="auto">
            <a:xfrm>
              <a:off x="0" y="2285992"/>
              <a:ext cx="6000760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pPr algn="ctr" eaLnBrk="0" hangingPunct="0"/>
              <a:r>
                <a:rPr lang="ru-RU" sz="1600" b="1">
                  <a:solidFill>
                    <a:srgbClr val="C00000"/>
                  </a:solidFill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4 место</a:t>
              </a:r>
              <a:r>
                <a:rPr lang="ru-RU" sz="1600">
                  <a:solidFill>
                    <a:srgbClr val="C00000"/>
                  </a:solidFill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</a:t>
              </a:r>
              <a:r>
                <a:rPr lang="ru-RU" sz="120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(16 голосов)</a:t>
              </a:r>
              <a:endParaRPr lang="ru-RU" sz="900">
                <a:ea typeface="Calibri" pitchFamily="34" charset="0"/>
                <a:cs typeface="Times New Roman" pitchFamily="18" charset="0"/>
              </a:endParaRPr>
            </a:p>
            <a:p>
              <a:pPr eaLnBrk="0" hangingPunct="0"/>
              <a:endParaRPr lang="ru-RU">
                <a:ea typeface="Calibri" pitchFamily="34" charset="0"/>
                <a:cs typeface="Times New Roman" pitchFamily="18" charset="0"/>
              </a:endParaRPr>
            </a:p>
          </p:txBody>
        </p:sp>
      </p:grpSp>
      <p:grpSp>
        <p:nvGrpSpPr>
          <p:cNvPr id="33841" name="Группа 104"/>
          <p:cNvGrpSpPr>
            <a:grpSpLocks/>
          </p:cNvGrpSpPr>
          <p:nvPr/>
        </p:nvGrpSpPr>
        <p:grpSpPr bwMode="auto">
          <a:xfrm>
            <a:off x="323528" y="764704"/>
            <a:ext cx="7812090" cy="3172638"/>
            <a:chOff x="0" y="3429000"/>
            <a:chExt cx="6000760" cy="2049190"/>
          </a:xfrm>
        </p:grpSpPr>
        <p:pic>
          <p:nvPicPr>
            <p:cNvPr id="33853" name="Рисунок 319" descr="55089a7cfeb49121295124ae9caec7b2.jpg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57686" y="3786190"/>
              <a:ext cx="1634318" cy="169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854" name="Рисунок 320" descr="91277eacbda0.jpg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8794" y="3786190"/>
              <a:ext cx="2552700" cy="1685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855" name="Рисунок 321" descr="0_af1a_a55cd8bf_XL.jpg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786190"/>
              <a:ext cx="1952625" cy="1685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3856" name="Rectangle 8"/>
            <p:cNvSpPr>
              <a:spLocks noChangeArrowheads="1"/>
            </p:cNvSpPr>
            <p:nvPr/>
          </p:nvSpPr>
          <p:spPr bwMode="auto">
            <a:xfrm>
              <a:off x="0" y="3429000"/>
              <a:ext cx="6000760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pPr algn="ctr" eaLnBrk="0" hangingPunct="0"/>
              <a:r>
                <a:rPr lang="ru-RU" sz="1600" b="1" dirty="0">
                  <a:solidFill>
                    <a:srgbClr val="C00000"/>
                  </a:solidFill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5 место</a:t>
              </a:r>
              <a:r>
                <a:rPr lang="ru-RU" sz="1600" dirty="0">
                  <a:solidFill>
                    <a:srgbClr val="C00000"/>
                  </a:solidFill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</a:t>
              </a:r>
              <a:r>
                <a:rPr lang="ru-RU" sz="1200" dirty="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(12 голосов)</a:t>
              </a:r>
              <a:endParaRPr lang="ru-RU" sz="900" dirty="0">
                <a:ea typeface="Calibri" pitchFamily="34" charset="0"/>
                <a:cs typeface="Times New Roman" pitchFamily="18" charset="0"/>
              </a:endParaRPr>
            </a:p>
            <a:p>
              <a:pPr eaLnBrk="0" hangingPunct="0"/>
              <a:endParaRPr lang="ru-RU" dirty="0">
                <a:ea typeface="Calibri" pitchFamily="34" charset="0"/>
                <a:cs typeface="Times New Roman" pitchFamily="18" charset="0"/>
              </a:endParaRPr>
            </a:p>
          </p:txBody>
        </p:sp>
      </p:grpSp>
      <p:sp>
        <p:nvSpPr>
          <p:cNvPr id="7" name="Стрелка вправо 6"/>
          <p:cNvSpPr/>
          <p:nvPr/>
        </p:nvSpPr>
        <p:spPr>
          <a:xfrm>
            <a:off x="5421939" y="4981575"/>
            <a:ext cx="1886365" cy="463649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3959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38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38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38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338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38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38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38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338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смит\Desktop\фото сказка\DSC00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620" y="692696"/>
            <a:ext cx="4511906" cy="3384376"/>
          </a:xfrm>
          <a:prstGeom prst="rect">
            <a:avLst/>
          </a:prstGeom>
          <a:noFill/>
          <a:ln w="63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691680" y="4635133"/>
            <a:ext cx="7200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Monotype Corsiva" pitchFamily="66" charset="0"/>
              </a:rPr>
              <a:t>Конструктор </a:t>
            </a:r>
            <a:r>
              <a:rPr lang="ru-RU" sz="2800" dirty="0">
                <a:latin typeface="Monotype Corsiva" pitchFamily="66" charset="0"/>
              </a:rPr>
              <a:t>мультфильмов «Мульти-</a:t>
            </a:r>
            <a:r>
              <a:rPr lang="ru-RU" sz="2800" dirty="0" err="1">
                <a:latin typeface="Monotype Corsiva" pitchFamily="66" charset="0"/>
              </a:rPr>
              <a:t>пульти</a:t>
            </a:r>
            <a:r>
              <a:rPr lang="ru-RU" sz="2800" dirty="0" smtClean="0">
                <a:latin typeface="Monotype Corsiva" pitchFamily="66" charset="0"/>
              </a:rPr>
              <a:t>». </a:t>
            </a:r>
          </a:p>
          <a:p>
            <a:r>
              <a:rPr lang="ru-RU" sz="2800" dirty="0" smtClean="0">
                <a:latin typeface="Monotype Corsiva" pitchFamily="66" charset="0"/>
              </a:rPr>
              <a:t>Авторы: </a:t>
            </a:r>
            <a:r>
              <a:rPr lang="ru-RU" sz="2800" dirty="0" err="1" smtClean="0">
                <a:latin typeface="Monotype Corsiva" pitchFamily="66" charset="0"/>
              </a:rPr>
              <a:t>А.Горячев</a:t>
            </a:r>
            <a:r>
              <a:rPr lang="ru-RU" sz="2800" dirty="0" smtClean="0">
                <a:latin typeface="Monotype Corsiva" pitchFamily="66" charset="0"/>
              </a:rPr>
              <a:t> </a:t>
            </a:r>
            <a:r>
              <a:rPr lang="ru-RU" sz="2800" dirty="0">
                <a:latin typeface="Monotype Corsiva" pitchFamily="66" charset="0"/>
              </a:rPr>
              <a:t>и </a:t>
            </a:r>
            <a:r>
              <a:rPr lang="ru-RU" sz="2800" dirty="0" err="1">
                <a:latin typeface="Monotype Corsiva" pitchFamily="66" charset="0"/>
              </a:rPr>
              <a:t>Е.М.Островская</a:t>
            </a:r>
            <a:r>
              <a:rPr lang="ru-RU" sz="2800" dirty="0">
                <a:latin typeface="Monotype Corsiva" pitchFamily="66" charset="0"/>
              </a:rPr>
              <a:t>. 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444795"/>
            <a:ext cx="3934966" cy="298582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Заголовок 3"/>
          <p:cNvSpPr>
            <a:spLocks noGrp="1"/>
          </p:cNvSpPr>
          <p:nvPr>
            <p:ph type="title"/>
          </p:nvPr>
        </p:nvSpPr>
        <p:spPr>
          <a:xfrm>
            <a:off x="-1497360" y="-162272"/>
            <a:ext cx="8229600" cy="1143000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accent2"/>
                </a:solidFill>
                <a:latin typeface="Monotype Corsiva" pitchFamily="66" charset="0"/>
              </a:rPr>
              <a:t>Создание мультфильма</a:t>
            </a:r>
            <a:endParaRPr lang="ru-RU" sz="3600" b="1" dirty="0">
              <a:solidFill>
                <a:schemeClr val="accent2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7211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2" y="-75104"/>
            <a:ext cx="9144000" cy="6888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34" t="41466" r="44427" b="36410"/>
          <a:stretch/>
        </p:blipFill>
        <p:spPr bwMode="auto">
          <a:xfrm>
            <a:off x="9206656" y="2068612"/>
            <a:ext cx="11557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95" t="41465" r="30677" b="29268"/>
          <a:stretch/>
        </p:blipFill>
        <p:spPr bwMode="auto">
          <a:xfrm>
            <a:off x="3923928" y="2708920"/>
            <a:ext cx="1354634" cy="1893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34" t="41466" r="44427" b="36410"/>
          <a:stretch/>
        </p:blipFill>
        <p:spPr bwMode="auto">
          <a:xfrm>
            <a:off x="3923928" y="2758264"/>
            <a:ext cx="1354634" cy="16142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80946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7014 1.75763E-7 L -0.271 0.03122 C -0.25017 0.03816 -0.21909 0.04209 -0.1868 0.04209 C -0.14965 0.04209 -0.12014 0.03816 -0.0993 0.03122 L -2.5E-6 1.75763E-7 " pathEditMode="relative" rAng="0" ptsTypes="FffFF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07" y="21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79512" y="188640"/>
            <a:ext cx="7200800" cy="5472608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dirty="0">
                <a:latin typeface="Monotype Corsiva" pitchFamily="66" charset="0"/>
              </a:rPr>
              <a:t>У</a:t>
            </a:r>
            <a:r>
              <a:rPr lang="ru-RU" dirty="0" smtClean="0">
                <a:latin typeface="Monotype Corsiva" pitchFamily="66" charset="0"/>
              </a:rPr>
              <a:t>знали </a:t>
            </a:r>
            <a:r>
              <a:rPr lang="ru-RU" dirty="0">
                <a:latin typeface="Monotype Corsiva" pitchFamily="66" charset="0"/>
              </a:rPr>
              <a:t>много интересного о </a:t>
            </a:r>
            <a:r>
              <a:rPr lang="ru-RU" dirty="0" smtClean="0">
                <a:latin typeface="Monotype Corsiva" pitchFamily="66" charset="0"/>
              </a:rPr>
              <a:t>мультипликации.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Monotype Corsiva" pitchFamily="66" charset="0"/>
              </a:rPr>
              <a:t>Научились </a:t>
            </a:r>
            <a:r>
              <a:rPr lang="ru-RU" dirty="0">
                <a:latin typeface="Monotype Corsiva" pitchFamily="66" charset="0"/>
              </a:rPr>
              <a:t>создавать мультфильмы </a:t>
            </a:r>
            <a:r>
              <a:rPr lang="ru-RU" dirty="0" smtClean="0">
                <a:latin typeface="Monotype Corsiva" pitchFamily="66" charset="0"/>
              </a:rPr>
              <a:t>в программе ”Мульти-Пульти</a:t>
            </a:r>
            <a:r>
              <a:rPr lang="ru-RU" dirty="0">
                <a:latin typeface="Monotype Corsiva" pitchFamily="66" charset="0"/>
              </a:rPr>
              <a:t>” </a:t>
            </a:r>
            <a:r>
              <a:rPr lang="ru-RU" dirty="0" smtClean="0">
                <a:latin typeface="Monotype Corsiva" pitchFamily="66" charset="0"/>
              </a:rPr>
              <a:t>.</a:t>
            </a:r>
          </a:p>
          <a:p>
            <a:pPr marL="0" indent="0">
              <a:buNone/>
            </a:pPr>
            <a:r>
              <a:rPr lang="ru-RU" dirty="0">
                <a:latin typeface="Monotype Corsiva" pitchFamily="66" charset="0"/>
              </a:rPr>
              <a:t> </a:t>
            </a:r>
          </a:p>
          <a:p>
            <a:endParaRPr lang="ru-RU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9554" y="2276872"/>
            <a:ext cx="5479250" cy="4104456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25755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6632"/>
            <a:ext cx="8568952" cy="6408712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chemeClr val="accent2"/>
                </a:solidFill>
                <a:latin typeface="Monotype Corsiva" pitchFamily="66" charset="0"/>
              </a:rPr>
              <a:t>Цель исследования: </a:t>
            </a:r>
            <a:r>
              <a:rPr lang="ru-RU" dirty="0">
                <a:latin typeface="Monotype Corsiva" pitchFamily="66" charset="0"/>
              </a:rPr>
              <a:t>создание мультфильма  в </a:t>
            </a:r>
            <a:r>
              <a:rPr lang="ru-RU" b="1" i="1" dirty="0">
                <a:latin typeface="Monotype Corsiva" pitchFamily="66" charset="0"/>
              </a:rPr>
              <a:t> </a:t>
            </a:r>
            <a:r>
              <a:rPr lang="ru-RU" dirty="0" smtClean="0">
                <a:latin typeface="Monotype Corsiva" pitchFamily="66" charset="0"/>
              </a:rPr>
              <a:t>программе </a:t>
            </a:r>
            <a:r>
              <a:rPr lang="ru-RU" dirty="0">
                <a:latin typeface="Monotype Corsiva" pitchFamily="66" charset="0"/>
              </a:rPr>
              <a:t>«Мульти-пульти</a:t>
            </a:r>
            <a:r>
              <a:rPr lang="ru-RU" dirty="0" smtClean="0">
                <a:latin typeface="Monotype Corsiva" pitchFamily="66" charset="0"/>
              </a:rPr>
              <a:t>».</a:t>
            </a:r>
          </a:p>
          <a:p>
            <a:pPr marL="0" lvl="0" indent="0">
              <a:buNone/>
            </a:pPr>
            <a:r>
              <a:rPr lang="ru-RU" b="1" dirty="0" smtClean="0">
                <a:solidFill>
                  <a:schemeClr val="accent2"/>
                </a:solidFill>
                <a:latin typeface="Monotype Corsiva" pitchFamily="66" charset="0"/>
              </a:rPr>
              <a:t>Задачи исследования: 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>
                <a:latin typeface="Monotype Corsiva" pitchFamily="66" charset="0"/>
              </a:rPr>
              <a:t>п</a:t>
            </a:r>
            <a:r>
              <a:rPr lang="ru-RU" dirty="0" smtClean="0">
                <a:latin typeface="Monotype Corsiva" pitchFamily="66" charset="0"/>
              </a:rPr>
              <a:t>ознакомиться </a:t>
            </a:r>
            <a:r>
              <a:rPr lang="ru-RU" dirty="0">
                <a:latin typeface="Monotype Corsiva" pitchFamily="66" charset="0"/>
              </a:rPr>
              <a:t>с историей развития </a:t>
            </a:r>
            <a:r>
              <a:rPr lang="ru-RU" dirty="0" smtClean="0">
                <a:latin typeface="Monotype Corsiva" pitchFamily="66" charset="0"/>
              </a:rPr>
              <a:t>мультипликации;</a:t>
            </a:r>
            <a:r>
              <a:rPr lang="ru-RU" dirty="0">
                <a:latin typeface="Monotype Corsiva" pitchFamily="66" charset="0"/>
              </a:rPr>
              <a:t> </a:t>
            </a:r>
            <a:endParaRPr lang="ru-RU" dirty="0" smtClean="0">
              <a:latin typeface="Monotype Corsiva" pitchFamily="66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ru-RU" dirty="0" smtClean="0">
                <a:latin typeface="Monotype Corsiva" pitchFamily="66" charset="0"/>
              </a:rPr>
              <a:t>узнать</a:t>
            </a:r>
            <a:r>
              <a:rPr lang="ru-RU" dirty="0">
                <a:latin typeface="Monotype Corsiva" pitchFamily="66" charset="0"/>
              </a:rPr>
              <a:t>, какие виды мультипликации </a:t>
            </a:r>
            <a:r>
              <a:rPr lang="ru-RU" dirty="0" smtClean="0">
                <a:latin typeface="Monotype Corsiva" pitchFamily="66" charset="0"/>
              </a:rPr>
              <a:t>существуют; 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 smtClean="0">
                <a:latin typeface="Monotype Corsiva" pitchFamily="66" charset="0"/>
              </a:rPr>
              <a:t>изучить </a:t>
            </a:r>
            <a:r>
              <a:rPr lang="ru-RU" dirty="0">
                <a:latin typeface="Monotype Corsiva" pitchFamily="66" charset="0"/>
              </a:rPr>
              <a:t>компьютерную программу «Мульти-пульти</a:t>
            </a:r>
            <a:r>
              <a:rPr lang="ru-RU" dirty="0" smtClean="0">
                <a:latin typeface="Monotype Corsiva" pitchFamily="66" charset="0"/>
              </a:rPr>
              <a:t>»;</a:t>
            </a:r>
            <a:r>
              <a:rPr lang="ru-RU" b="1" dirty="0" smtClean="0">
                <a:latin typeface="Monotype Corsiva" pitchFamily="66" charset="0"/>
              </a:rPr>
              <a:t> </a:t>
            </a:r>
            <a:endParaRPr lang="ru-RU" dirty="0">
              <a:latin typeface="Monotype Corsiva" pitchFamily="66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ru-RU" dirty="0" smtClean="0">
                <a:latin typeface="Monotype Corsiva" pitchFamily="66" charset="0"/>
              </a:rPr>
              <a:t>провести соцопрос;</a:t>
            </a:r>
            <a:endParaRPr lang="ru-RU" dirty="0">
              <a:latin typeface="Monotype Corsiva" pitchFamily="66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ru-RU" dirty="0" smtClean="0">
                <a:latin typeface="Monotype Corsiva" pitchFamily="66" charset="0"/>
              </a:rPr>
              <a:t>составить </a:t>
            </a:r>
            <a:r>
              <a:rPr lang="ru-RU" dirty="0">
                <a:latin typeface="Monotype Corsiva" pitchFamily="66" charset="0"/>
              </a:rPr>
              <a:t>“горячую </a:t>
            </a:r>
            <a:r>
              <a:rPr lang="ru-RU" dirty="0" smtClean="0">
                <a:latin typeface="Monotype Corsiva" pitchFamily="66" charset="0"/>
              </a:rPr>
              <a:t>пятерку</a:t>
            </a:r>
            <a:r>
              <a:rPr lang="ru-RU" dirty="0">
                <a:latin typeface="Monotype Corsiva" pitchFamily="66" charset="0"/>
              </a:rPr>
              <a:t>” любимых отечественных и зарубежных </a:t>
            </a:r>
            <a:r>
              <a:rPr lang="ru-RU" dirty="0" smtClean="0">
                <a:latin typeface="Monotype Corsiva" pitchFamily="66" charset="0"/>
              </a:rPr>
              <a:t>мультфильмов.</a:t>
            </a:r>
            <a:endParaRPr lang="ru-RU" b="1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395288" y="333375"/>
            <a:ext cx="7272337" cy="1661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latin typeface="Monotype Corsiva" pitchFamily="66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Monotype Corsiva" pitchFamily="66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i="1" dirty="0">
              <a:latin typeface="Monotype Corsiva" pitchFamily="66" charset="0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71951" y="2361654"/>
            <a:ext cx="76444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>
                  <a:solidFill>
                    <a:sysClr val="windowText" lastClr="00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 за внимание</a:t>
            </a:r>
            <a:endParaRPr lang="ru-RU" sz="5400" b="1" cap="none" spc="0" dirty="0">
              <a:ln w="1905">
                <a:solidFill>
                  <a:sysClr val="windowText" lastClr="000000"/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548680"/>
            <a:ext cx="8291264" cy="5577483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chemeClr val="accent2"/>
                </a:solidFill>
                <a:latin typeface="Monotype Corsiva" pitchFamily="66" charset="0"/>
              </a:rPr>
              <a:t>Гипотеза исследования: </a:t>
            </a:r>
            <a:r>
              <a:rPr lang="ru-RU" dirty="0" smtClean="0">
                <a:latin typeface="Monotype Corsiva" pitchFamily="66" charset="0"/>
              </a:rPr>
              <a:t>возможно </a:t>
            </a:r>
            <a:r>
              <a:rPr lang="ru-RU" dirty="0" smtClean="0">
                <a:latin typeface="Monotype Corsiva" pitchFamily="66" charset="0"/>
              </a:rPr>
              <a:t> </a:t>
            </a:r>
            <a:r>
              <a:rPr lang="ru-RU" dirty="0">
                <a:latin typeface="Monotype Corsiva" pitchFamily="66" charset="0"/>
              </a:rPr>
              <a:t>самостоятельно научиться создавать мультфильмы с помощью </a:t>
            </a:r>
            <a:r>
              <a:rPr lang="ru-RU" dirty="0" smtClean="0">
                <a:latin typeface="Monotype Corsiva" pitchFamily="66" charset="0"/>
              </a:rPr>
              <a:t>программы </a:t>
            </a:r>
          </a:p>
          <a:p>
            <a:pPr marL="0" indent="0">
              <a:buNone/>
            </a:pPr>
            <a:r>
              <a:rPr lang="ru-RU" dirty="0" smtClean="0">
                <a:latin typeface="Monotype Corsiva" pitchFamily="66" charset="0"/>
              </a:rPr>
              <a:t>«</a:t>
            </a:r>
            <a:r>
              <a:rPr lang="ru-RU" dirty="0">
                <a:latin typeface="Monotype Corsiva" pitchFamily="66" charset="0"/>
              </a:rPr>
              <a:t>Мульти-пульти», проявляя воображение и творческие способности.</a:t>
            </a:r>
            <a:r>
              <a:rPr lang="ru-RU" b="1" dirty="0">
                <a:latin typeface="Monotype Corsiva" pitchFamily="66" charset="0"/>
              </a:rPr>
              <a:t> </a:t>
            </a:r>
            <a:endParaRPr lang="ru-RU" dirty="0">
              <a:latin typeface="Monotype Corsiva" pitchFamily="66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852936"/>
            <a:ext cx="1402693" cy="2778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1550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7571184" cy="478539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>
                <a:latin typeface="Monotype Corsiva" pitchFamily="66" charset="0"/>
              </a:rPr>
              <a:t>Термин </a:t>
            </a:r>
            <a:r>
              <a:rPr lang="ru-RU" sz="2800" b="1" dirty="0">
                <a:latin typeface="Monotype Corsiva" pitchFamily="66" charset="0"/>
              </a:rPr>
              <a:t>“мультипликация” </a:t>
            </a:r>
            <a:r>
              <a:rPr lang="ru-RU" sz="2800" dirty="0">
                <a:latin typeface="Monotype Corsiva" pitchFamily="66" charset="0"/>
              </a:rPr>
              <a:t>произошло </a:t>
            </a:r>
            <a:r>
              <a:rPr lang="ru-RU" sz="2800" dirty="0" smtClean="0">
                <a:latin typeface="Monotype Corsiva" pitchFamily="66" charset="0"/>
              </a:rPr>
              <a:t>от латинского </a:t>
            </a:r>
            <a:r>
              <a:rPr lang="ru-RU" sz="2800" dirty="0">
                <a:latin typeface="Monotype Corsiva" pitchFamily="66" charset="0"/>
              </a:rPr>
              <a:t>слова “</a:t>
            </a:r>
            <a:r>
              <a:rPr lang="la-Latn" sz="2800" i="1" dirty="0">
                <a:latin typeface="Monotype Corsiva" pitchFamily="66" charset="0"/>
              </a:rPr>
              <a:t>multiplicatio</a:t>
            </a:r>
            <a:r>
              <a:rPr lang="ru-RU" sz="2800" i="1" dirty="0">
                <a:latin typeface="Monotype Corsiva" pitchFamily="66" charset="0"/>
              </a:rPr>
              <a:t>”</a:t>
            </a:r>
            <a:r>
              <a:rPr lang="ru-RU" sz="2800" dirty="0">
                <a:latin typeface="Monotype Corsiva" pitchFamily="66" charset="0"/>
              </a:rPr>
              <a:t> — умножение, увеличение, возрастание, </a:t>
            </a:r>
            <a:r>
              <a:rPr lang="ru-RU" sz="2800" dirty="0" smtClean="0">
                <a:latin typeface="Monotype Corsiva" pitchFamily="66" charset="0"/>
              </a:rPr>
              <a:t>размножение.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>
                <a:latin typeface="Monotype Corsiva" pitchFamily="66" charset="0"/>
              </a:rPr>
              <a:t>С</a:t>
            </a:r>
            <a:r>
              <a:rPr lang="ru-RU" sz="2800" dirty="0" smtClean="0">
                <a:latin typeface="Monotype Corsiva" pitchFamily="66" charset="0"/>
              </a:rPr>
              <a:t>лово </a:t>
            </a:r>
            <a:r>
              <a:rPr lang="ru-RU" sz="2800" b="1" dirty="0">
                <a:latin typeface="Monotype Corsiva" pitchFamily="66" charset="0"/>
              </a:rPr>
              <a:t>“анимация” </a:t>
            </a:r>
            <a:r>
              <a:rPr lang="ru-RU" sz="2800" dirty="0">
                <a:latin typeface="Monotype Corsiva" pitchFamily="66" charset="0"/>
              </a:rPr>
              <a:t>– от французского слова “</a:t>
            </a:r>
            <a:r>
              <a:rPr lang="fr-FR" sz="2800" i="1" dirty="0">
                <a:latin typeface="Monotype Corsiva" pitchFamily="66" charset="0"/>
              </a:rPr>
              <a:t>animation</a:t>
            </a:r>
            <a:r>
              <a:rPr lang="ru-RU" sz="2800" i="1" dirty="0">
                <a:latin typeface="Monotype Corsiva" pitchFamily="66" charset="0"/>
              </a:rPr>
              <a:t>”</a:t>
            </a:r>
            <a:r>
              <a:rPr lang="ru-RU" sz="2800" dirty="0">
                <a:latin typeface="Monotype Corsiva" pitchFamily="66" charset="0"/>
              </a:rPr>
              <a:t>, означает оживление или одушевление.</a:t>
            </a:r>
            <a:endParaRPr lang="ru-RU" sz="2800" dirty="0" smtClean="0">
              <a:latin typeface="Monotype Corsiva" pitchFamily="66" charset="0"/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424262"/>
            <a:ext cx="6291263" cy="299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96752"/>
            <a:ext cx="8363272" cy="4929411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smtClean="0">
                <a:latin typeface="Monotype Corsiva" pitchFamily="66" charset="0"/>
              </a:rPr>
              <a:t>Яркую передачу </a:t>
            </a:r>
            <a:r>
              <a:rPr lang="ru-RU" sz="2800" dirty="0">
                <a:latin typeface="Monotype Corsiva" pitchFamily="66" charset="0"/>
              </a:rPr>
              <a:t>движения находим мы в искусстве древнего Египта и древней </a:t>
            </a:r>
            <a:r>
              <a:rPr lang="ru-RU" sz="2800" dirty="0" smtClean="0">
                <a:latin typeface="Monotype Corsiva" pitchFamily="66" charset="0"/>
              </a:rPr>
              <a:t>Греции</a:t>
            </a:r>
            <a:r>
              <a:rPr lang="ru-RU" sz="2800" dirty="0" smtClean="0"/>
              <a:t>.</a:t>
            </a:r>
            <a:r>
              <a:rPr lang="ru-RU" sz="2800" dirty="0">
                <a:latin typeface="Arial Black" pitchFamily="34" charset="0"/>
              </a:rPr>
              <a:t> </a:t>
            </a:r>
            <a:r>
              <a:rPr lang="ru-RU" sz="2800" dirty="0">
                <a:latin typeface="Monotype Corsiva" pitchFamily="66" charset="0"/>
              </a:rPr>
              <a:t>В  XV в. появились книжки с </a:t>
            </a:r>
            <a:r>
              <a:rPr lang="ru-RU" sz="2800" dirty="0" smtClean="0">
                <a:latin typeface="Monotype Corsiva" pitchFamily="66" charset="0"/>
              </a:rPr>
              <a:t>       </a:t>
            </a:r>
          </a:p>
          <a:p>
            <a:pPr marL="0" indent="0">
              <a:buNone/>
            </a:pPr>
            <a:r>
              <a:rPr lang="ru-RU" sz="2800" dirty="0" smtClean="0">
                <a:latin typeface="Monotype Corsiva" pitchFamily="66" charset="0"/>
              </a:rPr>
              <a:t>		рисунками фаз </a:t>
            </a:r>
            <a:r>
              <a:rPr lang="ru-RU" sz="2800" dirty="0">
                <a:latin typeface="Monotype Corsiva" pitchFamily="66" charset="0"/>
              </a:rPr>
              <a:t>движения человека, </a:t>
            </a:r>
            <a:r>
              <a:rPr lang="ru-RU" sz="2800" dirty="0" smtClean="0">
                <a:latin typeface="Monotype Corsiva" pitchFamily="66" charset="0"/>
              </a:rPr>
              <a:t>			разворачивая </a:t>
            </a:r>
            <a:r>
              <a:rPr lang="ru-RU" sz="2800" dirty="0">
                <a:latin typeface="Monotype Corsiva" pitchFamily="66" charset="0"/>
              </a:rPr>
              <a:t>которые </a:t>
            </a:r>
            <a:r>
              <a:rPr lang="ru-RU" sz="2800" dirty="0" smtClean="0">
                <a:latin typeface="Monotype Corsiva" pitchFamily="66" charset="0"/>
              </a:rPr>
              <a:t>					создавалась </a:t>
            </a:r>
            <a:r>
              <a:rPr lang="ru-RU" sz="2800" dirty="0">
                <a:latin typeface="Monotype Corsiva" pitchFamily="66" charset="0"/>
              </a:rPr>
              <a:t>иллюзия оживших картинок.  </a:t>
            </a:r>
          </a:p>
          <a:p>
            <a:pPr marL="0" indent="0">
              <a:buNone/>
            </a:pPr>
            <a:endParaRPr lang="ru-RU" sz="28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-705272" y="44624"/>
            <a:ext cx="8229600" cy="1143000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accent2"/>
                </a:solidFill>
                <a:latin typeface="Monotype Corsiva" pitchFamily="66" charset="0"/>
              </a:rPr>
              <a:t>Как появилась мультипликация?</a:t>
            </a:r>
            <a:endParaRPr lang="ru-RU" sz="3600" b="1" dirty="0">
              <a:solidFill>
                <a:schemeClr val="accent2"/>
              </a:solidFill>
              <a:latin typeface="Monotype Corsiva" pitchFamily="66" charset="0"/>
            </a:endParaRPr>
          </a:p>
        </p:txBody>
      </p:sp>
      <p:pic>
        <p:nvPicPr>
          <p:cNvPr id="5" name="Picture 8" descr="http://www.myltik.ru/interes/history/vas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382" y="2132856"/>
            <a:ext cx="1632338" cy="2549685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602421"/>
            <a:ext cx="3629762" cy="2160240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3767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96752"/>
            <a:ext cx="8363272" cy="4929411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>
                <a:latin typeface="Monotype Corsiva" pitchFamily="66" charset="0"/>
                <a:cs typeface="Times New Roman" pitchFamily="18" charset="0"/>
              </a:rPr>
              <a:t>В средние века </a:t>
            </a:r>
            <a:r>
              <a:rPr lang="ru-RU" sz="2800" dirty="0" smtClean="0"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ru-RU" sz="2800" dirty="0">
                <a:latin typeface="Monotype Corsiva" pitchFamily="66" charset="0"/>
                <a:cs typeface="Times New Roman" pitchFamily="18" charset="0"/>
              </a:rPr>
              <a:t>находились умельцы развлекавшие публику с помощью аппарата наподобие фильмоскопа, который называли «волшебным фонарем». </a:t>
            </a: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-756592" y="116632"/>
            <a:ext cx="8229600" cy="1143000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accent2"/>
                </a:solidFill>
                <a:latin typeface="Monotype Corsiva" pitchFamily="66" charset="0"/>
              </a:rPr>
              <a:t>Как появилась мультипликация?</a:t>
            </a:r>
            <a:endParaRPr lang="ru-RU" sz="3600" b="1" dirty="0">
              <a:solidFill>
                <a:schemeClr val="accent2"/>
              </a:solidFill>
              <a:latin typeface="Monotype Corsiva" pitchFamily="66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636912"/>
            <a:ext cx="4912784" cy="3456384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13888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052736"/>
            <a:ext cx="8363272" cy="5073427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>
                <a:latin typeface="Monotype Corsiva" pitchFamily="66" charset="0"/>
              </a:rPr>
              <a:t>В 1832 году бельгийский ученый Жозеф Плато, изобрел оптическую игрушку — </a:t>
            </a:r>
            <a:r>
              <a:rPr lang="ru-RU" sz="2800" i="1" dirty="0">
                <a:latin typeface="Monotype Corsiva" pitchFamily="66" charset="0"/>
              </a:rPr>
              <a:t>стробоскоп</a:t>
            </a:r>
            <a:r>
              <a:rPr lang="ru-RU" sz="2800" dirty="0" smtClean="0">
                <a:latin typeface="Monotype Corsiva" pitchFamily="66" charset="0"/>
              </a:rPr>
              <a:t>,</a:t>
            </a:r>
            <a:r>
              <a:rPr lang="ru-RU" sz="2800" dirty="0">
                <a:latin typeface="Monotype Corsiva" pitchFamily="66" charset="0"/>
              </a:rPr>
              <a:t> или </a:t>
            </a:r>
            <a:r>
              <a:rPr lang="ru-RU" sz="2800" i="1" dirty="0" err="1" smtClean="0">
                <a:latin typeface="Monotype Corsiva" pitchFamily="66" charset="0"/>
              </a:rPr>
              <a:t>фенакистоскоп</a:t>
            </a:r>
            <a:r>
              <a:rPr lang="ru-RU" sz="2800" i="1" dirty="0" smtClean="0">
                <a:latin typeface="Monotype Corsiva" pitchFamily="66" charset="0"/>
              </a:rPr>
              <a:t>.</a:t>
            </a:r>
            <a:r>
              <a:rPr lang="ru-RU" sz="2800" dirty="0" smtClean="0">
                <a:latin typeface="Monotype Corsiva" pitchFamily="66" charset="0"/>
              </a:rPr>
              <a:t> </a:t>
            </a:r>
            <a:endParaRPr lang="ru-RU" sz="2800" dirty="0">
              <a:latin typeface="Monotype Corsiva" pitchFamily="66" charset="0"/>
            </a:endParaRPr>
          </a:p>
        </p:txBody>
      </p:sp>
      <p:pic>
        <p:nvPicPr>
          <p:cNvPr id="1026" name="Picture 2" descr="multipl_005_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1" y="2204864"/>
            <a:ext cx="3246767" cy="3214300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multipl_004_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160612"/>
            <a:ext cx="2288282" cy="3225388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183418" y="5487615"/>
            <a:ext cx="15488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latin typeface="Monotype Corsiva" pitchFamily="66" charset="0"/>
                <a:ea typeface="Times New Roman"/>
              </a:rPr>
              <a:t>Стробоскоп</a:t>
            </a:r>
            <a:endParaRPr lang="ru-RU" sz="2400" dirty="0"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015219" y="5487615"/>
            <a:ext cx="20024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err="1">
                <a:latin typeface="Monotype Corsiva" pitchFamily="66" charset="0"/>
                <a:ea typeface="Times New Roman"/>
              </a:rPr>
              <a:t>Фенакистоскоп</a:t>
            </a:r>
            <a:endParaRPr lang="ru-RU" sz="2400" dirty="0">
              <a:latin typeface="Monotype Corsiva" pitchFamily="66" charset="0"/>
            </a:endParaRPr>
          </a:p>
        </p:txBody>
      </p:sp>
      <p:sp>
        <p:nvSpPr>
          <p:cNvPr id="8" name="Заголовок 3"/>
          <p:cNvSpPr txBox="1">
            <a:spLocks/>
          </p:cNvSpPr>
          <p:nvPr/>
        </p:nvSpPr>
        <p:spPr bwMode="auto">
          <a:xfrm>
            <a:off x="-756592" y="116632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3600" b="1" dirty="0" smtClean="0">
                <a:solidFill>
                  <a:schemeClr val="accent2"/>
                </a:solidFill>
                <a:latin typeface="Monotype Corsiva" pitchFamily="66" charset="0"/>
              </a:rPr>
              <a:t>Как появилась мультипликация?</a:t>
            </a:r>
            <a:endParaRPr lang="ru-RU" sz="3600" b="1" dirty="0">
              <a:solidFill>
                <a:schemeClr val="accent2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1316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76672"/>
            <a:ext cx="7704856" cy="5649491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smtClean="0">
                <a:latin typeface="Monotype Corsiva" pitchFamily="66" charset="0"/>
              </a:rPr>
              <a:t>28 октября 1892 </a:t>
            </a:r>
            <a:r>
              <a:rPr lang="ru-RU" sz="2800" dirty="0">
                <a:latin typeface="Monotype Corsiva" pitchFamily="66" charset="0"/>
              </a:rPr>
              <a:t>года — в Париже художник и изобретатель Эмиль </a:t>
            </a:r>
            <a:r>
              <a:rPr lang="ru-RU" sz="2800" dirty="0" err="1">
                <a:latin typeface="Monotype Corsiva" pitchFamily="66" charset="0"/>
              </a:rPr>
              <a:t>Рейно</a:t>
            </a:r>
            <a:r>
              <a:rPr lang="ru-RU" sz="2800" dirty="0">
                <a:latin typeface="Monotype Corsiva" pitchFamily="66" charset="0"/>
              </a:rPr>
              <a:t>  публично продемонстрировал свой аппарат  </a:t>
            </a:r>
            <a:r>
              <a:rPr lang="ru-RU" sz="2800" dirty="0" err="1">
                <a:latin typeface="Monotype Corsiva" pitchFamily="66" charset="0"/>
              </a:rPr>
              <a:t>праксиноскоп</a:t>
            </a:r>
            <a:r>
              <a:rPr lang="ru-RU" sz="2800" dirty="0">
                <a:latin typeface="Monotype Corsiva" pitchFamily="66" charset="0"/>
              </a:rPr>
              <a:t>, который показывал движущиеся картинки. </a:t>
            </a:r>
            <a:endParaRPr lang="ru-RU" sz="2800" dirty="0" smtClean="0">
              <a:latin typeface="Monotype Corsiva" pitchFamily="66" charset="0"/>
            </a:endParaRPr>
          </a:p>
          <a:p>
            <a:pPr marL="0" indent="0">
              <a:buNone/>
            </a:pPr>
            <a:r>
              <a:rPr lang="ru-RU" sz="2800" b="1" dirty="0" smtClean="0">
                <a:latin typeface="Monotype Corsiva" pitchFamily="66" charset="0"/>
              </a:rPr>
              <a:t>Именно </a:t>
            </a:r>
            <a:r>
              <a:rPr lang="ru-RU" sz="2800" b="1" dirty="0">
                <a:latin typeface="Monotype Corsiva" pitchFamily="66" charset="0"/>
              </a:rPr>
              <a:t>эта дата теперь и считается началом эпохи анимационного кино.</a:t>
            </a:r>
            <a:r>
              <a:rPr lang="ru-RU" sz="2800" dirty="0">
                <a:latin typeface="Monotype Corsiva" pitchFamily="66" charset="0"/>
              </a:rPr>
              <a:t> 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1125" y="3212976"/>
            <a:ext cx="4901155" cy="3312368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5664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60648"/>
            <a:ext cx="7272808" cy="6336704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ru-RU" dirty="0" smtClean="0">
                <a:latin typeface="Monotype Corsiva" pitchFamily="66" charset="0"/>
              </a:rPr>
              <a:t>Пионером </a:t>
            </a:r>
            <a:r>
              <a:rPr lang="ru-RU" dirty="0">
                <a:latin typeface="Monotype Corsiva" pitchFamily="66" charset="0"/>
              </a:rPr>
              <a:t>русской мультипликации </a:t>
            </a:r>
            <a:endParaRPr lang="ru-RU" dirty="0" smtClean="0">
              <a:latin typeface="Monotype Corsiva" pitchFamily="66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>
                <a:latin typeface="Monotype Corsiva" pitchFamily="66" charset="0"/>
              </a:rPr>
              <a:t>считается </a:t>
            </a:r>
            <a:r>
              <a:rPr lang="ru-RU" dirty="0">
                <a:latin typeface="Monotype Corsiva" pitchFamily="66" charset="0"/>
              </a:rPr>
              <a:t>художник и оператор </a:t>
            </a:r>
            <a:endParaRPr lang="ru-RU" dirty="0" smtClean="0">
              <a:latin typeface="Monotype Corsiva" pitchFamily="66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b="1" dirty="0" smtClean="0">
                <a:latin typeface="Monotype Corsiva" pitchFamily="66" charset="0"/>
              </a:rPr>
              <a:t>Владислав </a:t>
            </a:r>
            <a:r>
              <a:rPr lang="ru-RU" b="1" dirty="0">
                <a:latin typeface="Monotype Corsiva" pitchFamily="66" charset="0"/>
              </a:rPr>
              <a:t>Александрович </a:t>
            </a:r>
            <a:r>
              <a:rPr lang="ru-RU" b="1" dirty="0" smtClean="0">
                <a:latin typeface="Monotype Corsiva" pitchFamily="66" charset="0"/>
              </a:rPr>
              <a:t>Старевич</a:t>
            </a:r>
            <a:r>
              <a:rPr lang="ru-RU" dirty="0" smtClean="0">
                <a:latin typeface="Monotype Corsiva" pitchFamily="66" charset="0"/>
              </a:rPr>
              <a:t>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>
                <a:latin typeface="Monotype Corsiva" pitchFamily="66" charset="0"/>
              </a:rPr>
              <a:t>Им были созданы в России </a:t>
            </a:r>
            <a:endParaRPr lang="ru-RU" dirty="0" smtClean="0">
              <a:latin typeface="Monotype Corsiva" pitchFamily="66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>
                <a:latin typeface="Monotype Corsiva" pitchFamily="66" charset="0"/>
              </a:rPr>
              <a:t>первые </a:t>
            </a:r>
            <a:r>
              <a:rPr lang="ru-RU" dirty="0">
                <a:latin typeface="Monotype Corsiva" pitchFamily="66" charset="0"/>
              </a:rPr>
              <a:t>в мире объемно-мультипликационные фильмы</a:t>
            </a:r>
            <a:r>
              <a:rPr lang="ru-RU" dirty="0" smtClean="0">
                <a:latin typeface="Monotype Corsiva" pitchFamily="66" charset="0"/>
              </a:rPr>
              <a:t>.</a:t>
            </a:r>
          </a:p>
          <a:p>
            <a:pPr marL="0" indent="0">
              <a:spcBef>
                <a:spcPts val="0"/>
              </a:spcBef>
              <a:buNone/>
            </a:pPr>
            <a:endParaRPr lang="ru-RU" dirty="0">
              <a:latin typeface="Monotype Corsiva" pitchFamily="66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708920"/>
            <a:ext cx="3656200" cy="3931865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7411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Фокина Л. П. Шаблон 4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Фокина Л. П. Шаблон 4</Template>
  <TotalTime>469</TotalTime>
  <Words>454</Words>
  <Application>Microsoft Office PowerPoint</Application>
  <PresentationFormat>Экран (4:3)</PresentationFormat>
  <Paragraphs>75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Фокина Л. П. Шаблон 4</vt:lpstr>
      <vt:lpstr>Презентация PowerPoint</vt:lpstr>
      <vt:lpstr>Презентация PowerPoint</vt:lpstr>
      <vt:lpstr>Презентация PowerPoint</vt:lpstr>
      <vt:lpstr>Презентация PowerPoint</vt:lpstr>
      <vt:lpstr>Как появилась мультипликация?</vt:lpstr>
      <vt:lpstr>Как появилась мультипликация?</vt:lpstr>
      <vt:lpstr>Презентация PowerPoint</vt:lpstr>
      <vt:lpstr>Презентация PowerPoint</vt:lpstr>
      <vt:lpstr>Презентация PowerPoint</vt:lpstr>
      <vt:lpstr>Презентация PowerPoint</vt:lpstr>
      <vt:lpstr>Рисованная  мультипликация</vt:lpstr>
      <vt:lpstr>Объемная мультипликация </vt:lpstr>
      <vt:lpstr>Компьютерная  мультипликация</vt:lpstr>
      <vt:lpstr>Социологический опрос </vt:lpstr>
      <vt:lpstr>Презентация PowerPoint</vt:lpstr>
      <vt:lpstr>Презентация PowerPoint</vt:lpstr>
      <vt:lpstr>Создание мультфильма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смит</dc:creator>
  <cp:lastModifiedBy>смит</cp:lastModifiedBy>
  <cp:revision>38</cp:revision>
  <dcterms:created xsi:type="dcterms:W3CDTF">2013-02-01T12:30:57Z</dcterms:created>
  <dcterms:modified xsi:type="dcterms:W3CDTF">2013-03-31T08:30:01Z</dcterms:modified>
</cp:coreProperties>
</file>