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5" r:id="rId3"/>
    <p:sldId id="266" r:id="rId4"/>
    <p:sldId id="271" r:id="rId5"/>
    <p:sldId id="267" r:id="rId6"/>
    <p:sldId id="269" r:id="rId7"/>
    <p:sldId id="257" r:id="rId8"/>
    <p:sldId id="260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4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dLbls>
            <c:spPr>
              <a:noFill/>
              <a:ln w="25390">
                <a:noFill/>
              </a:ln>
            </c:spPr>
            <c:showVal val="1"/>
          </c:dLbls>
          <c:cat>
            <c:strRef>
              <c:f>Лист1!$A$2:$A$5</c:f>
              <c:strCache>
                <c:ptCount val="2"/>
                <c:pt idx="0">
                  <c:v>начальный уровень</c:v>
                </c:pt>
                <c:pt idx="1">
                  <c:v>промежуточный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</c:v>
                </c:pt>
                <c:pt idx="1">
                  <c:v>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dLbls>
            <c:spPr>
              <a:noFill/>
              <a:ln w="25390">
                <a:noFill/>
              </a:ln>
            </c:spPr>
            <c:showVal val="1"/>
          </c:dLbls>
          <c:cat>
            <c:strRef>
              <c:f>Лист1!$A$2:$A$5</c:f>
              <c:strCache>
                <c:ptCount val="2"/>
                <c:pt idx="0">
                  <c:v>начальный уровень</c:v>
                </c:pt>
                <c:pt idx="1">
                  <c:v>промежуточный уровень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39</c:v>
                </c:pt>
                <c:pt idx="1">
                  <c:v>42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dLbls>
            <c:spPr>
              <a:noFill/>
              <a:ln w="25390">
                <a:noFill/>
              </a:ln>
            </c:spPr>
            <c:showVal val="1"/>
          </c:dLbls>
          <c:cat>
            <c:strRef>
              <c:f>Лист1!$A$2:$A$5</c:f>
              <c:strCache>
                <c:ptCount val="2"/>
                <c:pt idx="0">
                  <c:v>начальный уровень</c:v>
                </c:pt>
                <c:pt idx="1">
                  <c:v>промежуточный уровень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40</c:v>
                </c:pt>
                <c:pt idx="1">
                  <c:v>36</c:v>
                </c:pt>
              </c:numCache>
            </c:numRef>
          </c:val>
        </c:ser>
        <c:axId val="69309568"/>
        <c:axId val="69311104"/>
      </c:barChart>
      <c:catAx>
        <c:axId val="69309568"/>
        <c:scaling>
          <c:orientation val="minMax"/>
        </c:scaling>
        <c:axPos val="b"/>
        <c:numFmt formatCode="General" sourceLinked="1"/>
        <c:tickLblPos val="nextTo"/>
        <c:crossAx val="69311104"/>
        <c:crosses val="autoZero"/>
        <c:auto val="1"/>
        <c:lblAlgn val="ctr"/>
        <c:lblOffset val="100"/>
      </c:catAx>
      <c:valAx>
        <c:axId val="69311104"/>
        <c:scaling>
          <c:orientation val="minMax"/>
        </c:scaling>
        <c:axPos val="l"/>
        <c:majorGridlines/>
        <c:numFmt formatCode="General" sourceLinked="1"/>
        <c:tickLblPos val="nextTo"/>
        <c:crossAx val="69309568"/>
        <c:crosses val="autoZero"/>
        <c:crossBetween val="between"/>
      </c:valAx>
    </c:plotArea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dLbls>
            <c:spPr>
              <a:noFill/>
              <a:ln w="25390">
                <a:noFill/>
              </a:ln>
            </c:spPr>
            <c:showVal val="1"/>
          </c:dLbls>
          <c:cat>
            <c:strRef>
              <c:f>Лист1!$A$2:$A$5</c:f>
              <c:strCache>
                <c:ptCount val="2"/>
                <c:pt idx="0">
                  <c:v>начальный уровень</c:v>
                </c:pt>
                <c:pt idx="1">
                  <c:v>промежуточный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  <c:pt idx="1">
                  <c:v>23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dLbls>
            <c:spPr>
              <a:noFill/>
              <a:ln w="25390">
                <a:noFill/>
              </a:ln>
            </c:spPr>
            <c:showVal val="1"/>
          </c:dLbls>
          <c:cat>
            <c:strRef>
              <c:f>Лист1!$A$2:$A$5</c:f>
              <c:strCache>
                <c:ptCount val="2"/>
                <c:pt idx="0">
                  <c:v>начальный уровень</c:v>
                </c:pt>
                <c:pt idx="1">
                  <c:v>промежуточный уровень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34</c:v>
                </c:pt>
                <c:pt idx="1">
                  <c:v>33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dLbls>
            <c:spPr>
              <a:noFill/>
              <a:ln w="25390">
                <a:noFill/>
              </a:ln>
            </c:spPr>
            <c:showVal val="1"/>
          </c:dLbls>
          <c:cat>
            <c:strRef>
              <c:f>Лист1!$A$2:$A$5</c:f>
              <c:strCache>
                <c:ptCount val="2"/>
                <c:pt idx="0">
                  <c:v>начальный уровень</c:v>
                </c:pt>
                <c:pt idx="1">
                  <c:v>промежуточный уровень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51</c:v>
                </c:pt>
                <c:pt idx="1">
                  <c:v>44</c:v>
                </c:pt>
              </c:numCache>
            </c:numRef>
          </c:val>
        </c:ser>
        <c:axId val="78530048"/>
        <c:axId val="78531584"/>
      </c:barChart>
      <c:catAx>
        <c:axId val="78530048"/>
        <c:scaling>
          <c:orientation val="minMax"/>
        </c:scaling>
        <c:axPos val="b"/>
        <c:numFmt formatCode="General" sourceLinked="1"/>
        <c:tickLblPos val="nextTo"/>
        <c:crossAx val="78531584"/>
        <c:crosses val="autoZero"/>
        <c:auto val="1"/>
        <c:lblAlgn val="ctr"/>
        <c:lblOffset val="100"/>
      </c:catAx>
      <c:valAx>
        <c:axId val="78531584"/>
        <c:scaling>
          <c:orientation val="minMax"/>
        </c:scaling>
        <c:axPos val="l"/>
        <c:majorGridlines/>
        <c:numFmt formatCode="General" sourceLinked="1"/>
        <c:tickLblPos val="nextTo"/>
        <c:crossAx val="785300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351916376306606"/>
          <c:y val="0.4063492063492069"/>
          <c:w val="0.20905923344947774"/>
          <c:h val="0.22857142857142887"/>
        </c:manualLayout>
      </c:layout>
    </c:legend>
    <c:plotVisOnly val="1"/>
    <c:dispBlanksAs val="gap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dLbls>
            <c:spPr>
              <a:noFill/>
              <a:ln w="25390">
                <a:noFill/>
              </a:ln>
            </c:spPr>
            <c:showVal val="1"/>
          </c:dLbls>
          <c:cat>
            <c:strRef>
              <c:f>Лист1!$A$2:$A$5</c:f>
              <c:strCache>
                <c:ptCount val="2"/>
                <c:pt idx="0">
                  <c:v>начальный уровень</c:v>
                </c:pt>
                <c:pt idx="1">
                  <c:v>промежуточный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</c:v>
                </c:pt>
                <c:pt idx="1">
                  <c:v>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dLbls>
            <c:spPr>
              <a:noFill/>
              <a:ln w="25390">
                <a:noFill/>
              </a:ln>
            </c:spPr>
            <c:showVal val="1"/>
          </c:dLbls>
          <c:cat>
            <c:strRef>
              <c:f>Лист1!$A$2:$A$5</c:f>
              <c:strCache>
                <c:ptCount val="2"/>
                <c:pt idx="0">
                  <c:v>начальный уровень</c:v>
                </c:pt>
                <c:pt idx="1">
                  <c:v>промежуточный уровень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46</c:v>
                </c:pt>
                <c:pt idx="1">
                  <c:v>44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dLbls>
            <c:spPr>
              <a:noFill/>
              <a:ln w="25390">
                <a:noFill/>
              </a:ln>
            </c:spPr>
            <c:showVal val="1"/>
          </c:dLbls>
          <c:cat>
            <c:strRef>
              <c:f>Лист1!$A$2:$A$5</c:f>
              <c:strCache>
                <c:ptCount val="2"/>
                <c:pt idx="0">
                  <c:v>начальный уровень</c:v>
                </c:pt>
                <c:pt idx="1">
                  <c:v>промежуточный уровень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40</c:v>
                </c:pt>
                <c:pt idx="1">
                  <c:v>34</c:v>
                </c:pt>
              </c:numCache>
            </c:numRef>
          </c:val>
        </c:ser>
        <c:axId val="80859904"/>
        <c:axId val="80861440"/>
      </c:barChart>
      <c:catAx>
        <c:axId val="80859904"/>
        <c:scaling>
          <c:orientation val="minMax"/>
        </c:scaling>
        <c:axPos val="b"/>
        <c:numFmt formatCode="General" sourceLinked="1"/>
        <c:tickLblPos val="nextTo"/>
        <c:crossAx val="80861440"/>
        <c:crosses val="autoZero"/>
        <c:auto val="1"/>
        <c:lblAlgn val="ctr"/>
        <c:lblOffset val="100"/>
      </c:catAx>
      <c:valAx>
        <c:axId val="80861440"/>
        <c:scaling>
          <c:orientation val="minMax"/>
        </c:scaling>
        <c:axPos val="l"/>
        <c:majorGridlines/>
        <c:numFmt formatCode="General" sourceLinked="1"/>
        <c:tickLblPos val="nextTo"/>
        <c:crossAx val="80859904"/>
        <c:crosses val="autoZero"/>
        <c:crossBetween val="between"/>
      </c:valAx>
    </c:plotArea>
    <c:plotVisOnly val="1"/>
    <c:dispBlanksAs val="gap"/>
  </c:chart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dLbls>
            <c:spPr>
              <a:noFill/>
              <a:ln w="25390">
                <a:noFill/>
              </a:ln>
            </c:spPr>
            <c:showVal val="1"/>
          </c:dLbls>
          <c:cat>
            <c:strRef>
              <c:f>Лист1!$A$2:$A$5</c:f>
              <c:strCache>
                <c:ptCount val="2"/>
                <c:pt idx="0">
                  <c:v>начальный уровень</c:v>
                </c:pt>
                <c:pt idx="1">
                  <c:v>промежуточный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18</c:v>
                </c:pt>
                <c:pt idx="1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dLbls>
            <c:spPr>
              <a:noFill/>
              <a:ln w="25390">
                <a:noFill/>
              </a:ln>
            </c:spPr>
            <c:showVal val="1"/>
          </c:dLbls>
          <c:cat>
            <c:strRef>
              <c:f>Лист1!$A$2:$A$5</c:f>
              <c:strCache>
                <c:ptCount val="2"/>
                <c:pt idx="0">
                  <c:v>начальный уровень</c:v>
                </c:pt>
                <c:pt idx="1">
                  <c:v>промежуточный уровень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42</c:v>
                </c:pt>
                <c:pt idx="1">
                  <c:v>60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dLbls>
            <c:spPr>
              <a:noFill/>
              <a:ln w="25390">
                <a:noFill/>
              </a:ln>
            </c:spPr>
            <c:showVal val="1"/>
          </c:dLbls>
          <c:cat>
            <c:strRef>
              <c:f>Лист1!$A$2:$A$5</c:f>
              <c:strCache>
                <c:ptCount val="2"/>
                <c:pt idx="0">
                  <c:v>начальный уровень</c:v>
                </c:pt>
                <c:pt idx="1">
                  <c:v>промежуточный уровень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40</c:v>
                </c:pt>
                <c:pt idx="1">
                  <c:v>25</c:v>
                </c:pt>
              </c:numCache>
            </c:numRef>
          </c:val>
        </c:ser>
        <c:axId val="81072128"/>
        <c:axId val="81073664"/>
      </c:barChart>
      <c:catAx>
        <c:axId val="81072128"/>
        <c:scaling>
          <c:orientation val="minMax"/>
        </c:scaling>
        <c:axPos val="b"/>
        <c:numFmt formatCode="General" sourceLinked="1"/>
        <c:tickLblPos val="nextTo"/>
        <c:crossAx val="81073664"/>
        <c:crosses val="autoZero"/>
        <c:auto val="1"/>
        <c:lblAlgn val="ctr"/>
        <c:lblOffset val="100"/>
      </c:catAx>
      <c:valAx>
        <c:axId val="81073664"/>
        <c:scaling>
          <c:orientation val="minMax"/>
        </c:scaling>
        <c:axPos val="l"/>
        <c:majorGridlines/>
        <c:numFmt formatCode="General" sourceLinked="1"/>
        <c:tickLblPos val="nextTo"/>
        <c:crossAx val="810721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351916376306606"/>
          <c:y val="0.4063492063492069"/>
          <c:w val="0.20905923344947774"/>
          <c:h val="0.22857142857142887"/>
        </c:manualLayout>
      </c:layout>
    </c:legend>
    <c:plotVisOnly val="1"/>
    <c:dispBlanksAs val="gap"/>
  </c:chart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3D8AB-0896-445D-9F71-9DB0A6D9963B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AB2B69-B43A-435C-B42C-2144EFECE0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3D8AB-0896-445D-9F71-9DB0A6D9963B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AB2B69-B43A-435C-B42C-2144EFECE0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3D8AB-0896-445D-9F71-9DB0A6D9963B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AB2B69-B43A-435C-B42C-2144EFECE0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3D8AB-0896-445D-9F71-9DB0A6D9963B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AB2B69-B43A-435C-B42C-2144EFECE0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3D8AB-0896-445D-9F71-9DB0A6D9963B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AB2B69-B43A-435C-B42C-2144EFECE0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3D8AB-0896-445D-9F71-9DB0A6D9963B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AB2B69-B43A-435C-B42C-2144EFECE0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3D8AB-0896-445D-9F71-9DB0A6D9963B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AB2B69-B43A-435C-B42C-2144EFECE0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3D8AB-0896-445D-9F71-9DB0A6D9963B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AB2B69-B43A-435C-B42C-2144EFECE0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3D8AB-0896-445D-9F71-9DB0A6D9963B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AB2B69-B43A-435C-B42C-2144EFECE0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3D8AB-0896-445D-9F71-9DB0A6D9963B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AB2B69-B43A-435C-B42C-2144EFECE0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3D8AB-0896-445D-9F71-9DB0A6D9963B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AB2B69-B43A-435C-B42C-2144EFECE0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293D8AB-0896-445D-9F71-9DB0A6D9963B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DAB2B69-B43A-435C-B42C-2144EFECE0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5572164"/>
          </a:xfrm>
        </p:spPr>
        <p:txBody>
          <a:bodyPr>
            <a:noAutofit/>
          </a:bodyPr>
          <a:lstStyle/>
          <a:p>
            <a:pPr algn="r"/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714356"/>
            <a:ext cx="6400800" cy="500066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Calibri" pitchFamily="34" charset="0"/>
                <a:cs typeface="Times New Roman" pitchFamily="18" charset="0"/>
              </a:rPr>
              <a:t>Учебный проект как способ формирования УУД младших школьников в рамках реализации УМК «Перспективная начальная школа»</a:t>
            </a:r>
          </a:p>
          <a:p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latin typeface="Calibri" pitchFamily="34" charset="0"/>
                <a:cs typeface="Times New Roman" pitchFamily="18" charset="0"/>
              </a:rPr>
              <a:t>Учитель начальных классов МКОУ «</a:t>
            </a:r>
            <a:r>
              <a:rPr lang="ru-RU" sz="2000" dirty="0" err="1" smtClean="0">
                <a:latin typeface="Calibri" pitchFamily="34" charset="0"/>
                <a:cs typeface="Times New Roman" pitchFamily="18" charset="0"/>
              </a:rPr>
              <a:t>Седельниковская</a:t>
            </a:r>
            <a:r>
              <a:rPr lang="ru-RU" sz="2000" dirty="0" smtClean="0">
                <a:latin typeface="Calibri" pitchFamily="34" charset="0"/>
                <a:cs typeface="Times New Roman" pitchFamily="18" charset="0"/>
              </a:rPr>
              <a:t> СОШ №1» </a:t>
            </a:r>
          </a:p>
          <a:p>
            <a:pPr algn="r"/>
            <a:r>
              <a:rPr lang="ru-RU" sz="2000" dirty="0" err="1" smtClean="0">
                <a:latin typeface="Calibri" pitchFamily="34" charset="0"/>
                <a:cs typeface="Times New Roman" pitchFamily="18" charset="0"/>
              </a:rPr>
              <a:t>Корх</a:t>
            </a:r>
            <a:r>
              <a:rPr lang="ru-RU" sz="2000" dirty="0" smtClean="0">
                <a:latin typeface="Calibri" pitchFamily="34" charset="0"/>
                <a:cs typeface="Times New Roman" pitchFamily="18" charset="0"/>
              </a:rPr>
              <a:t> Виктория Викторовна</a:t>
            </a:r>
            <a:endParaRPr lang="ru-RU" sz="2000" dirty="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45693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Calibri" pitchFamily="34" charset="0"/>
                <a:cs typeface="Times New Roman" pitchFamily="18" charset="0"/>
              </a:rPr>
              <a:t>ЦЕЛЬ ПРОЕКТА:</a:t>
            </a:r>
            <a:r>
              <a:rPr lang="ru-RU" sz="3600" dirty="0" smtClean="0">
                <a:latin typeface="Calibri" pitchFamily="34" charset="0"/>
                <a:cs typeface="Times New Roman" pitchFamily="18" charset="0"/>
              </a:rPr>
              <a:t> раскрыть потенциал метода проектов для формирования УУД у младших школьников и возможности его реализации в учебной деятельности УМК «Перспективная  начальная школа».</a:t>
            </a:r>
            <a:endParaRPr lang="ru-RU" sz="36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214686"/>
            <a:ext cx="7406640" cy="242889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72644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Calibri" pitchFamily="34" charset="0"/>
                <a:cs typeface="Times New Roman" pitchFamily="18" charset="0"/>
              </a:rPr>
              <a:t>Направления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 развития личности: </a:t>
            </a:r>
            <a:br>
              <a:rPr lang="ru-RU" dirty="0" smtClean="0">
                <a:latin typeface="Calibri" pitchFamily="34" charset="0"/>
                <a:cs typeface="Times New Roman" pitchFamily="18" charset="0"/>
              </a:rPr>
            </a:br>
            <a:r>
              <a:rPr lang="ru-RU" dirty="0" smtClean="0">
                <a:latin typeface="Calibri" pitchFamily="34" charset="0"/>
                <a:cs typeface="Times New Roman" pitchFamily="18" charset="0"/>
              </a:rPr>
              <a:t>1. </a:t>
            </a:r>
            <a:r>
              <a:rPr lang="ru-RU" b="1" dirty="0" smtClean="0">
                <a:latin typeface="Calibri" pitchFamily="34" charset="0"/>
                <a:cs typeface="Times New Roman" pitchFamily="18" charset="0"/>
              </a:rPr>
              <a:t>спортивно-    оздоровительное</a:t>
            </a:r>
            <a:br>
              <a:rPr lang="ru-RU" b="1" dirty="0" smtClean="0">
                <a:latin typeface="Calibri" pitchFamily="34" charset="0"/>
                <a:cs typeface="Times New Roman" pitchFamily="18" charset="0"/>
              </a:rPr>
            </a:br>
            <a:r>
              <a:rPr lang="ru-RU" b="1" dirty="0" smtClean="0">
                <a:latin typeface="Calibri" pitchFamily="34" charset="0"/>
                <a:cs typeface="Times New Roman" pitchFamily="18" charset="0"/>
              </a:rPr>
              <a:t>2. </a:t>
            </a:r>
            <a:r>
              <a:rPr lang="ru-RU" b="1" dirty="0" err="1" smtClean="0">
                <a:latin typeface="Calibri" pitchFamily="34" charset="0"/>
                <a:cs typeface="Times New Roman" pitchFamily="18" charset="0"/>
              </a:rPr>
              <a:t>общеинтеллектуальное</a:t>
            </a:r>
            <a:r>
              <a:rPr lang="ru-RU" b="1" dirty="0" smtClean="0">
                <a:latin typeface="Calibri" pitchFamily="34" charset="0"/>
                <a:cs typeface="Times New Roman" pitchFamily="18" charset="0"/>
              </a:rPr>
              <a:t> </a:t>
            </a:r>
            <a:br>
              <a:rPr lang="ru-RU" b="1" dirty="0" smtClean="0">
                <a:latin typeface="Calibri" pitchFamily="34" charset="0"/>
                <a:cs typeface="Times New Roman" pitchFamily="18" charset="0"/>
              </a:rPr>
            </a:br>
            <a:r>
              <a:rPr lang="ru-RU" b="1" dirty="0" smtClean="0">
                <a:latin typeface="Calibri" pitchFamily="34" charset="0"/>
                <a:cs typeface="Times New Roman" pitchFamily="18" charset="0"/>
              </a:rPr>
              <a:t>3. духовно-нравственное  4.общекультурное </a:t>
            </a:r>
            <a:br>
              <a:rPr lang="ru-RU" b="1" dirty="0" smtClean="0">
                <a:latin typeface="Calibri" pitchFamily="34" charset="0"/>
                <a:cs typeface="Times New Roman" pitchFamily="18" charset="0"/>
              </a:rPr>
            </a:br>
            <a:r>
              <a:rPr lang="ru-RU" b="1" dirty="0" smtClean="0">
                <a:latin typeface="Calibri" pitchFamily="34" charset="0"/>
                <a:cs typeface="Times New Roman" pitchFamily="18" charset="0"/>
              </a:rPr>
              <a:t>5. социальное</a:t>
            </a:r>
            <a:endParaRPr lang="ru-RU" dirty="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Calibri" pitchFamily="34" charset="0"/>
                <a:cs typeface="Times New Roman" pitchFamily="18" charset="0"/>
              </a:rPr>
              <a:t>Задачи программы:</a:t>
            </a:r>
            <a:r>
              <a:rPr lang="ru-RU" sz="3600" dirty="0" smtClean="0">
                <a:latin typeface="Calibri" pitchFamily="34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Calibri" pitchFamily="34" charset="0"/>
                <a:cs typeface="Times New Roman" pitchFamily="18" charset="0"/>
              </a:rPr>
            </a:br>
            <a:endParaRPr lang="ru-RU" sz="36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428736"/>
            <a:ext cx="7406640" cy="2173928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     </a:t>
            </a:r>
            <a:r>
              <a:rPr lang="ru-RU" sz="9600" dirty="0" smtClean="0">
                <a:latin typeface="Calibri" pitchFamily="34" charset="0"/>
                <a:cs typeface="Times New Roman" pitchFamily="18" charset="0"/>
              </a:rPr>
              <a:t> - развить познавательные интересы учащихся, интеллектуальные, творческие и коммуникативные способности;</a:t>
            </a:r>
          </a:p>
          <a:p>
            <a:r>
              <a:rPr lang="ru-RU" sz="9600" dirty="0" smtClean="0">
                <a:latin typeface="Calibri" pitchFamily="34" charset="0"/>
                <a:cs typeface="Times New Roman" pitchFamily="18" charset="0"/>
              </a:rPr>
              <a:t>      - формировать умения планировать свою деятельность;</a:t>
            </a:r>
          </a:p>
          <a:p>
            <a:r>
              <a:rPr lang="ru-RU" sz="9600" dirty="0" smtClean="0">
                <a:latin typeface="Calibri" pitchFamily="34" charset="0"/>
                <a:cs typeface="Times New Roman" pitchFamily="18" charset="0"/>
              </a:rPr>
              <a:t>      - учить ученика моделировать (представлять способ действия в виде схемы-модели, выделяя все существенное и главное);</a:t>
            </a:r>
          </a:p>
          <a:p>
            <a:r>
              <a:rPr lang="ru-RU" sz="9600" dirty="0" smtClean="0">
                <a:latin typeface="Calibri" pitchFamily="34" charset="0"/>
                <a:cs typeface="Times New Roman" pitchFamily="18" charset="0"/>
              </a:rPr>
              <a:t>      - проявлять инициативу при поиске способов решения задачи;</a:t>
            </a:r>
          </a:p>
          <a:p>
            <a:r>
              <a:rPr lang="ru-RU" sz="9600" dirty="0" smtClean="0">
                <a:latin typeface="Calibri" pitchFamily="34" charset="0"/>
                <a:cs typeface="Times New Roman" pitchFamily="18" charset="0"/>
              </a:rPr>
              <a:t>      - вступать в коммуникацию (взаимодействие при решении поставленных задач);</a:t>
            </a:r>
          </a:p>
          <a:p>
            <a:r>
              <a:rPr lang="ru-RU" sz="9600" dirty="0" smtClean="0">
                <a:latin typeface="Calibri" pitchFamily="34" charset="0"/>
                <a:cs typeface="Times New Roman" pitchFamily="18" charset="0"/>
              </a:rPr>
              <a:t>      - учить учащихся умению ставить цель, организовать ее достижение, выполняя различные социальные роли в группе и коллективе.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latin typeface="Calibri" pitchFamily="34" charset="0"/>
                <a:cs typeface="Times New Roman" pitchFamily="18" charset="0"/>
              </a:rPr>
              <a:t>Уровень </a:t>
            </a:r>
            <a:r>
              <a:rPr lang="ru-RU" sz="2400" b="1" dirty="0" err="1" smtClean="0">
                <a:latin typeface="Calibri" pitchFamily="34" charset="0"/>
                <a:cs typeface="Times New Roman" pitchFamily="18" charset="0"/>
              </a:rPr>
              <a:t>сформированности</a:t>
            </a:r>
            <a:r>
              <a:rPr lang="ru-RU" sz="2400" b="1" dirty="0" smtClean="0">
                <a:latin typeface="Calibri" pitchFamily="34" charset="0"/>
                <a:cs typeface="Times New Roman" pitchFamily="18" charset="0"/>
              </a:rPr>
              <a:t> познавательных  и коммуникативных УУД учащихся </a:t>
            </a: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endParaRPr lang="ru-RU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28662" y="1524000"/>
            <a:ext cx="4164546" cy="454820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071538" y="1643050"/>
          <a:ext cx="4286280" cy="3643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4000496" y="1643050"/>
          <a:ext cx="4933954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latin typeface="Calibri" pitchFamily="34" charset="0"/>
                <a:cs typeface="Times New Roman" pitchFamily="18" charset="0"/>
              </a:rPr>
              <a:t>Уровень </a:t>
            </a:r>
            <a:r>
              <a:rPr lang="ru-RU" sz="2700" b="1" dirty="0" err="1" smtClean="0">
                <a:latin typeface="Calibri" pitchFamily="34" charset="0"/>
                <a:cs typeface="Times New Roman" pitchFamily="18" charset="0"/>
              </a:rPr>
              <a:t>сформированности</a:t>
            </a:r>
            <a:r>
              <a:rPr lang="ru-RU" sz="2700" b="1" dirty="0" smtClean="0">
                <a:latin typeface="Calibri" pitchFamily="34" charset="0"/>
                <a:cs typeface="Times New Roman" pitchFamily="18" charset="0"/>
              </a:rPr>
              <a:t> регулятивных  и личностных  УУД учащихся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1071538" y="1500174"/>
          <a:ext cx="3929090" cy="46879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4357686" y="1524000"/>
          <a:ext cx="4576764" cy="4691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2071702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Calibri" pitchFamily="34" charset="0"/>
                <a:cs typeface="Times New Roman" pitchFamily="18" charset="0"/>
              </a:rPr>
              <a:t>Мастер-класс «Организация проектной деятельности с младшими школьниками</a:t>
            </a:r>
            <a:r>
              <a:rPr lang="ru-RU" sz="3600" b="1" dirty="0" smtClean="0">
                <a:latin typeface="Calibri" pitchFamily="34" charset="0"/>
                <a:cs typeface="Times New Roman" pitchFamily="18" charset="0"/>
              </a:rPr>
              <a:t>».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 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472518" cy="3768733"/>
          </a:xfrm>
        </p:spPr>
        <p:txBody>
          <a:bodyPr/>
          <a:lstStyle/>
          <a:p>
            <a:pPr lvl="0">
              <a:buNone/>
            </a:pPr>
            <a:r>
              <a:rPr lang="ru-RU" u="sng" dirty="0" smtClean="0">
                <a:latin typeface="Calibri" pitchFamily="34" charset="0"/>
                <a:cs typeface="Times New Roman" pitchFamily="18" charset="0"/>
              </a:rPr>
              <a:t>Проблема</a:t>
            </a: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dirty="0" smtClean="0">
                <a:latin typeface="Calibri" pitchFamily="34" charset="0"/>
                <a:cs typeface="Times New Roman" pitchFamily="18" charset="0"/>
              </a:rPr>
              <a:t>Определить</a:t>
            </a:r>
            <a:r>
              <a:rPr lang="ru-RU" dirty="0">
                <a:latin typeface="Calibri" pitchFamily="34" charset="0"/>
                <a:cs typeface="Times New Roman" pitchFamily="18" charset="0"/>
              </a:rPr>
              <a:t>, может ли проектная деятельность быть одной из 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ведущих технологий в обучении </a:t>
            </a:r>
            <a:r>
              <a:rPr lang="ru-RU" dirty="0">
                <a:latin typeface="Calibri" pitchFamily="34" charset="0"/>
                <a:cs typeface="Times New Roman" pitchFamily="18" charset="0"/>
              </a:rPr>
              <a:t>и воспитании младших школьников. </a:t>
            </a:r>
          </a:p>
          <a:p>
            <a:pPr lvl="0">
              <a:buNone/>
            </a:pPr>
            <a:r>
              <a:rPr lang="ru-RU" u="sng" dirty="0" smtClean="0">
                <a:latin typeface="Calibri" pitchFamily="34" charset="0"/>
                <a:cs typeface="Times New Roman" pitchFamily="18" charset="0"/>
              </a:rPr>
              <a:t> Цель: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 создание творческого проекта </a:t>
            </a:r>
            <a:r>
              <a:rPr lang="ru-RU" dirty="0">
                <a:latin typeface="Calibri" pitchFamily="34" charset="0"/>
                <a:cs typeface="Times New Roman" pitchFamily="18" charset="0"/>
              </a:rPr>
              <a:t>«Театр на столе».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164307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Calibri" pitchFamily="34" charset="0"/>
                <a:cs typeface="Times New Roman" pitchFamily="18" charset="0"/>
              </a:rPr>
              <a:t>Формирование УУД </a:t>
            </a:r>
            <a:r>
              <a:rPr lang="ru-RU" sz="2800" b="1" dirty="0">
                <a:latin typeface="Calibri" pitchFamily="34" charset="0"/>
                <a:cs typeface="Times New Roman" pitchFamily="18" charset="0"/>
              </a:rPr>
              <a:t>младших школьников </a:t>
            </a:r>
            <a:r>
              <a:rPr lang="ru-RU" sz="2800" b="1" dirty="0" smtClean="0">
                <a:latin typeface="Calibri" pitchFamily="34" charset="0"/>
                <a:cs typeface="Times New Roman" pitchFamily="18" charset="0"/>
              </a:rPr>
              <a:t>в процессе работы над проектом</a:t>
            </a:r>
            <a:endParaRPr lang="ru-RU" sz="28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2036763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Calibri" pitchFamily="34" charset="0"/>
                <a:cs typeface="Times New Roman" pitchFamily="18" charset="0"/>
              </a:rPr>
              <a:t>Личностные УУД:</a:t>
            </a:r>
          </a:p>
          <a:p>
            <a:r>
              <a:rPr lang="ru-RU" sz="1200" b="0" dirty="0">
                <a:latin typeface="Calibri" pitchFamily="34" charset="0"/>
                <a:cs typeface="Times New Roman" pitchFamily="18" charset="0"/>
              </a:rPr>
              <a:t>- сознание своих возможностей;</a:t>
            </a:r>
          </a:p>
          <a:p>
            <a:r>
              <a:rPr lang="ru-RU" sz="1200" b="0" dirty="0">
                <a:latin typeface="Calibri" pitchFamily="34" charset="0"/>
                <a:cs typeface="Times New Roman" pitchFamily="18" charset="0"/>
              </a:rPr>
              <a:t>- проявление познавательных мотивов;</a:t>
            </a:r>
          </a:p>
          <a:p>
            <a:r>
              <a:rPr lang="ru-RU" sz="1200" b="0" dirty="0">
                <a:latin typeface="Calibri" pitchFamily="34" charset="0"/>
                <a:cs typeface="Times New Roman" pitchFamily="18" charset="0"/>
              </a:rPr>
              <a:t>- выраженной устойчивой учебно-познавательной </a:t>
            </a:r>
            <a:r>
              <a:rPr lang="ru-RU" sz="1200" b="0" dirty="0" smtClean="0">
                <a:latin typeface="Calibri" pitchFamily="34" charset="0"/>
                <a:cs typeface="Times New Roman" pitchFamily="18" charset="0"/>
              </a:rPr>
              <a:t>        мотивации </a:t>
            </a:r>
            <a:r>
              <a:rPr lang="ru-RU" sz="1200" b="0" dirty="0">
                <a:latin typeface="Calibri" pitchFamily="34" charset="0"/>
                <a:cs typeface="Times New Roman" pitchFamily="18" charset="0"/>
              </a:rPr>
              <a:t>учения;</a:t>
            </a:r>
          </a:p>
          <a:p>
            <a:r>
              <a:rPr lang="ru-RU" sz="1200" b="0" dirty="0">
                <a:latin typeface="Calibri" pitchFamily="34" charset="0"/>
                <a:cs typeface="Times New Roman" pitchFamily="18" charset="0"/>
              </a:rPr>
              <a:t>- устойчивого </a:t>
            </a:r>
            <a:r>
              <a:rPr lang="ru-RU" sz="1200" b="0" dirty="0" err="1">
                <a:latin typeface="Calibri" pitchFamily="34" charset="0"/>
                <a:cs typeface="Times New Roman" pitchFamily="18" charset="0"/>
              </a:rPr>
              <a:t>учебно</a:t>
            </a:r>
            <a:r>
              <a:rPr lang="ru-RU" sz="1200" b="0" dirty="0">
                <a:latin typeface="Calibri" pitchFamily="34" charset="0"/>
                <a:cs typeface="Times New Roman" pitchFamily="18" charset="0"/>
              </a:rPr>
              <a:t> - познавательного интереса к новым общим способам решения </a:t>
            </a:r>
            <a:r>
              <a:rPr lang="ru-RU" sz="1200" b="0" dirty="0" smtClean="0">
                <a:latin typeface="Calibri" pitchFamily="34" charset="0"/>
                <a:cs typeface="Times New Roman" pitchFamily="18" charset="0"/>
              </a:rPr>
              <a:t>задач.</a:t>
            </a:r>
            <a:endParaRPr lang="ru-RU" sz="1200" b="0" dirty="0">
              <a:latin typeface="Calibri" pitchFamily="34" charset="0"/>
              <a:cs typeface="Times New Roman" pitchFamily="18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1571612"/>
            <a:ext cx="4041775" cy="2286015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>
                <a:latin typeface="Calibri" pitchFamily="34" charset="0"/>
                <a:cs typeface="Times New Roman" pitchFamily="18" charset="0"/>
              </a:rPr>
              <a:t>Регулятивные УУД:</a:t>
            </a:r>
          </a:p>
          <a:p>
            <a:r>
              <a:rPr lang="ru-RU" sz="4800" b="0" dirty="0">
                <a:latin typeface="Calibri" pitchFamily="34" charset="0"/>
                <a:cs typeface="Times New Roman" pitchFamily="18" charset="0"/>
              </a:rPr>
              <a:t>- принимать и сохранять учебную задачу;</a:t>
            </a:r>
          </a:p>
          <a:p>
            <a:r>
              <a:rPr lang="ru-RU" sz="4800" b="0" dirty="0">
                <a:latin typeface="Calibri" pitchFamily="34" charset="0"/>
                <a:cs typeface="Times New Roman" pitchFamily="18" charset="0"/>
              </a:rPr>
              <a:t>- планировать свои действия в соответствии с поставленной задачей и условиями ее реализации;</a:t>
            </a:r>
          </a:p>
          <a:p>
            <a:r>
              <a:rPr lang="ru-RU" sz="4800" b="0" dirty="0">
                <a:latin typeface="Calibri" pitchFamily="34" charset="0"/>
                <a:cs typeface="Times New Roman" pitchFamily="18" charset="0"/>
              </a:rPr>
              <a:t>- осуществлять итоговый и пошаговый контроль по результату;</a:t>
            </a:r>
          </a:p>
          <a:p>
            <a:r>
              <a:rPr lang="ru-RU" sz="4800" b="0" dirty="0">
                <a:latin typeface="Calibri" pitchFamily="34" charset="0"/>
                <a:cs typeface="Times New Roman" pitchFamily="18" charset="0"/>
              </a:rPr>
              <a:t>- различать способ и результат действия;</a:t>
            </a:r>
          </a:p>
          <a:p>
            <a:r>
              <a:rPr lang="ru-RU" sz="4800" b="0" dirty="0">
                <a:latin typeface="Calibri" pitchFamily="34" charset="0"/>
                <a:cs typeface="Times New Roman" pitchFamily="18" charset="0"/>
              </a:rPr>
              <a:t>- оценивать правильность выполнения действия по результату;</a:t>
            </a:r>
          </a:p>
          <a:p>
            <a:r>
              <a:rPr lang="ru-RU" sz="4800" b="0" dirty="0">
                <a:latin typeface="Calibri" pitchFamily="34" charset="0"/>
                <a:cs typeface="Times New Roman" pitchFamily="18" charset="0"/>
              </a:rPr>
              <a:t>- в сотрудничестве с учителем ставить новые учебные задачи;</a:t>
            </a:r>
          </a:p>
          <a:p>
            <a:r>
              <a:rPr lang="ru-RU" sz="4800" b="0" dirty="0">
                <a:latin typeface="Calibri" pitchFamily="34" charset="0"/>
                <a:cs typeface="Times New Roman" pitchFamily="18" charset="0"/>
              </a:rPr>
              <a:t>- самостоятельно учитывать выделенные учителем ориентиры действия в новом учебном </a:t>
            </a:r>
            <a:r>
              <a:rPr lang="ru-RU" sz="4800" b="0" dirty="0" smtClean="0">
                <a:latin typeface="Calibri" pitchFamily="34" charset="0"/>
                <a:cs typeface="Times New Roman" pitchFamily="18" charset="0"/>
              </a:rPr>
              <a:t>материале.</a:t>
            </a:r>
            <a:endParaRPr lang="ru-RU" sz="4800" b="0" dirty="0">
              <a:latin typeface="Calibri" pitchFamily="34" charset="0"/>
              <a:cs typeface="Times New Roman" pitchFamily="18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000504"/>
            <a:ext cx="4040188" cy="24288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>
                <a:latin typeface="Calibri" pitchFamily="34" charset="0"/>
                <a:cs typeface="Times New Roman" pitchFamily="18" charset="0"/>
              </a:rPr>
              <a:t>Познавательные УУД:</a:t>
            </a:r>
          </a:p>
          <a:p>
            <a:pPr>
              <a:buNone/>
            </a:pPr>
            <a:r>
              <a:rPr lang="ru-RU" sz="1200" dirty="0">
                <a:latin typeface="Calibri" pitchFamily="34" charset="0"/>
                <a:cs typeface="Times New Roman" pitchFamily="18" charset="0"/>
              </a:rPr>
              <a:t>- осуществлять поиск и выделять конкретную информацию с помощью учителя;</a:t>
            </a:r>
          </a:p>
          <a:p>
            <a:pPr>
              <a:buNone/>
            </a:pPr>
            <a:r>
              <a:rPr lang="ru-RU" sz="1200" dirty="0">
                <a:latin typeface="Calibri" pitchFamily="34" charset="0"/>
                <a:cs typeface="Times New Roman" pitchFamily="18" charset="0"/>
              </a:rPr>
              <a:t>- строить речевое высказывание в устной форме;</a:t>
            </a:r>
          </a:p>
          <a:p>
            <a:pPr>
              <a:buNone/>
            </a:pPr>
            <a:r>
              <a:rPr lang="ru-RU" sz="1200" dirty="0">
                <a:latin typeface="Calibri" pitchFamily="34" charset="0"/>
                <a:cs typeface="Times New Roman" pitchFamily="18" charset="0"/>
              </a:rPr>
              <a:t>- формулировать проблему с помощью учителя;</a:t>
            </a:r>
          </a:p>
          <a:p>
            <a:pPr>
              <a:buNone/>
            </a:pPr>
            <a:r>
              <a:rPr lang="ru-RU" sz="1200" dirty="0">
                <a:latin typeface="Calibri" pitchFamily="34" charset="0"/>
                <a:cs typeface="Times New Roman" pitchFamily="18" charset="0"/>
              </a:rPr>
              <a:t>- включаться в творческую деятельность под руководством учителя;</a:t>
            </a:r>
          </a:p>
          <a:p>
            <a:pPr>
              <a:buNone/>
            </a:pPr>
            <a:r>
              <a:rPr lang="ru-RU" sz="1200" dirty="0">
                <a:latin typeface="Calibri" pitchFamily="34" charset="0"/>
                <a:cs typeface="Times New Roman" pitchFamily="18" charset="0"/>
              </a:rPr>
              <a:t>- осознанно и произвольно строить речевое высказывание в устной и письменной </a:t>
            </a:r>
            <a:r>
              <a:rPr lang="ru-RU" sz="1200" dirty="0" smtClean="0">
                <a:latin typeface="Calibri" pitchFamily="34" charset="0"/>
                <a:cs typeface="Times New Roman" pitchFamily="18" charset="0"/>
              </a:rPr>
              <a:t>форме.</a:t>
            </a:r>
            <a:endParaRPr lang="ru-RU" sz="1200" dirty="0">
              <a:latin typeface="Calibri" pitchFamily="34" charset="0"/>
              <a:cs typeface="Times New Roman" pitchFamily="18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4000503"/>
            <a:ext cx="4041775" cy="20717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>
                <a:latin typeface="Calibri" pitchFamily="34" charset="0"/>
                <a:cs typeface="Times New Roman" pitchFamily="18" charset="0"/>
              </a:rPr>
              <a:t>Коммуникативные УУД:</a:t>
            </a:r>
          </a:p>
          <a:p>
            <a:pPr>
              <a:buNone/>
            </a:pPr>
            <a:r>
              <a:rPr lang="ru-RU" sz="1200" dirty="0" smtClean="0">
                <a:latin typeface="Calibri" pitchFamily="34" charset="0"/>
                <a:cs typeface="Times New Roman" pitchFamily="18" charset="0"/>
              </a:rPr>
              <a:t>- </a:t>
            </a:r>
            <a:r>
              <a:rPr lang="ru-RU" sz="1200" dirty="0">
                <a:latin typeface="Calibri" pitchFamily="34" charset="0"/>
                <a:cs typeface="Times New Roman" pitchFamily="18" charset="0"/>
              </a:rPr>
              <a:t>допускать возможность существования у </a:t>
            </a:r>
            <a:r>
              <a:rPr lang="ru-RU" sz="1200" dirty="0" smtClean="0">
                <a:latin typeface="Calibri" pitchFamily="34" charset="0"/>
                <a:cs typeface="Times New Roman" pitchFamily="18" charset="0"/>
              </a:rPr>
              <a:t>людей различных </a:t>
            </a:r>
            <a:r>
              <a:rPr lang="ru-RU" sz="1200" dirty="0">
                <a:latin typeface="Calibri" pitchFamily="34" charset="0"/>
                <a:cs typeface="Times New Roman" pitchFamily="18" charset="0"/>
              </a:rPr>
              <a:t>точек зрения, в том числе не совпадающих с его собственной;</a:t>
            </a:r>
          </a:p>
          <a:p>
            <a:pPr>
              <a:buNone/>
            </a:pPr>
            <a:r>
              <a:rPr lang="ru-RU" sz="1200" dirty="0">
                <a:latin typeface="Calibri" pitchFamily="34" charset="0"/>
                <a:cs typeface="Times New Roman" pitchFamily="18" charset="0"/>
              </a:rPr>
              <a:t>- формулировать собственное мнение и позицию;</a:t>
            </a:r>
          </a:p>
          <a:p>
            <a:pPr>
              <a:buNone/>
            </a:pPr>
            <a:r>
              <a:rPr lang="ru-RU" sz="1200" dirty="0">
                <a:latin typeface="Calibri" pitchFamily="34" charset="0"/>
                <a:cs typeface="Times New Roman" pitchFamily="18" charset="0"/>
              </a:rPr>
              <a:t>- договариваться и приходить к общему решению в совместной деятельности;</a:t>
            </a:r>
          </a:p>
          <a:p>
            <a:pPr>
              <a:buNone/>
            </a:pPr>
            <a:r>
              <a:rPr lang="ru-RU" sz="1200" dirty="0">
                <a:latin typeface="Calibri" pitchFamily="34" charset="0"/>
                <a:cs typeface="Times New Roman" pitchFamily="18" charset="0"/>
              </a:rPr>
              <a:t>- задавать вопросы;</a:t>
            </a:r>
          </a:p>
          <a:p>
            <a:pPr>
              <a:buNone/>
            </a:pPr>
            <a:r>
              <a:rPr lang="ru-RU" sz="1200" dirty="0">
                <a:latin typeface="Calibri" pitchFamily="34" charset="0"/>
                <a:cs typeface="Times New Roman" pitchFamily="18" charset="0"/>
              </a:rPr>
              <a:t>- адекватно использовать речевые средства </a:t>
            </a:r>
            <a:r>
              <a:rPr lang="ru-RU" sz="1200" dirty="0" smtClean="0">
                <a:latin typeface="Calibri" pitchFamily="34" charset="0"/>
                <a:cs typeface="Times New Roman" pitchFamily="18" charset="0"/>
              </a:rPr>
              <a:t>для эффективного </a:t>
            </a:r>
            <a:r>
              <a:rPr lang="ru-RU" sz="1200" dirty="0">
                <a:latin typeface="Calibri" pitchFamily="34" charset="0"/>
                <a:cs typeface="Times New Roman" pitchFamily="18" charset="0"/>
              </a:rPr>
              <a:t>решения разнообразных коммуникативных </a:t>
            </a:r>
            <a:r>
              <a:rPr lang="ru-RU" sz="1200" dirty="0" smtClean="0">
                <a:latin typeface="Calibri" pitchFamily="34" charset="0"/>
                <a:cs typeface="Times New Roman" pitchFamily="18" charset="0"/>
              </a:rPr>
              <a:t>задач.</a:t>
            </a:r>
            <a:endParaRPr lang="ru-RU" sz="1200" dirty="0">
              <a:latin typeface="Calibri" pitchFamily="34" charset="0"/>
              <a:cs typeface="Times New Roman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Calibri" pitchFamily="34" charset="0"/>
                <a:cs typeface="Times New Roman" pitchFamily="18" charset="0"/>
              </a:rPr>
              <a:t>Вывод: 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проектная </a:t>
            </a:r>
            <a:r>
              <a:rPr lang="ru-RU" dirty="0">
                <a:latin typeface="Calibri" pitchFamily="34" charset="0"/>
                <a:cs typeface="Times New Roman" pitchFamily="18" charset="0"/>
              </a:rPr>
              <a:t>деятельность является одной из 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ведущих технологий </a:t>
            </a:r>
            <a:r>
              <a:rPr lang="ru-RU" dirty="0">
                <a:latin typeface="Calibri" pitchFamily="34" charset="0"/>
                <a:cs typeface="Times New Roman" pitchFamily="18" charset="0"/>
              </a:rPr>
              <a:t>в обучении и 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воспитании младших школьников, </a:t>
            </a:r>
            <a:r>
              <a:rPr lang="ru-RU" dirty="0">
                <a:latin typeface="Calibri" pitchFamily="34" charset="0"/>
                <a:cs typeface="Times New Roman" pitchFamily="18" charset="0"/>
              </a:rPr>
              <a:t>так как ориентирована на формирование и развитие 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УУД, </a:t>
            </a:r>
            <a:r>
              <a:rPr lang="ru-RU" dirty="0">
                <a:latin typeface="Calibri" pitchFamily="34" charset="0"/>
                <a:cs typeface="Times New Roman" pitchFamily="18" charset="0"/>
              </a:rPr>
              <a:t>познания и освоения 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мира.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365</TotalTime>
  <Words>366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Слайд 1</vt:lpstr>
      <vt:lpstr>ЦЕЛЬ ПРОЕКТА: раскрыть потенциал метода проектов для формирования УУД у младших школьников и возможности его реализации в учебной деятельности УМК «Перспективная  начальная школа».</vt:lpstr>
      <vt:lpstr> Направления развития личности:  1. спортивно-    оздоровительное 2. общеинтеллектуальное  3. духовно-нравственное  4.общекультурное  5. социальное</vt:lpstr>
      <vt:lpstr>Задачи программы: </vt:lpstr>
      <vt:lpstr>Уровень сформированности познавательных  и коммуникативных УУД учащихся  </vt:lpstr>
      <vt:lpstr>Уровень сформированности регулятивных  и личностных  УУД учащихся  </vt:lpstr>
      <vt:lpstr>Мастер-класс «Организация проектной деятельности с младшими школьниками».      </vt:lpstr>
      <vt:lpstr>Формирование УУД младших школьников в процессе работы над проектом</vt:lpstr>
      <vt:lpstr>Вывод: проектная деятельность является одной из ведущих технологий в обучении и воспитании младших школьников, так как ориентирована на формирование и развитие УУД, познания и освоения мира. 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«То, что сам ты знаешь, передай другим, Или то, чего не знаешь от других возьми!» Слова персидского поэта Анвари. </dc:title>
  <dc:creator>Admin</dc:creator>
  <cp:lastModifiedBy>WORK</cp:lastModifiedBy>
  <cp:revision>40</cp:revision>
  <dcterms:created xsi:type="dcterms:W3CDTF">2003-12-31T19:28:40Z</dcterms:created>
  <dcterms:modified xsi:type="dcterms:W3CDTF">2013-04-21T08:05:20Z</dcterms:modified>
</cp:coreProperties>
</file>