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28" r:id="rId3"/>
    <p:sldId id="336"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6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1193115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2721304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2429862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2260005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2376008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30C079A-7482-4CD4-9A8B-CD3A9F098AF6}" type="datetimeFigureOut">
              <a:rPr lang="ru-RU" smtClean="0"/>
              <a:t>21.04.2013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3394151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30C079A-7482-4CD4-9A8B-CD3A9F098AF6}" type="datetimeFigureOut">
              <a:rPr lang="ru-RU" smtClean="0"/>
              <a:t>21.04.2013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17529061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30C079A-7482-4CD4-9A8B-CD3A9F098AF6}" type="datetimeFigureOut">
              <a:rPr lang="ru-RU" smtClean="0"/>
              <a:t>21.04.2013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3057459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30C079A-7482-4CD4-9A8B-CD3A9F098AF6}" type="datetimeFigureOut">
              <a:rPr lang="ru-RU" smtClean="0"/>
              <a:t>21.04.2013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233020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0C079A-7482-4CD4-9A8B-CD3A9F098AF6}" type="datetimeFigureOut">
              <a:rPr lang="ru-RU" smtClean="0"/>
              <a:t>21.04.2013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3276846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30C079A-7482-4CD4-9A8B-CD3A9F098AF6}" type="datetimeFigureOut">
              <a:rPr lang="ru-RU" smtClean="0"/>
              <a:t>21.04.2013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35AD35-8B70-412A-BDD3-E38CDBE28169}" type="slidenum">
              <a:rPr lang="ru-RU" smtClean="0"/>
              <a:t>‹#›</a:t>
            </a:fld>
            <a:endParaRPr lang="ru-RU"/>
          </a:p>
        </p:txBody>
      </p:sp>
    </p:spTree>
    <p:extLst>
      <p:ext uri="{BB962C8B-B14F-4D97-AF65-F5344CB8AC3E}">
        <p14:creationId xmlns:p14="http://schemas.microsoft.com/office/powerpoint/2010/main" val="39018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C079A-7482-4CD4-9A8B-CD3A9F098AF6}" type="datetimeFigureOut">
              <a:rPr lang="ru-RU" smtClean="0"/>
              <a:t>21.04.2013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35AD35-8B70-412A-BDD3-E38CDBE28169}" type="slidenum">
              <a:rPr lang="ru-RU" smtClean="0"/>
              <a:t>‹#›</a:t>
            </a:fld>
            <a:endParaRPr lang="ru-RU"/>
          </a:p>
        </p:txBody>
      </p:sp>
    </p:spTree>
    <p:extLst>
      <p:ext uri="{BB962C8B-B14F-4D97-AF65-F5344CB8AC3E}">
        <p14:creationId xmlns:p14="http://schemas.microsoft.com/office/powerpoint/2010/main" val="444728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21000"/>
                    </a14:imgEffect>
                    <a14:imgEffect>
                      <a14:brightnessContrast bright="14000"/>
                    </a14:imgEffect>
                  </a14:imgLayer>
                </a14:imgProps>
              </a:ext>
              <a:ext uri="{28A0092B-C50C-407E-A947-70E740481C1C}">
                <a14:useLocalDpi xmlns:a14="http://schemas.microsoft.com/office/drawing/2010/main" val="0"/>
              </a:ext>
            </a:extLst>
          </a:blip>
          <a:srcRect/>
          <a:stretch>
            <a:fillRect/>
          </a:stretch>
        </p:blipFill>
        <p:spPr bwMode="auto">
          <a:xfrm>
            <a:off x="3491880" y="1484784"/>
            <a:ext cx="5652120" cy="4571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07504" y="274638"/>
            <a:ext cx="8928992" cy="994122"/>
          </a:xfrm>
        </p:spPr>
        <p:txBody>
          <a:bodyPr>
            <a:noAutofit/>
          </a:bodyPr>
          <a:lstStyle/>
          <a:p>
            <a:r>
              <a:rPr lang="en-US" b="1" dirty="0" smtClean="0">
                <a:solidFill>
                  <a:schemeClr val="tx2">
                    <a:lumMod val="75000"/>
                  </a:schemeClr>
                </a:solidFill>
                <a:latin typeface="Andalus" pitchFamily="18" charset="-78"/>
                <a:cs typeface="Andalus" pitchFamily="18" charset="-78"/>
              </a:rPr>
              <a:t>English-speaking countries: the USA...</a:t>
            </a:r>
            <a:endParaRPr lang="ru-RU" b="1" dirty="0">
              <a:solidFill>
                <a:schemeClr val="tx2">
                  <a:lumMod val="75000"/>
                </a:schemeClr>
              </a:solidFill>
              <a:latin typeface="Book Antiqua" pitchFamily="18" charset="0"/>
              <a:cs typeface="Andalus" pitchFamily="18" charset="-78"/>
            </a:endParaRPr>
          </a:p>
        </p:txBody>
      </p:sp>
      <p:sp>
        <p:nvSpPr>
          <p:cNvPr id="4" name="Объект 3"/>
          <p:cNvSpPr>
            <a:spLocks noGrp="1"/>
          </p:cNvSpPr>
          <p:nvPr>
            <p:ph idx="1"/>
          </p:nvPr>
        </p:nvSpPr>
        <p:spPr>
          <a:xfrm>
            <a:off x="251520" y="3429000"/>
            <a:ext cx="5112568" cy="2952328"/>
          </a:xfrm>
        </p:spPr>
        <p:txBody>
          <a:bodyPr>
            <a:normAutofit fontScale="92500" lnSpcReduction="10000"/>
          </a:bodyPr>
          <a:lstStyle/>
          <a:p>
            <a:pPr marL="0" indent="0" algn="just">
              <a:buNone/>
            </a:pPr>
            <a:endParaRPr lang="ru-RU" sz="1400" dirty="0" smtClean="0">
              <a:latin typeface="Book Antiqua" pitchFamily="18" charset="0"/>
            </a:endParaRPr>
          </a:p>
          <a:p>
            <a:pPr marL="0" indent="0" algn="just">
              <a:buNone/>
            </a:pPr>
            <a:endParaRPr lang="ru-RU" sz="1400" dirty="0" smtClean="0">
              <a:latin typeface="Book Antiqua" pitchFamily="18" charset="0"/>
            </a:endParaRPr>
          </a:p>
          <a:p>
            <a:pPr marL="0" indent="0" algn="just">
              <a:buNone/>
            </a:pPr>
            <a:r>
              <a:rPr lang="ru-RU" sz="1700" b="1" dirty="0" smtClean="0">
                <a:latin typeface="Book Antiqua" pitchFamily="18" charset="0"/>
              </a:rPr>
              <a:t>Презентация</a:t>
            </a:r>
            <a:r>
              <a:rPr lang="ru-RU" sz="1700" dirty="0" smtClean="0">
                <a:latin typeface="Book Antiqua" pitchFamily="18" charset="0"/>
              </a:rPr>
              <a:t> к разработке урока по английскому языку</a:t>
            </a:r>
            <a:r>
              <a:rPr lang="en-US" sz="1700" dirty="0" smtClean="0">
                <a:latin typeface="Book Antiqua" pitchFamily="18" charset="0"/>
              </a:rPr>
              <a:t> </a:t>
            </a:r>
            <a:r>
              <a:rPr lang="en-US" sz="1700" b="1" dirty="0" smtClean="0">
                <a:latin typeface="Book Antiqua" pitchFamily="18" charset="0"/>
              </a:rPr>
              <a:t>“The USA!” </a:t>
            </a:r>
            <a:r>
              <a:rPr lang="ru-RU" sz="1700" b="1" dirty="0" smtClean="0">
                <a:latin typeface="Book Antiqua" pitchFamily="18" charset="0"/>
              </a:rPr>
              <a:t> </a:t>
            </a:r>
            <a:r>
              <a:rPr lang="en-US" sz="1200" dirty="0" smtClean="0">
                <a:latin typeface="Book Antiqua" pitchFamily="18" charset="0"/>
              </a:rPr>
              <a:t>(</a:t>
            </a:r>
            <a:r>
              <a:rPr lang="ru-RU" sz="1200" dirty="0" smtClean="0">
                <a:latin typeface="Book Antiqua" pitchFamily="18" charset="0"/>
              </a:rPr>
              <a:t>«Америк</a:t>
            </a:r>
            <a:r>
              <a:rPr lang="ru-RU" sz="1200" dirty="0">
                <a:latin typeface="Book Antiqua" pitchFamily="18" charset="0"/>
              </a:rPr>
              <a:t>а</a:t>
            </a:r>
            <a:r>
              <a:rPr lang="ru-RU" sz="1200" dirty="0" smtClean="0">
                <a:latin typeface="Book Antiqua" pitchFamily="18" charset="0"/>
              </a:rPr>
              <a:t>»</a:t>
            </a:r>
            <a:r>
              <a:rPr lang="en-US" sz="1200" dirty="0" smtClean="0">
                <a:latin typeface="Book Antiqua" pitchFamily="18" charset="0"/>
              </a:rPr>
              <a:t>)</a:t>
            </a:r>
            <a:endParaRPr lang="ru-RU" sz="1200" dirty="0" smtClean="0">
              <a:latin typeface="Book Antiqua" pitchFamily="18" charset="0"/>
            </a:endParaRPr>
          </a:p>
          <a:p>
            <a:pPr marL="0" indent="0" algn="just">
              <a:buNone/>
            </a:pPr>
            <a:endParaRPr lang="ru-RU" sz="1700" dirty="0">
              <a:latin typeface="Book Antiqua" pitchFamily="18" charset="0"/>
            </a:endParaRPr>
          </a:p>
          <a:p>
            <a:pPr marL="0" indent="0" algn="just">
              <a:buNone/>
            </a:pPr>
            <a:endParaRPr lang="ru-RU" sz="1700" dirty="0" smtClean="0">
              <a:latin typeface="Book Antiqua" pitchFamily="18" charset="0"/>
            </a:endParaRPr>
          </a:p>
          <a:p>
            <a:pPr marL="0" indent="0" algn="just">
              <a:buNone/>
            </a:pPr>
            <a:r>
              <a:rPr lang="ru-RU" sz="1700" dirty="0" smtClean="0">
                <a:latin typeface="Book Antiqua" pitchFamily="18" charset="0"/>
              </a:rPr>
              <a:t>Составила: </a:t>
            </a:r>
            <a:r>
              <a:rPr lang="ru-RU" sz="1400" dirty="0" smtClean="0">
                <a:latin typeface="Book Antiqua" pitchFamily="18" charset="0"/>
              </a:rPr>
              <a:t>преподаватель английского языка </a:t>
            </a:r>
            <a:r>
              <a:rPr lang="ru-RU" sz="1700" dirty="0" smtClean="0">
                <a:latin typeface="Book Antiqua" pitchFamily="18" charset="0"/>
              </a:rPr>
              <a:t>ГБОУ НПО ПУ № 97 г. Можайска </a:t>
            </a:r>
            <a:r>
              <a:rPr lang="ru-RU" sz="1400" dirty="0" smtClean="0">
                <a:latin typeface="Book Antiqua" pitchFamily="18" charset="0"/>
              </a:rPr>
              <a:t>Московской области</a:t>
            </a:r>
          </a:p>
          <a:p>
            <a:pPr marL="0" indent="0" algn="just">
              <a:buNone/>
            </a:pPr>
            <a:r>
              <a:rPr lang="ru-RU" sz="1700" dirty="0" smtClean="0">
                <a:latin typeface="Book Antiqua" pitchFamily="18" charset="0"/>
              </a:rPr>
              <a:t>ЛАЗАРЕВА ЕЛЕНА ВИТАЛЬЕВНА</a:t>
            </a:r>
          </a:p>
          <a:p>
            <a:pPr marL="0" indent="0" algn="just">
              <a:buNone/>
            </a:pPr>
            <a:endParaRPr lang="ru-RU" sz="1400" dirty="0">
              <a:latin typeface="Book Antiqua" pitchFamily="18" charset="0"/>
            </a:endParaRPr>
          </a:p>
          <a:p>
            <a:pPr marL="0" indent="0" algn="just">
              <a:buNone/>
            </a:pPr>
            <a:r>
              <a:rPr lang="ru-RU" sz="1400" dirty="0" smtClean="0">
                <a:latin typeface="Book Antiqua" pitchFamily="18" charset="0"/>
              </a:rPr>
              <a:t>Можайск – 2013г.</a:t>
            </a:r>
          </a:p>
          <a:p>
            <a:pPr marL="0" indent="0" algn="just">
              <a:buNone/>
            </a:pPr>
            <a:endParaRPr lang="ru-RU" sz="1400" dirty="0" smtClean="0">
              <a:latin typeface="Book Antiqua" pitchFamily="18" charset="0"/>
            </a:endParaRPr>
          </a:p>
          <a:p>
            <a:pPr marL="0" indent="0" algn="just">
              <a:buNone/>
            </a:pPr>
            <a:endParaRPr lang="ru-RU" sz="1400" dirty="0">
              <a:latin typeface="Book Antiqua" pitchFamily="18" charset="0"/>
            </a:endParaRPr>
          </a:p>
        </p:txBody>
      </p:sp>
    </p:spTree>
    <p:extLst>
      <p:ext uri="{BB962C8B-B14F-4D97-AF65-F5344CB8AC3E}">
        <p14:creationId xmlns:p14="http://schemas.microsoft.com/office/powerpoint/2010/main" val="20176442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76064"/>
          </a:xfrm>
        </p:spPr>
        <p:txBody>
          <a:bodyPr>
            <a:normAutofit fontScale="90000"/>
          </a:bodyPr>
          <a:lstStyle/>
          <a:p>
            <a:r>
              <a:rPr lang="en-US" sz="3600" dirty="0" smtClean="0">
                <a:solidFill>
                  <a:schemeClr val="accent1">
                    <a:lumMod val="50000"/>
                  </a:schemeClr>
                </a:solidFill>
                <a:latin typeface="Andalus" pitchFamily="18" charset="-78"/>
                <a:cs typeface="Andalus" pitchFamily="18" charset="-78"/>
              </a:rPr>
              <a:t>Fact File</a:t>
            </a:r>
            <a:r>
              <a:rPr lang="en-US" sz="3600" dirty="0" smtClean="0">
                <a:latin typeface="Andalus" pitchFamily="18" charset="-78"/>
                <a:cs typeface="Andalus" pitchFamily="18" charset="-78"/>
              </a:rPr>
              <a:t> </a:t>
            </a:r>
            <a:r>
              <a:rPr lang="ru-RU" sz="3100" dirty="0" smtClean="0">
                <a:latin typeface="Andalus" pitchFamily="18" charset="-78"/>
                <a:cs typeface="Andalus" pitchFamily="18" charset="-78"/>
              </a:rPr>
              <a:t>(основные сведения)</a:t>
            </a:r>
            <a:endParaRPr lang="ru-RU" sz="3100" dirty="0">
              <a:cs typeface="Andalus" pitchFamily="18" charset="-78"/>
            </a:endParaRPr>
          </a:p>
        </p:txBody>
      </p:sp>
      <p:sp>
        <p:nvSpPr>
          <p:cNvPr id="3" name="Объект 2"/>
          <p:cNvSpPr>
            <a:spLocks noGrp="1"/>
          </p:cNvSpPr>
          <p:nvPr>
            <p:ph idx="1"/>
          </p:nvPr>
        </p:nvSpPr>
        <p:spPr>
          <a:xfrm>
            <a:off x="179512" y="764704"/>
            <a:ext cx="8856984" cy="5976664"/>
          </a:xfrm>
        </p:spPr>
        <p:txBody>
          <a:bodyPr>
            <a:normAutofit/>
          </a:bodyPr>
          <a:lstStyle/>
          <a:p>
            <a:pPr marL="0" indent="0" algn="just">
              <a:buNone/>
            </a:pPr>
            <a:r>
              <a:rPr lang="en-US" sz="1400" dirty="0">
                <a:solidFill>
                  <a:schemeClr val="accent1">
                    <a:lumMod val="50000"/>
                  </a:schemeClr>
                </a:solidFill>
                <a:latin typeface="Andalus" pitchFamily="18" charset="-78"/>
                <a:cs typeface="Andalus" pitchFamily="18" charset="-78"/>
              </a:rPr>
              <a:t>O</a:t>
            </a:r>
            <a:r>
              <a:rPr lang="en-US" sz="1400" dirty="0" smtClean="0">
                <a:solidFill>
                  <a:schemeClr val="accent1">
                    <a:lumMod val="50000"/>
                  </a:schemeClr>
                </a:solidFill>
                <a:latin typeface="Andalus" pitchFamily="18" charset="-78"/>
                <a:cs typeface="Andalus" pitchFamily="18" charset="-78"/>
              </a:rPr>
              <a:t>fficial name </a:t>
            </a:r>
            <a:r>
              <a:rPr lang="en-US" sz="1400" dirty="0" smtClean="0">
                <a:latin typeface="Andalus" pitchFamily="18" charset="-78"/>
                <a:cs typeface="Andalus" pitchFamily="18" charset="-78"/>
              </a:rPr>
              <a:t>– The United States of America (abbreviation: the U.S. or the USA)</a:t>
            </a:r>
          </a:p>
          <a:p>
            <a:pPr marL="0" indent="0" algn="just">
              <a:buNone/>
            </a:pPr>
            <a:r>
              <a:rPr lang="en-US" sz="1400" dirty="0" smtClean="0">
                <a:solidFill>
                  <a:schemeClr val="accent1">
                    <a:lumMod val="50000"/>
                  </a:schemeClr>
                </a:solidFill>
                <a:latin typeface="Andalus" pitchFamily="18" charset="-78"/>
                <a:cs typeface="Andalus" pitchFamily="18" charset="-78"/>
              </a:rPr>
              <a:t>Capital city </a:t>
            </a:r>
            <a:r>
              <a:rPr lang="en-US" sz="1400" dirty="0" smtClean="0">
                <a:latin typeface="Andalus" pitchFamily="18" charset="-78"/>
                <a:cs typeface="Andalus" pitchFamily="18" charset="-78"/>
              </a:rPr>
              <a:t>– Washington, D. C.</a:t>
            </a:r>
          </a:p>
          <a:p>
            <a:pPr marL="0" indent="0" algn="just">
              <a:buNone/>
            </a:pPr>
            <a:r>
              <a:rPr lang="en-US" sz="1400" dirty="0" smtClean="0">
                <a:solidFill>
                  <a:schemeClr val="accent1">
                    <a:lumMod val="50000"/>
                  </a:schemeClr>
                </a:solidFill>
                <a:latin typeface="Andalus" pitchFamily="18" charset="-78"/>
                <a:cs typeface="Andalus" pitchFamily="18" charset="-78"/>
              </a:rPr>
              <a:t>Largest cities </a:t>
            </a:r>
            <a:r>
              <a:rPr lang="en-US" sz="1400" dirty="0" smtClean="0">
                <a:latin typeface="Andalus" pitchFamily="18" charset="-78"/>
                <a:cs typeface="Andalus" pitchFamily="18" charset="-78"/>
              </a:rPr>
              <a:t>– New York, Boston, Chicago, Washington D.C., Philadelphia, Detroit, San-Francisco, Los-Angeles</a:t>
            </a:r>
          </a:p>
          <a:p>
            <a:pPr marL="0" indent="0" algn="just">
              <a:buNone/>
            </a:pPr>
            <a:r>
              <a:rPr lang="en-US" sz="1400" dirty="0" smtClean="0">
                <a:solidFill>
                  <a:schemeClr val="accent1">
                    <a:lumMod val="50000"/>
                  </a:schemeClr>
                </a:solidFill>
                <a:latin typeface="Andalus" pitchFamily="18" charset="-78"/>
                <a:cs typeface="Andalus" pitchFamily="18" charset="-78"/>
              </a:rPr>
              <a:t>Total area </a:t>
            </a:r>
            <a:r>
              <a:rPr lang="en-US" sz="1400" dirty="0" smtClean="0">
                <a:latin typeface="Andalus" pitchFamily="18" charset="-78"/>
                <a:cs typeface="Andalus" pitchFamily="18" charset="-78"/>
              </a:rPr>
              <a:t>-  9,829,000sq km</a:t>
            </a:r>
          </a:p>
          <a:p>
            <a:pPr marL="0" indent="0" algn="just">
              <a:buNone/>
            </a:pPr>
            <a:r>
              <a:rPr lang="en-US" sz="1400" dirty="0" smtClean="0">
                <a:solidFill>
                  <a:schemeClr val="accent1">
                    <a:lumMod val="50000"/>
                  </a:schemeClr>
                </a:solidFill>
                <a:latin typeface="Andalus" pitchFamily="18" charset="-78"/>
                <a:cs typeface="Andalus" pitchFamily="18" charset="-78"/>
              </a:rPr>
              <a:t>Population</a:t>
            </a:r>
            <a:r>
              <a:rPr lang="en-US" sz="1400" dirty="0" smtClean="0">
                <a:latin typeface="Andalus" pitchFamily="18" charset="-78"/>
                <a:cs typeface="Andalus" pitchFamily="18" charset="-78"/>
              </a:rPr>
              <a:t> – 301,139,000 people</a:t>
            </a:r>
          </a:p>
          <a:p>
            <a:pPr marL="0" indent="0" algn="just">
              <a:buNone/>
            </a:pPr>
            <a:r>
              <a:rPr lang="en-US" sz="1400" dirty="0" smtClean="0">
                <a:solidFill>
                  <a:schemeClr val="accent1">
                    <a:lumMod val="50000"/>
                  </a:schemeClr>
                </a:solidFill>
                <a:latin typeface="Andalus" pitchFamily="18" charset="-78"/>
                <a:cs typeface="Andalus" pitchFamily="18" charset="-78"/>
              </a:rPr>
              <a:t>Main religions </a:t>
            </a:r>
            <a:r>
              <a:rPr lang="en-US" sz="1400" dirty="0" smtClean="0">
                <a:latin typeface="Andalus" pitchFamily="18" charset="-78"/>
                <a:cs typeface="Andalus" pitchFamily="18" charset="-78"/>
              </a:rPr>
              <a:t>– Christianity, Judaism, Islam, Buddhism, Hinduism, Mormon</a:t>
            </a:r>
          </a:p>
          <a:p>
            <a:pPr marL="0" indent="0" algn="just">
              <a:buNone/>
            </a:pPr>
            <a:r>
              <a:rPr lang="en-US" sz="1400" dirty="0" smtClean="0">
                <a:solidFill>
                  <a:schemeClr val="accent1">
                    <a:lumMod val="50000"/>
                  </a:schemeClr>
                </a:solidFill>
                <a:latin typeface="Andalus" pitchFamily="18" charset="-78"/>
                <a:cs typeface="Andalus" pitchFamily="18" charset="-78"/>
              </a:rPr>
              <a:t>Major ethnic groups </a:t>
            </a:r>
            <a:r>
              <a:rPr lang="en-US" sz="1400" dirty="0" smtClean="0">
                <a:latin typeface="Andalus" pitchFamily="18" charset="-78"/>
                <a:cs typeface="Andalus" pitchFamily="18" charset="-78"/>
              </a:rPr>
              <a:t>– </a:t>
            </a:r>
            <a:r>
              <a:rPr lang="en-US" sz="1200" dirty="0" smtClean="0">
                <a:latin typeface="Andalus" pitchFamily="18" charset="-78"/>
                <a:cs typeface="Andalus" pitchFamily="18" charset="-78"/>
              </a:rPr>
              <a:t>white, black,</a:t>
            </a:r>
            <a:r>
              <a:rPr lang="en-US" sz="1400" dirty="0" smtClean="0">
                <a:latin typeface="Andalus" pitchFamily="18" charset="-78"/>
                <a:cs typeface="Andalus" pitchFamily="18" charset="-78"/>
              </a:rPr>
              <a:t> Asian, Indian, Hispanic, Alaska </a:t>
            </a:r>
            <a:r>
              <a:rPr lang="en-US" sz="1200" dirty="0" smtClean="0">
                <a:latin typeface="Andalus" pitchFamily="18" charset="-78"/>
                <a:cs typeface="Andalus" pitchFamily="18" charset="-78"/>
              </a:rPr>
              <a:t>natives</a:t>
            </a:r>
            <a:r>
              <a:rPr lang="en-US" sz="1400" dirty="0" smtClean="0">
                <a:latin typeface="Andalus" pitchFamily="18" charset="-78"/>
                <a:cs typeface="Andalus" pitchFamily="18" charset="-78"/>
              </a:rPr>
              <a:t>, Hawaiian </a:t>
            </a:r>
            <a:r>
              <a:rPr lang="en-US" sz="1200" dirty="0" smtClean="0">
                <a:latin typeface="Andalus" pitchFamily="18" charset="-78"/>
                <a:cs typeface="Andalus" pitchFamily="18" charset="-78"/>
              </a:rPr>
              <a:t>natives</a:t>
            </a:r>
            <a:r>
              <a:rPr lang="en-US" sz="1400" dirty="0" smtClean="0">
                <a:latin typeface="Andalus" pitchFamily="18" charset="-78"/>
                <a:cs typeface="Andalus" pitchFamily="18" charset="-78"/>
              </a:rPr>
              <a:t>, </a:t>
            </a:r>
            <a:r>
              <a:rPr lang="en-US" sz="1200" dirty="0" smtClean="0">
                <a:latin typeface="Andalus" pitchFamily="18" charset="-78"/>
                <a:cs typeface="Andalus" pitchFamily="18" charset="-78"/>
              </a:rPr>
              <a:t>other</a:t>
            </a:r>
            <a:r>
              <a:rPr lang="en-US" sz="1400" dirty="0" smtClean="0">
                <a:latin typeface="Andalus" pitchFamily="18" charset="-78"/>
                <a:cs typeface="Andalus" pitchFamily="18" charset="-78"/>
              </a:rPr>
              <a:t> Pacific islanders</a:t>
            </a:r>
          </a:p>
          <a:p>
            <a:pPr marL="0" indent="0" algn="just">
              <a:buNone/>
            </a:pPr>
            <a:r>
              <a:rPr lang="en-US" sz="1400" dirty="0" smtClean="0">
                <a:solidFill>
                  <a:schemeClr val="accent1">
                    <a:lumMod val="50000"/>
                  </a:schemeClr>
                </a:solidFill>
                <a:latin typeface="Andalus" pitchFamily="18" charset="-78"/>
                <a:cs typeface="Andalus" pitchFamily="18" charset="-78"/>
              </a:rPr>
              <a:t>Consists of </a:t>
            </a:r>
            <a:r>
              <a:rPr lang="en-US" sz="1400" dirty="0" smtClean="0">
                <a:latin typeface="Andalus" pitchFamily="18" charset="-78"/>
                <a:cs typeface="Andalus" pitchFamily="18" charset="-78"/>
              </a:rPr>
              <a:t>– 50 states and the independent District of Columbia</a:t>
            </a:r>
          </a:p>
          <a:p>
            <a:pPr marL="0" indent="0" algn="just">
              <a:buNone/>
            </a:pPr>
            <a:r>
              <a:rPr lang="en-US" sz="1400" dirty="0" smtClean="0">
                <a:solidFill>
                  <a:schemeClr val="accent1">
                    <a:lumMod val="50000"/>
                  </a:schemeClr>
                </a:solidFill>
                <a:latin typeface="Andalus" pitchFamily="18" charset="-78"/>
                <a:cs typeface="Andalus" pitchFamily="18" charset="-78"/>
              </a:rPr>
              <a:t>Currency</a:t>
            </a:r>
            <a:r>
              <a:rPr lang="en-US" sz="1400" dirty="0" smtClean="0">
                <a:latin typeface="Andalus" pitchFamily="18" charset="-78"/>
                <a:cs typeface="Andalus" pitchFamily="18" charset="-78"/>
              </a:rPr>
              <a:t> – US Dollar ($) </a:t>
            </a:r>
          </a:p>
          <a:p>
            <a:pPr marL="0" indent="0" algn="just">
              <a:buNone/>
            </a:pPr>
            <a:r>
              <a:rPr lang="en-US" sz="1400" dirty="0" smtClean="0">
                <a:solidFill>
                  <a:schemeClr val="accent1">
                    <a:lumMod val="50000"/>
                  </a:schemeClr>
                </a:solidFill>
                <a:latin typeface="Andalus" pitchFamily="18" charset="-78"/>
                <a:cs typeface="Andalus" pitchFamily="18" charset="-78"/>
              </a:rPr>
              <a:t>Official language </a:t>
            </a:r>
            <a:r>
              <a:rPr lang="en-US" sz="1400" dirty="0" smtClean="0">
                <a:latin typeface="Andalus" pitchFamily="18" charset="-78"/>
                <a:cs typeface="Andalus" pitchFamily="18" charset="-78"/>
              </a:rPr>
              <a:t>– English (other languages: Spanish, other Indo-European, Asian and Pacific island languages)</a:t>
            </a:r>
          </a:p>
          <a:p>
            <a:pPr marL="0" indent="0" algn="just">
              <a:buNone/>
            </a:pPr>
            <a:r>
              <a:rPr lang="en-US" sz="1400" dirty="0" smtClean="0">
                <a:solidFill>
                  <a:schemeClr val="accent1">
                    <a:lumMod val="50000"/>
                  </a:schemeClr>
                </a:solidFill>
                <a:latin typeface="Andalus" pitchFamily="18" charset="-78"/>
                <a:cs typeface="Andalus" pitchFamily="18" charset="-78"/>
              </a:rPr>
              <a:t>Form of government </a:t>
            </a:r>
            <a:r>
              <a:rPr lang="en-US" sz="1400" dirty="0" smtClean="0">
                <a:latin typeface="Andalus" pitchFamily="18" charset="-78"/>
                <a:cs typeface="Andalus" pitchFamily="18" charset="-78"/>
              </a:rPr>
              <a:t>– constitution-based federal republic</a:t>
            </a:r>
          </a:p>
          <a:p>
            <a:pPr marL="0" indent="0" algn="just">
              <a:buNone/>
            </a:pPr>
            <a:r>
              <a:rPr lang="en-US" sz="1400" dirty="0" smtClean="0">
                <a:solidFill>
                  <a:schemeClr val="accent1">
                    <a:lumMod val="50000"/>
                  </a:schemeClr>
                </a:solidFill>
                <a:latin typeface="Andalus" pitchFamily="18" charset="-78"/>
                <a:cs typeface="Andalus" pitchFamily="18" charset="-78"/>
              </a:rPr>
              <a:t>Natural resources </a:t>
            </a:r>
            <a:r>
              <a:rPr lang="en-US" sz="1400" dirty="0" smtClean="0">
                <a:latin typeface="Andalus" pitchFamily="18" charset="-78"/>
                <a:cs typeface="Andalus" pitchFamily="18" charset="-78"/>
              </a:rPr>
              <a:t>– coal, copper, lead, nickel, silver, gold, natural gas, timber, oil, iron</a:t>
            </a:r>
            <a:endParaRPr lang="ru-RU" sz="1400" dirty="0" smtClean="0">
              <a:latin typeface="Andalus" pitchFamily="18" charset="-78"/>
              <a:cs typeface="Andalus" pitchFamily="18" charset="-78"/>
            </a:endParaRPr>
          </a:p>
          <a:p>
            <a:pPr marL="0" indent="0" algn="just">
              <a:buNone/>
            </a:pPr>
            <a:endParaRPr lang="ru-RU" sz="1400" dirty="0" smtClean="0">
              <a:latin typeface="Andalus" pitchFamily="18" charset="-78"/>
              <a:cs typeface="Andalus" pitchFamily="18" charset="-78"/>
            </a:endParaRPr>
          </a:p>
          <a:p>
            <a:pPr marL="0" indent="0" algn="just">
              <a:buNone/>
            </a:pPr>
            <a:r>
              <a:rPr lang="ru-RU" sz="1100" dirty="0" smtClean="0">
                <a:latin typeface="Book Antiqua" pitchFamily="18" charset="0"/>
                <a:cs typeface="Andalus" pitchFamily="18" charset="-78"/>
              </a:rPr>
              <a:t>Официальное название – Соединенные штаты Америки (аббревиатура:  США)</a:t>
            </a:r>
          </a:p>
          <a:p>
            <a:pPr marL="0" indent="0" algn="just">
              <a:buNone/>
            </a:pPr>
            <a:r>
              <a:rPr lang="ru-RU" sz="1100" dirty="0" smtClean="0">
                <a:latin typeface="Book Antiqua" pitchFamily="18" charset="0"/>
                <a:cs typeface="Andalus" pitchFamily="18" charset="-78"/>
              </a:rPr>
              <a:t>Столица – Вашингтон </a:t>
            </a:r>
          </a:p>
          <a:p>
            <a:pPr marL="0" indent="0" algn="just">
              <a:buNone/>
            </a:pPr>
            <a:r>
              <a:rPr lang="ru-RU" sz="1100" dirty="0" smtClean="0">
                <a:latin typeface="Book Antiqua" pitchFamily="18" charset="0"/>
                <a:cs typeface="Andalus" pitchFamily="18" charset="-78"/>
              </a:rPr>
              <a:t>Самые большие города – Нью-Йорк, Бостон, Чикаго, Филадельфия, Сан-Франциско, Лос-Анжелес</a:t>
            </a:r>
          </a:p>
          <a:p>
            <a:pPr marL="0" indent="0" algn="just">
              <a:buNone/>
            </a:pPr>
            <a:r>
              <a:rPr lang="ru-RU" sz="1100" dirty="0" smtClean="0">
                <a:latin typeface="Book Antiqua" pitchFamily="18" charset="0"/>
                <a:cs typeface="Andalus" pitchFamily="18" charset="-78"/>
              </a:rPr>
              <a:t>Территория – 9,829,000 кв. км</a:t>
            </a:r>
          </a:p>
          <a:p>
            <a:pPr marL="0" indent="0" algn="just">
              <a:buNone/>
            </a:pPr>
            <a:r>
              <a:rPr lang="ru-RU" sz="1100" dirty="0" smtClean="0">
                <a:latin typeface="Book Antiqua" pitchFamily="18" charset="0"/>
                <a:cs typeface="Andalus" pitchFamily="18" charset="-78"/>
              </a:rPr>
              <a:t>Население – 301,139,000 человек</a:t>
            </a:r>
          </a:p>
          <a:p>
            <a:pPr marL="0" indent="0" algn="just">
              <a:buNone/>
            </a:pPr>
            <a:r>
              <a:rPr lang="ru-RU" sz="1100" dirty="0" smtClean="0">
                <a:latin typeface="Book Antiqua" pitchFamily="18" charset="0"/>
                <a:cs typeface="Andalus" pitchFamily="18" charset="-78"/>
              </a:rPr>
              <a:t>Основные религии – Христианство, Иудаизм, Буддизм, Индуизм, Мормоны</a:t>
            </a:r>
          </a:p>
          <a:p>
            <a:pPr marL="0" indent="0" algn="just">
              <a:buNone/>
            </a:pPr>
            <a:r>
              <a:rPr lang="ru-RU" sz="1100" dirty="0" smtClean="0">
                <a:latin typeface="Book Antiqua" pitchFamily="18" charset="0"/>
                <a:cs typeface="Andalus" pitchFamily="18" charset="-78"/>
              </a:rPr>
              <a:t>Основные этнические группы – белые, чернокожие, выходцы из Азии, индейцы, испанцы, коренные народности Аляски,  коренные жители Гавайских островов, выходцы из других островов Тихого океана</a:t>
            </a:r>
          </a:p>
          <a:p>
            <a:pPr marL="0" indent="0" algn="just">
              <a:buNone/>
            </a:pPr>
            <a:r>
              <a:rPr lang="ru-RU" sz="1100" dirty="0" smtClean="0">
                <a:latin typeface="Book Antiqua" pitchFamily="18" charset="0"/>
                <a:cs typeface="Andalus" pitchFamily="18" charset="-78"/>
              </a:rPr>
              <a:t>Страна состоит из 50 штатов и независимого района Колумбии</a:t>
            </a:r>
          </a:p>
          <a:p>
            <a:pPr marL="0" indent="0" algn="just">
              <a:buNone/>
            </a:pPr>
            <a:r>
              <a:rPr lang="ru-RU" sz="1100" dirty="0" smtClean="0">
                <a:latin typeface="Book Antiqua" pitchFamily="18" charset="0"/>
                <a:cs typeface="Andalus" pitchFamily="18" charset="-78"/>
              </a:rPr>
              <a:t>Официальный язык – английский (другие языки: испанский, некоторые индо-европейские языки, языки народов Азии и жителей островов Тихого океана)</a:t>
            </a:r>
          </a:p>
          <a:p>
            <a:pPr marL="0" indent="0" algn="just">
              <a:buNone/>
            </a:pPr>
            <a:r>
              <a:rPr lang="ru-RU" sz="1100" dirty="0" smtClean="0">
                <a:latin typeface="Book Antiqua" pitchFamily="18" charset="0"/>
                <a:cs typeface="Andalus" pitchFamily="18" charset="-78"/>
              </a:rPr>
              <a:t>Форма правления – конституция на основе федеративной республики</a:t>
            </a:r>
          </a:p>
          <a:p>
            <a:pPr marL="0" indent="0" algn="just">
              <a:buNone/>
            </a:pPr>
            <a:r>
              <a:rPr lang="ru-RU" sz="1100" dirty="0" smtClean="0">
                <a:latin typeface="Book Antiqua" pitchFamily="18" charset="0"/>
                <a:cs typeface="Andalus" pitchFamily="18" charset="-78"/>
              </a:rPr>
              <a:t>Природные ресурсы –  </a:t>
            </a:r>
            <a:r>
              <a:rPr lang="ru-RU" sz="1100" dirty="0">
                <a:latin typeface="Book Antiqua" pitchFamily="18" charset="0"/>
                <a:cs typeface="Andalus" pitchFamily="18" charset="-78"/>
              </a:rPr>
              <a:t>уголь, медь, свинец, никель, серебро, золото, природный газ, древесина, нефть, железо</a:t>
            </a:r>
            <a:endParaRPr lang="ru-RU" sz="1100" dirty="0" smtClean="0">
              <a:latin typeface="Book Antiqua" pitchFamily="18" charset="0"/>
              <a:cs typeface="Andalus" pitchFamily="18" charset="-78"/>
            </a:endParaRPr>
          </a:p>
          <a:p>
            <a:pPr marL="0" indent="0" algn="just">
              <a:buNone/>
            </a:pPr>
            <a:endParaRPr lang="ru-RU" sz="1400" dirty="0">
              <a:latin typeface="Book Antiqua" pitchFamily="18" charset="0"/>
              <a:cs typeface="Andalus" pitchFamily="18" charset="-78"/>
            </a:endParaRPr>
          </a:p>
        </p:txBody>
      </p:sp>
    </p:spTree>
    <p:extLst>
      <p:ext uri="{BB962C8B-B14F-4D97-AF65-F5344CB8AC3E}">
        <p14:creationId xmlns:p14="http://schemas.microsoft.com/office/powerpoint/2010/main" val="2530367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75" y="3648183"/>
            <a:ext cx="2376264"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2895" y="3933691"/>
            <a:ext cx="2494415" cy="2447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75" y="54479"/>
            <a:ext cx="3035521" cy="2078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05582" y="3171966"/>
            <a:ext cx="2623906" cy="3642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0968" y="54479"/>
            <a:ext cx="2177293" cy="311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74638"/>
            <a:ext cx="8435280" cy="5170586"/>
          </a:xfrm>
        </p:spPr>
        <p:txBody>
          <a:bodyPr>
            <a:normAutofit fontScale="90000"/>
          </a:bodyPr>
          <a:lstStyle/>
          <a:p>
            <a:r>
              <a:rPr lang="ru-RU" sz="2200" dirty="0" smtClean="0">
                <a:latin typeface="Andalus" pitchFamily="18" charset="-78"/>
                <a:cs typeface="Andalus" pitchFamily="18" charset="-78"/>
              </a:rPr>
              <a:t/>
            </a:r>
            <a:br>
              <a:rPr lang="ru-RU" sz="2200" dirty="0" smtClean="0">
                <a:latin typeface="Andalus" pitchFamily="18" charset="-78"/>
                <a:cs typeface="Andalus" pitchFamily="18" charset="-78"/>
              </a:rPr>
            </a:br>
            <a:r>
              <a:rPr lang="ru-RU" sz="2200" dirty="0">
                <a:latin typeface="Andalus" pitchFamily="18" charset="-78"/>
                <a:cs typeface="Andalus" pitchFamily="18" charset="-78"/>
              </a:rPr>
              <a:t/>
            </a:r>
            <a:br>
              <a:rPr lang="ru-RU" sz="2200" dirty="0">
                <a:latin typeface="Andalus" pitchFamily="18" charset="-78"/>
                <a:cs typeface="Andalus" pitchFamily="18" charset="-78"/>
              </a:rPr>
            </a:br>
            <a:r>
              <a:rPr lang="ru-RU" sz="2200" dirty="0" smtClean="0">
                <a:latin typeface="Andalus" pitchFamily="18" charset="-78"/>
                <a:cs typeface="Andalus" pitchFamily="18" charset="-78"/>
              </a:rPr>
              <a:t/>
            </a:r>
            <a:br>
              <a:rPr lang="ru-RU" sz="2200" dirty="0" smtClean="0">
                <a:latin typeface="Andalus" pitchFamily="18" charset="-78"/>
                <a:cs typeface="Andalus" pitchFamily="18" charset="-78"/>
              </a:rPr>
            </a:br>
            <a:r>
              <a:rPr lang="ru-RU" sz="2200" dirty="0">
                <a:latin typeface="Andalus" pitchFamily="18" charset="-78"/>
                <a:cs typeface="Andalus" pitchFamily="18" charset="-78"/>
              </a:rPr>
              <a:t/>
            </a:r>
            <a:br>
              <a:rPr lang="ru-RU" sz="2200" dirty="0">
                <a:latin typeface="Andalus" pitchFamily="18" charset="-78"/>
                <a:cs typeface="Andalus" pitchFamily="18" charset="-78"/>
              </a:rPr>
            </a:br>
            <a:r>
              <a:rPr lang="en-US" sz="4900" dirty="0" smtClean="0">
                <a:solidFill>
                  <a:schemeClr val="tx2">
                    <a:lumMod val="20000"/>
                    <a:lumOff val="80000"/>
                  </a:schemeClr>
                </a:solidFill>
                <a:effectLst>
                  <a:outerShdw blurRad="38100" dist="38100" dir="2700000" algn="tl">
                    <a:srgbClr val="000000">
                      <a:alpha val="43137"/>
                    </a:srgbClr>
                  </a:outerShdw>
                </a:effectLst>
                <a:latin typeface="Andalus" pitchFamily="18" charset="-78"/>
                <a:cs typeface="Andalus" pitchFamily="18" charset="-78"/>
              </a:rPr>
              <a:t>The </a:t>
            </a:r>
            <a:r>
              <a:rPr lang="en-US" sz="4900" dirty="0">
                <a:solidFill>
                  <a:schemeClr val="tx2">
                    <a:lumMod val="20000"/>
                    <a:lumOff val="80000"/>
                  </a:schemeClr>
                </a:solidFill>
                <a:effectLst>
                  <a:outerShdw blurRad="38100" dist="38100" dir="2700000" algn="tl">
                    <a:srgbClr val="000000">
                      <a:alpha val="43137"/>
                    </a:srgbClr>
                  </a:outerShdw>
                </a:effectLst>
                <a:latin typeface="Andalus" pitchFamily="18" charset="-78"/>
                <a:cs typeface="Andalus" pitchFamily="18" charset="-78"/>
              </a:rPr>
              <a:t>national symbols of the USA</a:t>
            </a:r>
            <a:r>
              <a:rPr lang="en-US" sz="4900" dirty="0" smtClean="0">
                <a:solidFill>
                  <a:schemeClr val="tx2">
                    <a:lumMod val="20000"/>
                    <a:lumOff val="80000"/>
                  </a:schemeClr>
                </a:solidFill>
                <a:effectLst>
                  <a:outerShdw blurRad="38100" dist="38100" dir="2700000" algn="tl">
                    <a:srgbClr val="000000">
                      <a:alpha val="43137"/>
                    </a:srgbClr>
                  </a:outerShdw>
                </a:effectLst>
                <a:latin typeface="Andalus" pitchFamily="18" charset="-78"/>
                <a:cs typeface="Andalus" pitchFamily="18" charset="-78"/>
              </a:rPr>
              <a:t>:</a:t>
            </a:r>
            <a:r>
              <a:rPr lang="ru-RU" sz="4900" dirty="0" smtClean="0">
                <a:solidFill>
                  <a:schemeClr val="tx2">
                    <a:lumMod val="20000"/>
                    <a:lumOff val="80000"/>
                  </a:schemeClr>
                </a:solidFill>
                <a:effectLst>
                  <a:outerShdw blurRad="38100" dist="38100" dir="2700000" algn="tl">
                    <a:srgbClr val="000000">
                      <a:alpha val="43137"/>
                    </a:srgbClr>
                  </a:outerShdw>
                </a:effectLst>
                <a:cs typeface="Andalus" pitchFamily="18" charset="-78"/>
              </a:rPr>
              <a:t/>
            </a:r>
            <a:br>
              <a:rPr lang="ru-RU" sz="4900" dirty="0" smtClean="0">
                <a:solidFill>
                  <a:schemeClr val="tx2">
                    <a:lumMod val="20000"/>
                    <a:lumOff val="80000"/>
                  </a:schemeClr>
                </a:solidFill>
                <a:effectLst>
                  <a:outerShdw blurRad="38100" dist="38100" dir="2700000" algn="tl">
                    <a:srgbClr val="000000">
                      <a:alpha val="43137"/>
                    </a:srgbClr>
                  </a:outerShdw>
                </a:effectLst>
                <a:cs typeface="Andalus" pitchFamily="18" charset="-78"/>
              </a:rPr>
            </a:br>
            <a:r>
              <a:rPr lang="en-US" sz="2200" dirty="0" smtClean="0">
                <a:solidFill>
                  <a:schemeClr val="accent5">
                    <a:lumMod val="50000"/>
                  </a:schemeClr>
                </a:solidFill>
                <a:latin typeface="Andalus" pitchFamily="18" charset="-78"/>
                <a:cs typeface="Andalus" pitchFamily="18" charset="-78"/>
              </a:rPr>
              <a:t>- </a:t>
            </a:r>
            <a:r>
              <a:rPr lang="en-US" sz="2200" dirty="0">
                <a:solidFill>
                  <a:schemeClr val="accent5">
                    <a:lumMod val="50000"/>
                  </a:schemeClr>
                </a:solidFill>
                <a:latin typeface="Andalus" pitchFamily="18" charset="-78"/>
                <a:cs typeface="Andalus" pitchFamily="18" charset="-78"/>
              </a:rPr>
              <a:t>The bald eagle is the only eagle unique to the North America. </a:t>
            </a:r>
            <a:r>
              <a:rPr lang="en-US" sz="2200" dirty="0" smtClean="0">
                <a:solidFill>
                  <a:schemeClr val="accent5">
                    <a:lumMod val="50000"/>
                  </a:schemeClr>
                </a:solidFill>
                <a:latin typeface="Andalus" pitchFamily="18" charset="-78"/>
                <a:cs typeface="Andalus" pitchFamily="18" charset="-78"/>
              </a:rPr>
              <a:t>The eagle </a:t>
            </a:r>
            <a:r>
              <a:rPr lang="en-US" sz="2200" dirty="0">
                <a:solidFill>
                  <a:schemeClr val="accent5">
                    <a:lumMod val="50000"/>
                  </a:schemeClr>
                </a:solidFill>
                <a:latin typeface="Andalus" pitchFamily="18" charset="-78"/>
                <a:cs typeface="Andalus" pitchFamily="18" charset="-78"/>
              </a:rPr>
              <a:t>symbolizes independence and freedom</a:t>
            </a:r>
            <a:r>
              <a:rPr lang="en-US" sz="2200" dirty="0" smtClean="0">
                <a:solidFill>
                  <a:schemeClr val="accent5">
                    <a:lumMod val="50000"/>
                  </a:schemeClr>
                </a:solidFill>
                <a:latin typeface="Andalus" pitchFamily="18" charset="-78"/>
                <a:cs typeface="Andalus" pitchFamily="18" charset="-78"/>
              </a:rPr>
              <a:t>.</a:t>
            </a:r>
            <a:r>
              <a:rPr lang="ru-RU" sz="2200" dirty="0" smtClean="0">
                <a:solidFill>
                  <a:schemeClr val="accent5">
                    <a:lumMod val="50000"/>
                  </a:schemeClr>
                </a:solidFill>
                <a:cs typeface="Andalus" pitchFamily="18" charset="-78"/>
              </a:rPr>
              <a:t/>
            </a:r>
            <a:br>
              <a:rPr lang="ru-RU" sz="2200" dirty="0" smtClean="0">
                <a:solidFill>
                  <a:schemeClr val="accent5">
                    <a:lumMod val="50000"/>
                  </a:schemeClr>
                </a:solidFill>
                <a:cs typeface="Andalus" pitchFamily="18" charset="-78"/>
              </a:rPr>
            </a:br>
            <a:r>
              <a:rPr lang="en-US" sz="2200" dirty="0" smtClean="0">
                <a:solidFill>
                  <a:schemeClr val="accent5">
                    <a:lumMod val="50000"/>
                  </a:schemeClr>
                </a:solidFill>
                <a:latin typeface="Andalus" pitchFamily="18" charset="-78"/>
                <a:cs typeface="Andalus" pitchFamily="18" charset="-78"/>
              </a:rPr>
              <a:t>- </a:t>
            </a:r>
            <a:r>
              <a:rPr lang="en-US" sz="2200" dirty="0">
                <a:solidFill>
                  <a:schemeClr val="accent5">
                    <a:lumMod val="50000"/>
                  </a:schemeClr>
                </a:solidFill>
                <a:latin typeface="Andalus" pitchFamily="18" charset="-78"/>
                <a:cs typeface="Andalus" pitchFamily="18" charset="-78"/>
              </a:rPr>
              <a:t>The Statue of liberty is present from France to the American people in July 4</a:t>
            </a:r>
            <a:r>
              <a:rPr lang="en-US" sz="2200" baseline="30000" dirty="0">
                <a:solidFill>
                  <a:schemeClr val="accent5">
                    <a:lumMod val="50000"/>
                  </a:schemeClr>
                </a:solidFill>
                <a:latin typeface="Andalus" pitchFamily="18" charset="-78"/>
                <a:cs typeface="Andalus" pitchFamily="18" charset="-78"/>
              </a:rPr>
              <a:t>th</a:t>
            </a:r>
            <a:r>
              <a:rPr lang="en-US" sz="2200" dirty="0">
                <a:solidFill>
                  <a:schemeClr val="accent5">
                    <a:lumMod val="50000"/>
                  </a:schemeClr>
                </a:solidFill>
                <a:latin typeface="Andalus" pitchFamily="18" charset="-78"/>
                <a:cs typeface="Andalus" pitchFamily="18" charset="-78"/>
              </a:rPr>
              <a:t>, 1884. It was designed by Frederic Bartholdi as a monument to a great hundred- year international friendship between America and France during the American revolutionary war.</a:t>
            </a:r>
            <a:r>
              <a:rPr lang="ru-RU" sz="2200" dirty="0">
                <a:solidFill>
                  <a:schemeClr val="accent5">
                    <a:lumMod val="50000"/>
                  </a:schemeClr>
                </a:solidFill>
                <a:cs typeface="Andalus" pitchFamily="18" charset="-78"/>
              </a:rPr>
              <a:t/>
            </a:r>
            <a:br>
              <a:rPr lang="ru-RU" sz="2200" dirty="0">
                <a:solidFill>
                  <a:schemeClr val="accent5">
                    <a:lumMod val="50000"/>
                  </a:schemeClr>
                </a:solidFill>
                <a:cs typeface="Andalus" pitchFamily="18" charset="-78"/>
              </a:rPr>
            </a:br>
            <a:r>
              <a:rPr lang="en-US" sz="2200" dirty="0">
                <a:solidFill>
                  <a:schemeClr val="accent5">
                    <a:lumMod val="50000"/>
                  </a:schemeClr>
                </a:solidFill>
                <a:latin typeface="Andalus" pitchFamily="18" charset="-78"/>
                <a:cs typeface="Andalus" pitchFamily="18" charset="-78"/>
              </a:rPr>
              <a:t>- One of the embodiments of the USA is “Uncle Sam”. </a:t>
            </a:r>
            <a:r>
              <a:rPr lang="en-US" sz="2200" dirty="0" smtClean="0">
                <a:solidFill>
                  <a:schemeClr val="accent5">
                    <a:lumMod val="50000"/>
                  </a:schemeClr>
                </a:solidFill>
                <a:latin typeface="Andalus" pitchFamily="18" charset="-78"/>
                <a:cs typeface="Andalus" pitchFamily="18" charset="-78"/>
              </a:rPr>
              <a:t>Throughout </a:t>
            </a:r>
            <a:r>
              <a:rPr lang="en-US" sz="2200" dirty="0">
                <a:solidFill>
                  <a:schemeClr val="accent5">
                    <a:lumMod val="50000"/>
                  </a:schemeClr>
                </a:solidFill>
                <a:latin typeface="Andalus" pitchFamily="18" charset="-78"/>
                <a:cs typeface="Andalus" pitchFamily="18" charset="-78"/>
              </a:rPr>
              <a:t>the 20</a:t>
            </a:r>
            <a:r>
              <a:rPr lang="en-US" sz="2200" baseline="30000" dirty="0">
                <a:solidFill>
                  <a:schemeClr val="accent5">
                    <a:lumMod val="50000"/>
                  </a:schemeClr>
                </a:solidFill>
                <a:latin typeface="Andalus" pitchFamily="18" charset="-78"/>
                <a:cs typeface="Andalus" pitchFamily="18" charset="-78"/>
              </a:rPr>
              <a:t>th</a:t>
            </a:r>
            <a:r>
              <a:rPr lang="en-US" sz="2200" dirty="0">
                <a:solidFill>
                  <a:schemeClr val="accent5">
                    <a:lumMod val="50000"/>
                  </a:schemeClr>
                </a:solidFill>
                <a:latin typeface="Andalus" pitchFamily="18" charset="-78"/>
                <a:cs typeface="Andalus" pitchFamily="18" charset="-78"/>
              </a:rPr>
              <a:t> and 21</a:t>
            </a:r>
            <a:r>
              <a:rPr lang="en-US" sz="2200" baseline="30000" dirty="0">
                <a:solidFill>
                  <a:schemeClr val="accent5">
                    <a:lumMod val="50000"/>
                  </a:schemeClr>
                </a:solidFill>
                <a:latin typeface="Andalus" pitchFamily="18" charset="-78"/>
                <a:cs typeface="Andalus" pitchFamily="18" charset="-78"/>
              </a:rPr>
              <a:t>st</a:t>
            </a:r>
            <a:r>
              <a:rPr lang="en-US" sz="2200" dirty="0">
                <a:solidFill>
                  <a:schemeClr val="accent5">
                    <a:lumMod val="50000"/>
                  </a:schemeClr>
                </a:solidFill>
                <a:latin typeface="Andalus" pitchFamily="18" charset="-78"/>
                <a:cs typeface="Andalus" pitchFamily="18" charset="-78"/>
              </a:rPr>
              <a:t> centuries, Uncle Sam is still sometimes a serious, sometimes a humorous symbol of the government and spirit of the United States of America</a:t>
            </a:r>
            <a:r>
              <a:rPr lang="en-US" sz="2200" dirty="0" smtClean="0">
                <a:solidFill>
                  <a:schemeClr val="accent5">
                    <a:lumMod val="50000"/>
                  </a:schemeClr>
                </a:solidFill>
                <a:latin typeface="Andalus" pitchFamily="18" charset="-78"/>
                <a:cs typeface="Andalus" pitchFamily="18" charset="-78"/>
              </a:rPr>
              <a:t>.</a:t>
            </a:r>
            <a:r>
              <a:rPr lang="ru-RU" sz="2200" dirty="0" smtClean="0">
                <a:solidFill>
                  <a:schemeClr val="accent5">
                    <a:lumMod val="50000"/>
                  </a:schemeClr>
                </a:solidFill>
                <a:latin typeface="Andalus" pitchFamily="18" charset="-78"/>
                <a:cs typeface="Andalus" pitchFamily="18" charset="-78"/>
              </a:rPr>
              <a:t/>
            </a:r>
            <a:br>
              <a:rPr lang="ru-RU" sz="2200" dirty="0" smtClean="0">
                <a:solidFill>
                  <a:schemeClr val="accent5">
                    <a:lumMod val="50000"/>
                  </a:schemeClr>
                </a:solidFill>
                <a:latin typeface="Andalus" pitchFamily="18" charset="-78"/>
                <a:cs typeface="Andalus" pitchFamily="18" charset="-78"/>
              </a:rPr>
            </a:br>
            <a:r>
              <a:rPr lang="en-US" sz="2200" dirty="0">
                <a:solidFill>
                  <a:schemeClr val="accent5">
                    <a:lumMod val="50000"/>
                  </a:schemeClr>
                </a:solidFill>
                <a:latin typeface="Andalus" pitchFamily="18" charset="-78"/>
                <a:cs typeface="Andalus" pitchFamily="18" charset="-78"/>
              </a:rPr>
              <a:t>The first public reading of the Declaration of Independence was marked by the sound of the Liberty Bell. Now this Liberty Bell is a symbol of freedom.  </a:t>
            </a:r>
            <a:r>
              <a:rPr lang="ru-RU" sz="2200" dirty="0">
                <a:solidFill>
                  <a:schemeClr val="accent5">
                    <a:lumMod val="50000"/>
                  </a:schemeClr>
                </a:solidFill>
                <a:cs typeface="Andalus" pitchFamily="18" charset="-78"/>
              </a:rPr>
              <a:t/>
            </a:r>
            <a:br>
              <a:rPr lang="ru-RU" sz="2200" dirty="0">
                <a:solidFill>
                  <a:schemeClr val="accent5">
                    <a:lumMod val="50000"/>
                  </a:schemeClr>
                </a:solidFill>
                <a:cs typeface="Andalus" pitchFamily="18" charset="-78"/>
              </a:rPr>
            </a:br>
            <a:r>
              <a:rPr lang="ru-RU" sz="2200" dirty="0">
                <a:solidFill>
                  <a:schemeClr val="accent5">
                    <a:lumMod val="50000"/>
                  </a:schemeClr>
                </a:solidFill>
                <a:cs typeface="Andalus" pitchFamily="18" charset="-78"/>
              </a:rPr>
              <a:t/>
            </a:r>
            <a:br>
              <a:rPr lang="ru-RU" sz="2200" dirty="0">
                <a:solidFill>
                  <a:schemeClr val="accent5">
                    <a:lumMod val="50000"/>
                  </a:schemeClr>
                </a:solidFill>
                <a:cs typeface="Andalus" pitchFamily="18" charset="-78"/>
              </a:rPr>
            </a:br>
            <a:r>
              <a:rPr lang="ru-RU" sz="2200" dirty="0" smtClean="0">
                <a:solidFill>
                  <a:schemeClr val="accent5">
                    <a:lumMod val="50000"/>
                  </a:schemeClr>
                </a:solidFill>
                <a:cs typeface="Andalus" pitchFamily="18" charset="-78"/>
              </a:rPr>
              <a:t/>
            </a:r>
            <a:br>
              <a:rPr lang="ru-RU" sz="2200" dirty="0" smtClean="0">
                <a:solidFill>
                  <a:schemeClr val="accent5">
                    <a:lumMod val="50000"/>
                  </a:schemeClr>
                </a:solidFill>
                <a:cs typeface="Andalus" pitchFamily="18" charset="-78"/>
              </a:rPr>
            </a:br>
            <a:r>
              <a:rPr lang="en-US" sz="2200" dirty="0" smtClean="0">
                <a:solidFill>
                  <a:schemeClr val="accent5">
                    <a:lumMod val="50000"/>
                  </a:schemeClr>
                </a:solidFill>
                <a:latin typeface="Andalus" pitchFamily="18" charset="-78"/>
                <a:cs typeface="Andalus" pitchFamily="18" charset="-78"/>
              </a:rPr>
              <a:t>The </a:t>
            </a:r>
            <a:r>
              <a:rPr lang="en-US" sz="2200" dirty="0">
                <a:solidFill>
                  <a:schemeClr val="accent5">
                    <a:lumMod val="50000"/>
                  </a:schemeClr>
                </a:solidFill>
                <a:latin typeface="Andalus" pitchFamily="18" charset="-78"/>
                <a:cs typeface="Andalus" pitchFamily="18" charset="-78"/>
              </a:rPr>
              <a:t>National American motto is “In God We Trust”. </a:t>
            </a:r>
            <a:r>
              <a:rPr lang="ru-RU" sz="2200" dirty="0">
                <a:solidFill>
                  <a:schemeClr val="accent5">
                    <a:lumMod val="50000"/>
                  </a:schemeClr>
                </a:solidFill>
                <a:cs typeface="Andalus" pitchFamily="18" charset="-78"/>
              </a:rPr>
              <a:t/>
            </a:r>
            <a:br>
              <a:rPr lang="ru-RU" sz="2200" dirty="0">
                <a:solidFill>
                  <a:schemeClr val="accent5">
                    <a:lumMod val="50000"/>
                  </a:schemeClr>
                </a:solidFill>
                <a:cs typeface="Andalus" pitchFamily="18" charset="-78"/>
              </a:rPr>
            </a:br>
            <a:r>
              <a:rPr lang="en-US" dirty="0"/>
              <a:t> </a:t>
            </a:r>
            <a:r>
              <a:rPr lang="ru-RU" dirty="0"/>
              <a:t/>
            </a:r>
            <a:br>
              <a:rPr lang="ru-RU" dirty="0"/>
            </a:br>
            <a:endParaRPr lang="ru-RU" dirty="0"/>
          </a:p>
        </p:txBody>
      </p:sp>
    </p:spTree>
    <p:extLst>
      <p:ext uri="{BB962C8B-B14F-4D97-AF65-F5344CB8AC3E}">
        <p14:creationId xmlns:p14="http://schemas.microsoft.com/office/powerpoint/2010/main" val="26255338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1762</TotalTime>
  <Words>353</Words>
  <Application>Microsoft Office PowerPoint</Application>
  <PresentationFormat>Экран (4:3)</PresentationFormat>
  <Paragraphs>36</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English-speaking countries: the USA...</vt:lpstr>
      <vt:lpstr>Fact File (основные сведения)</vt:lpstr>
      <vt:lpstr>    The national symbols of the USA: - The bald eagle is the only eagle unique to the North America. The eagle symbolizes independence and freedom. - The Statue of liberty is present from France to the American people in July 4th, 1884. It was designed by Frederic Bartholdi as a monument to a great hundred- year international friendship between America and France during the American revolutionary war. - One of the embodiments of the USA is “Uncle Sam”. Throughout the 20th and 21st centuries, Uncle Sam is still sometimes a serious, sometimes a humorous symbol of the government and spirit of the United States of America. The first public reading of the Declaration of Independence was marked by the sound of the Liberty Bell. Now this Liberty Bell is a symbol of freedom.     The National American motto is “In God We Trust”.    </vt:lpstr>
    </vt:vector>
  </TitlesOfParts>
  <Company>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United States of America</dc:title>
  <dc:creator>AddMin</dc:creator>
  <cp:lastModifiedBy>AddMin</cp:lastModifiedBy>
  <cp:revision>232</cp:revision>
  <dcterms:created xsi:type="dcterms:W3CDTF">2013-04-09T02:09:27Z</dcterms:created>
  <dcterms:modified xsi:type="dcterms:W3CDTF">2013-04-21T16:42:29Z</dcterms:modified>
</cp:coreProperties>
</file>