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  <p:sldMasterId id="2147483727" r:id="rId3"/>
  </p:sldMasterIdLst>
  <p:notesMasterIdLst>
    <p:notesMasterId r:id="rId17"/>
  </p:notesMasterIdLst>
  <p:sldIdLst>
    <p:sldId id="276" r:id="rId4"/>
    <p:sldId id="277" r:id="rId5"/>
    <p:sldId id="278" r:id="rId6"/>
    <p:sldId id="263" r:id="rId7"/>
    <p:sldId id="269" r:id="rId8"/>
    <p:sldId id="270" r:id="rId9"/>
    <p:sldId id="271" r:id="rId10"/>
    <p:sldId id="272" r:id="rId11"/>
    <p:sldId id="280" r:id="rId12"/>
    <p:sldId id="281" r:id="rId13"/>
    <p:sldId id="274" r:id="rId14"/>
    <p:sldId id="279" r:id="rId15"/>
    <p:sldId id="265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14" autoAdjust="0"/>
    <p:restoredTop sz="94667" autoAdjust="0"/>
  </p:normalViewPr>
  <p:slideViewPr>
    <p:cSldViewPr>
      <p:cViewPr varScale="1">
        <p:scale>
          <a:sx n="61" d="100"/>
          <a:sy n="61" d="100"/>
        </p:scale>
        <p:origin x="-13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Пример графика или диаграммы.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7D038AA7-A499-4EA5-88B9-E8F126EE3A09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Заключение по итогам курса, лекции и т. д. 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61E4D6A6-06DB-481A-AF35-756887B63B73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Место для вопросов и обсуждений.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1DFEB84C-7B50-49F6-BE4B-CC63DF10C602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13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30A6F-D859-4599-BD85-D3B46B9E3960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5A89-AD26-4637-A55C-4AF51946829B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3EF-4939-4BA6-9F76-BE18DC201107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593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30A6F-D859-4599-BD85-D3B46B9E3960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>
                <a:solidFill>
                  <a:srgbClr val="444D2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7809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9A4-377A-48FB-8B6E-708277834682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9763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A28F-7BAA-4979-ACB2-657B9A16C0E9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4527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796AD-1FBE-4746-A9D1-51006446B9BB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8246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F580E6-9B90-4C5A-B742-66F832680966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4500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15B6-2866-4988-A375-DA3B30A24652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467253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598E-51C8-4EBF-99E4-7E9D97DDB595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>
                <a:solidFill>
                  <a:srgbClr val="444D26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6438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15A4-847C-42D9-B435-FB8430E09AE8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13128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9A4-377A-48FB-8B6E-708277834682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9668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43932-47F8-4FA8-A300-43F4C0F567B1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>
              <a:solidFill>
                <a:srgbClr val="444D26"/>
              </a:solidFill>
            </a:endParaRP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9065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5A89-AD26-4637-A55C-4AF51946829B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>
                <a:solidFill>
                  <a:srgbClr val="444D26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2481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3EF-4939-4BA6-9F76-BE18DC201107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>
                <a:solidFill>
                  <a:srgbClr val="444D26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01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A28F-7BAA-4979-ACB2-657B9A16C0E9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796AD-1FBE-4746-A9D1-51006446B9BB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F580E6-9B90-4C5A-B742-66F832680966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15B6-2866-4988-A375-DA3B30A24652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598E-51C8-4EBF-99E4-7E9D97DDB595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15A4-847C-42D9-B435-FB8430E09AE8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43932-47F8-4FA8-A300-43F4C0F567B1}" type="datetime8">
              <a:rPr lang="en-US"/>
              <a:pPr>
                <a:defRPr/>
              </a:pPr>
              <a:t>4/22/2013 5:02 PM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49DFD-C07A-4E74-B3AF-1050F0791C74}" type="datetime8">
              <a:rPr lang="en-US"/>
              <a:pPr>
                <a:defRPr/>
              </a:pPr>
              <a:t>4/22/2013 5:02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49DFD-C07A-4E74-B3AF-1050F0791C74}" type="datetime8">
              <a:rPr lang="en-US">
                <a:solidFill>
                  <a:srgbClr val="444D26"/>
                </a:solidFill>
              </a:rPr>
              <a:pPr>
                <a:defRPr/>
              </a:pPr>
              <a:t>4/22/2013 5:02 PM</a:t>
            </a:fld>
            <a:endParaRPr lang="en-US" dirty="0">
              <a:solidFill>
                <a:srgbClr val="444D2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444D26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>
                <a:solidFill>
                  <a:srgbClr val="444D26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92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img1.liveinternet.ru/images/attach/c/2/64/91/64091062_643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8%20&#1092;&#1077;&#1074;&#1088;&#1072;&#1083;&#1103;%20&#1054;&#1056;&#1050;&#1057;&#1069;\Pesni-voennyh-let-Vstavay-strana-ogromnaya33(muzofon.com).mp3" TargetMode="External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1;&#1105;&#1083;&#1100;&#1082;&#1072;\&#1056;&#1072;&#1073;&#1086;&#1095;&#1080;&#1081;%20&#1089;&#1090;&#1086;&#1083;\8%20&#1092;&#1077;&#1074;&#1088;&#1072;&#1083;&#1103;%20&#1054;&#1056;&#1050;&#1057;&#1069;\Nikita-Bogoslovskiy-Pesnya-o-trude--final-iz-kf-quotTainstvennyy-ostrovquot-1941-g(muzofon.com)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&#1051;&#1105;&#1083;&#1100;&#1082;&#1072;\&#1056;&#1072;&#1073;&#1086;&#1095;&#1080;&#1081;%20&#1089;&#1090;&#1086;&#1083;\8%20&#1092;&#1077;&#1074;&#1088;&#1072;&#1083;&#1103;%20&#1054;&#1056;&#1050;&#1057;&#1069;\Sergey-Bezrukov-Goy-ty-Rus_(muzofon.com).mp3" TargetMode="Externa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8%20&#1092;&#1077;&#1074;&#1088;&#1072;&#1083;&#1103;%20&#1054;&#1056;&#1050;&#1057;&#1069;\MARSh&#1048;-MARSh-GEROEV(muzofon.com).mp3" TargetMode="Externa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Настоящий патриот должен   развивать в себе такие качества: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00808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Если ты хочешь вырасти достойным человеком и гражданином, не говори плохо о стране, в которой живешь ты и твои родители, где зародилась ваша родословная.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Изучай историю своей страны, ее прошлое и настоящее, ее радостные дни и горькие.</a:t>
            </a:r>
          </a:p>
          <a:p>
            <a:endParaRPr lang="ru-RU" dirty="0"/>
          </a:p>
        </p:txBody>
      </p:sp>
      <p:pic>
        <p:nvPicPr>
          <p:cNvPr id="6" name="Рисунок 5" descr="http://img1.liveinternet.ru/images/attach/c/2/64/91/64091062_643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83568" y="4365104"/>
            <a:ext cx="1656184" cy="202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s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149080"/>
            <a:ext cx="1857375" cy="2457450"/>
          </a:xfrm>
          <a:prstGeom prst="rect">
            <a:avLst/>
          </a:prstGeom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4509120"/>
            <a:ext cx="2286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933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red_square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2865" y="0"/>
            <a:ext cx="9177192" cy="6858000"/>
          </a:xfrm>
          <a:prstGeom prst="rect">
            <a:avLst/>
          </a:prstGeom>
        </p:spPr>
      </p:pic>
      <p:pic>
        <p:nvPicPr>
          <p:cNvPr id="6" name="Pesni-voennyh-let-Vstavay-strana-ogromnaya33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572000" y="836712"/>
            <a:ext cx="304800" cy="30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60032" y="764704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Александров А. В., Лебедев-Кумач В.И. «Вставай страна огромная»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39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Кто мог произнести такие слова?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7376" y="1700808"/>
            <a:ext cx="507707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sz="2400" b="1" dirty="0" smtClean="0"/>
              <a:t>Клянусь честью, что ни за что на свете я не хотел бы переменить отечество или иметь другую историю, кроме истории наших предков.»</a:t>
            </a:r>
          </a:p>
          <a:p>
            <a:pPr algn="r"/>
            <a:r>
              <a:rPr lang="ru-RU" sz="2400" dirty="0" smtClean="0"/>
              <a:t>                                                                            А. С. Пушкин</a:t>
            </a:r>
          </a:p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ru-RU" sz="2400" dirty="0" smtClean="0"/>
              <a:t>«</a:t>
            </a:r>
            <a:r>
              <a:rPr lang="ru-RU" sz="2400" b="1" dirty="0" smtClean="0"/>
              <a:t>Кто к нам с мечом придет, тот от меча и погибнет»                                                                                            </a:t>
            </a:r>
            <a:r>
              <a:rPr lang="ru-RU" sz="2400" dirty="0" smtClean="0"/>
              <a:t>А. Невский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 smtClean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4653136"/>
            <a:ext cx="2520280" cy="5040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1844824"/>
            <a:ext cx="2520280" cy="5040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39552" y="182566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Патриот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465313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Воин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47864" y="980728"/>
            <a:ext cx="540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sz="2800" b="1" dirty="0" smtClean="0"/>
              <a:t>Один за всех и все за одного».</a:t>
            </a:r>
          </a:p>
          <a:p>
            <a:pPr>
              <a:buFont typeface="Wingdings" pitchFamily="2" charset="2"/>
              <a:buChar char="v"/>
            </a:pPr>
            <a:endParaRPr lang="ru-RU" sz="2800" dirty="0" smtClean="0"/>
          </a:p>
          <a:p>
            <a:endParaRPr lang="ru-RU" sz="2800" dirty="0" smtClean="0"/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«</a:t>
            </a:r>
            <a:r>
              <a:rPr lang="ru-RU" sz="2800" b="1" dirty="0" smtClean="0"/>
              <a:t>На работу с радостью, а с работы с гордостью».</a:t>
            </a:r>
          </a:p>
          <a:p>
            <a:pPr algn="ctr"/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780928"/>
            <a:ext cx="2520280" cy="5040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Труженик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052736"/>
            <a:ext cx="2520280" cy="50405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Коллективист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SzPct val="100000"/>
            </a:pPr>
            <a:r>
              <a:rPr lang="ru-RU" sz="5400" b="1" dirty="0" smtClean="0">
                <a:solidFill>
                  <a:schemeClr val="accent2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Домашнее задание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sym typeface="Tw Cen MT" pitchFamily="34" charset="0"/>
              </a:rPr>
              <a:t>В чем выражается  патриотизм ваших сверстников?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ü"/>
            </a:pPr>
            <a:endParaRPr lang="ru-RU" b="1" i="1" dirty="0" smtClean="0">
              <a:solidFill>
                <a:schemeClr val="accent5">
                  <a:lumMod val="75000"/>
                </a:schemeClr>
              </a:solidFill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ü"/>
            </a:pP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sym typeface="Tw Cen MT" pitchFamily="34" charset="0"/>
              </a:rPr>
              <a:t>Приходилось ли вам защищать честь  класса, школы на соревнованиях, олимпиадах по различным предметам? Какие чувства вы при этом испытывали?</a:t>
            </a:r>
            <a:endParaRPr lang="ru-RU" b="1" i="1" dirty="0">
              <a:solidFill>
                <a:schemeClr val="accent5">
                  <a:lumMod val="75000"/>
                </a:schemeClr>
              </a:solidFill>
              <a:sym typeface="Tw Cen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852936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Знакомься с памятными и историческими местами своей Родины, знакомься сам и рассказывай об этом другим людям. Поверь, наша страна настолько богата своей историей, что твой рассказ будет интересен любому человеку.</a:t>
            </a:r>
          </a:p>
          <a:p>
            <a:pPr lvl="0"/>
            <a:endParaRPr lang="ru-RU" sz="2400" b="1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Проявляй себя с позитивной стороны, не бойся быть инициативным, старайся показывать свои умения и знания, эрудицию и любознательность.</a:t>
            </a:r>
          </a:p>
          <a:p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images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2600325" cy="1752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ages (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548680"/>
            <a:ext cx="2619375" cy="1743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ages (1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548680"/>
            <a:ext cx="2619375" cy="17430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692696"/>
            <a:ext cx="532859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Не будь равнодушен и безразличен к тем событиям, которые происходят в твоей стране. Это страна, в которой тебе жить долгие годы. От того, как ты будешь проявлять интерес к ее судьбе, зависит ее интерес к твоей судьбе.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Испытывай гордость за людей, прославляющих твою страну.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Гордись тем, что ты – гражданин великой многонациональной России!</a:t>
            </a:r>
          </a:p>
          <a:p>
            <a:endParaRPr lang="ru-RU" dirty="0"/>
          </a:p>
        </p:txBody>
      </p:sp>
      <p:pic>
        <p:nvPicPr>
          <p:cNvPr id="3" name="Рисунок 2" descr="fu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420888"/>
            <a:ext cx="2364681" cy="1968437"/>
          </a:xfrm>
          <a:prstGeom prst="rect">
            <a:avLst/>
          </a:prstGeom>
        </p:spPr>
      </p:pic>
      <p:pic>
        <p:nvPicPr>
          <p:cNvPr id="4" name="Рисунок 3" descr="SAR_6125 par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5" y="404664"/>
            <a:ext cx="2376264" cy="1684986"/>
          </a:xfrm>
          <a:prstGeom prst="rect">
            <a:avLst/>
          </a:prstGeom>
        </p:spPr>
      </p:pic>
      <p:pic>
        <p:nvPicPr>
          <p:cNvPr id="5" name="Рисунок 4" descr="images (1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702742"/>
            <a:ext cx="2499742" cy="1722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620688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Воин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4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защитник Отечества, наделенный разными добродетелями, служащий нравственным идеалом, потому что защищали родную землю,  свой народ, не щадя своей жизни.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Рисунок 6" descr="«Богатыри»-Васнец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605920"/>
            <a:ext cx="6472077" cy="3961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48680"/>
            <a:ext cx="806489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Коллективизм </a:t>
            </a:r>
            <a:r>
              <a:rPr lang="ru-RU" sz="2800" b="1" i="1" dirty="0" smtClean="0">
                <a:solidFill>
                  <a:srgbClr val="FF0000"/>
                </a:solidFill>
              </a:rPr>
              <a:t>-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 это сотрудничество, взаимопомощь.</a:t>
            </a:r>
          </a:p>
          <a:p>
            <a:endParaRPr lang="ru-RU" i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3600" b="1" dirty="0" smtClean="0">
                <a:solidFill>
                  <a:srgbClr val="FFC000"/>
                </a:solidFill>
              </a:rPr>
              <a:t>Коллективист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- заботится об интересах коллектива, иногда в ущерб своим собственным</a:t>
            </a:r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_vmeste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429000"/>
            <a:ext cx="2955936" cy="3024336"/>
          </a:xfrm>
          <a:prstGeom prst="rect">
            <a:avLst/>
          </a:prstGeom>
        </p:spPr>
      </p:pic>
      <p:pic>
        <p:nvPicPr>
          <p:cNvPr id="6" name="Рисунок 5" descr="1284732214_kollekti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3140968"/>
            <a:ext cx="4376821" cy="371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852936"/>
            <a:ext cx="2088232" cy="1224136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лево 2"/>
          <p:cNvSpPr/>
          <p:nvPr/>
        </p:nvSpPr>
        <p:spPr>
          <a:xfrm>
            <a:off x="2123728" y="2924944"/>
            <a:ext cx="1368152" cy="1080120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 rot="10800000">
            <a:off x="5724128" y="2996952"/>
            <a:ext cx="1440160" cy="1008112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 rot="5400000">
            <a:off x="3923928" y="1556792"/>
            <a:ext cx="1296144" cy="1152128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6200000">
            <a:off x="3923928" y="4293096"/>
            <a:ext cx="1296144" cy="1152128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2852936"/>
            <a:ext cx="1584176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79912" y="260648"/>
            <a:ext cx="1584176" cy="115212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79912" y="5589240"/>
            <a:ext cx="1584176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36296" y="2852936"/>
            <a:ext cx="1584176" cy="115212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23928" y="62068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Труженик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32129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Коллективист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32129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Патриот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9912" y="594928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Воин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35896" y="314096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Образцы нравственности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8" name="Рисунок 17" descr="Святой-Георгий-Победонос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509120"/>
            <a:ext cx="3200400" cy="2124075"/>
          </a:xfrm>
          <a:prstGeom prst="rect">
            <a:avLst/>
          </a:prstGeom>
        </p:spPr>
      </p:pic>
      <p:pic>
        <p:nvPicPr>
          <p:cNvPr id="21" name="Рисунок 20" descr="звон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3456384" cy="2514054"/>
          </a:xfrm>
          <a:prstGeom prst="rect">
            <a:avLst/>
          </a:prstGeom>
        </p:spPr>
      </p:pic>
      <p:pic>
        <p:nvPicPr>
          <p:cNvPr id="22" name="Рисунок 21" descr="images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60648"/>
            <a:ext cx="2667000" cy="1858516"/>
          </a:xfrm>
          <a:prstGeom prst="rect">
            <a:avLst/>
          </a:prstGeom>
        </p:spPr>
      </p:pic>
      <p:pic>
        <p:nvPicPr>
          <p:cNvPr id="23" name="Рисунок 22" descr="izobrazhenie_18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4221088"/>
            <a:ext cx="3035829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Задания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844824"/>
            <a:ext cx="799288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Какой образ нравственности воспевают в своих произведениях художники , поэты, музыканты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 </a:t>
            </a:r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?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09496" y="3140968"/>
            <a:ext cx="2430815" cy="3050673"/>
          </a:xfrm>
          <a:prstGeom prst="rect">
            <a:avLst/>
          </a:prstGeom>
        </p:spPr>
      </p:pic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284984"/>
            <a:ext cx="4289172" cy="2880320"/>
          </a:xfrm>
          <a:prstGeom prst="rect">
            <a:avLst/>
          </a:prstGeom>
        </p:spPr>
      </p:pic>
      <p:pic>
        <p:nvPicPr>
          <p:cNvPr id="6" name="Nikita-Bogoslovskiy-Pesnya-o-trude--final-iz-kf-quotTainstvennyy-ostrovquot-1941-g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021288"/>
            <a:ext cx="3048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7544" y="630932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6237312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А.А. Пластов «Сенокос»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52120" y="6211669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В.Тропинин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 «Кружевница»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37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Сергей Есенин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700808"/>
            <a:ext cx="3600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Гой ты, Русь, моя родная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Хаты — в ризах образа...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Не видать конца и края —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Только синь сосет глаза.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Как захожий богомолец,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Я смотрю твои поля.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А у низеньких околиц</a:t>
            </a: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/>
            </a:r>
            <a:br>
              <a:rPr lang="ru-RU" b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Звонко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чахнут тополя.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Пахнет яблоком и медом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По церквам твой кроткий Спас.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И гудит за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корогодом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/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На лугах веселый пляс.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Побегу по мятой стежке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На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приволь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 зеленых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лех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Мне навстречу, как сережки,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Прозвенит девичий смех.</a:t>
            </a:r>
          </a:p>
          <a:p>
            <a:endParaRPr lang="ru-RU" i="1" dirty="0" smtClean="0">
              <a:latin typeface="Antiqua" pitchFamily="2" charset="0"/>
            </a:endParaRPr>
          </a:p>
          <a:p>
            <a:endParaRPr lang="ru-RU" i="1" dirty="0" smtClean="0">
              <a:latin typeface="Antiqua" pitchFamily="2" charset="0"/>
            </a:endParaRPr>
          </a:p>
          <a:p>
            <a:endParaRPr lang="ru-RU" dirty="0" smtClean="0">
              <a:latin typeface="Antiqua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1772816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Если крикнет рать святая: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«Кинь ты Русь, живи в раю!»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Я скажу: «Не надо рая,</a:t>
            </a:r>
            <a:b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</a:b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Antiqua" pitchFamily="2" charset="0"/>
              </a:rPr>
              <a:t>Дайте родину мою».</a:t>
            </a:r>
          </a:p>
          <a:p>
            <a:endParaRPr lang="ru-RU" dirty="0"/>
          </a:p>
        </p:txBody>
      </p:sp>
      <p:pic>
        <p:nvPicPr>
          <p:cNvPr id="5" name="Рисунок 4" descr="images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140968"/>
            <a:ext cx="2339211" cy="3408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Sergey-Bezrukov-Goy-ty-Rus_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708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164015_3248420_0_4d975_96709bde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40466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Марш героев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MARShИ-MARSh-GEROEV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54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352480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TS010352480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TS010352480</Template>
  <TotalTime>0</TotalTime>
  <Words>418</Words>
  <Application>Microsoft Office PowerPoint</Application>
  <PresentationFormat>Экран (4:3)</PresentationFormat>
  <Paragraphs>54</Paragraphs>
  <Slides>13</Slides>
  <Notes>3</Notes>
  <HiddenSlides>0</HiddenSlides>
  <MMClips>4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TS010352480</vt:lpstr>
      <vt:lpstr>1_TS010352480</vt:lpstr>
      <vt:lpstr>Настоящий патриот должен   развивать в себе такие качества:</vt:lpstr>
      <vt:lpstr>Слайд 2</vt:lpstr>
      <vt:lpstr>Слайд 3</vt:lpstr>
      <vt:lpstr>Слайд 4</vt:lpstr>
      <vt:lpstr>Слайд 5</vt:lpstr>
      <vt:lpstr>Слайд 6</vt:lpstr>
      <vt:lpstr>Задания</vt:lpstr>
      <vt:lpstr>Сергей Есенин</vt:lpstr>
      <vt:lpstr>Слайд 9</vt:lpstr>
      <vt:lpstr>Слайд 10</vt:lpstr>
      <vt:lpstr>Кто мог произнести такие слова?</vt:lpstr>
      <vt:lpstr>Слайд 12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2013-02-02T19:34:25Z</dcterms:created>
  <dcterms:modified xsi:type="dcterms:W3CDTF">2013-04-22T13:02:44Z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